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drawings/drawing4.xml" ContentType="application/vnd.openxmlformats-officedocument.drawingml.chartshapes+xml"/>
  <Override PartName="/ppt/charts/chart8.xml" ContentType="application/vnd.openxmlformats-officedocument.drawingml.chart+xml"/>
  <Override PartName="/ppt/theme/themeOverride3.xml" ContentType="application/vnd.openxmlformats-officedocument.themeOverride+xml"/>
  <Override PartName="/ppt/charts/chart9.xml" ContentType="application/vnd.openxmlformats-officedocument.drawingml.chart+xml"/>
  <Override PartName="/ppt/theme/themeOverride4.xml" ContentType="application/vnd.openxmlformats-officedocument.themeOverride+xml"/>
  <Override PartName="/ppt/charts/chart10.xml" ContentType="application/vnd.openxmlformats-officedocument.drawingml.chart+xml"/>
  <Override PartName="/ppt/theme/themeOverride5.xml" ContentType="application/vnd.openxmlformats-officedocument.themeOverride+xml"/>
  <Override PartName="/ppt/drawings/drawing5.xml" ContentType="application/vnd.openxmlformats-officedocument.drawingml.chartshapes+xml"/>
  <Override PartName="/ppt/charts/chart11.xml" ContentType="application/vnd.openxmlformats-officedocument.drawingml.chart+xml"/>
  <Override PartName="/ppt/theme/themeOverride6.xml" ContentType="application/vnd.openxmlformats-officedocument.themeOverride+xml"/>
  <Override PartName="/ppt/charts/chart1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3.xml" ContentType="application/vnd.openxmlformats-officedocument.drawingml.chart+xml"/>
  <Override PartName="/ppt/theme/themeOverride7.xml" ContentType="application/vnd.openxmlformats-officedocument.themeOverride+xml"/>
  <Override PartName="/ppt/drawings/drawing6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theme/themeOverride8.xml" ContentType="application/vnd.openxmlformats-officedocument.themeOverride+xml"/>
  <Override PartName="/ppt/charts/chart16.xml" ContentType="application/vnd.openxmlformats-officedocument.drawingml.chart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charts/chart1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1478" r:id="rId2"/>
    <p:sldId id="1479" r:id="rId3"/>
    <p:sldId id="1480" r:id="rId4"/>
    <p:sldId id="1481" r:id="rId5"/>
    <p:sldId id="1482" r:id="rId6"/>
    <p:sldId id="1483" r:id="rId7"/>
    <p:sldId id="1484" r:id="rId8"/>
    <p:sldId id="1485" r:id="rId9"/>
    <p:sldId id="1486" r:id="rId10"/>
    <p:sldId id="1487" r:id="rId11"/>
    <p:sldId id="1488" r:id="rId12"/>
    <p:sldId id="1489" r:id="rId13"/>
    <p:sldId id="1490" r:id="rId14"/>
    <p:sldId id="1491" r:id="rId15"/>
    <p:sldId id="1492" r:id="rId16"/>
    <p:sldId id="1495" r:id="rId17"/>
    <p:sldId id="1509" r:id="rId18"/>
    <p:sldId id="1497" r:id="rId19"/>
    <p:sldId id="1498" r:id="rId20"/>
    <p:sldId id="1264" r:id="rId21"/>
    <p:sldId id="1506" r:id="rId22"/>
    <p:sldId id="1507" r:id="rId23"/>
    <p:sldId id="1508" r:id="rId24"/>
    <p:sldId id="1501" r:id="rId25"/>
    <p:sldId id="1268" r:id="rId26"/>
    <p:sldId id="1493" r:id="rId27"/>
    <p:sldId id="1279" r:id="rId28"/>
    <p:sldId id="1281" r:id="rId29"/>
    <p:sldId id="1494" r:id="rId30"/>
    <p:sldId id="1515" r:id="rId31"/>
    <p:sldId id="1510" r:id="rId32"/>
    <p:sldId id="1511" r:id="rId33"/>
    <p:sldId id="1512" r:id="rId34"/>
    <p:sldId id="1514" r:id="rId35"/>
    <p:sldId id="1516" r:id="rId36"/>
    <p:sldId id="1517" r:id="rId37"/>
    <p:sldId id="1503" r:id="rId38"/>
    <p:sldId id="1504" r:id="rId39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72">
          <p15:clr>
            <a:srgbClr val="A4A3A4"/>
          </p15:clr>
        </p15:guide>
        <p15:guide id="2" orient="horz" pos="4319">
          <p15:clr>
            <a:srgbClr val="A4A3A4"/>
          </p15:clr>
        </p15:guide>
        <p15:guide id="3" orient="horz" pos="121">
          <p15:clr>
            <a:srgbClr val="A4A3A4"/>
          </p15:clr>
        </p15:guide>
        <p15:guide id="4" orient="horz" pos="3838">
          <p15:clr>
            <a:srgbClr val="A4A3A4"/>
          </p15:clr>
        </p15:guide>
        <p15:guide id="5" orient="horz" pos="4127">
          <p15:clr>
            <a:srgbClr val="A4A3A4"/>
          </p15:clr>
        </p15:guide>
        <p15:guide id="6" orient="horz" pos="4065">
          <p15:clr>
            <a:srgbClr val="A4A3A4"/>
          </p15:clr>
        </p15:guide>
        <p15:guide id="7" orient="horz" pos="730">
          <p15:clr>
            <a:srgbClr val="A4A3A4"/>
          </p15:clr>
        </p15:guide>
        <p15:guide id="8" orient="horz" pos="663">
          <p15:clr>
            <a:srgbClr val="A4A3A4"/>
          </p15:clr>
        </p15:guide>
        <p15:guide id="9" pos="2715">
          <p15:clr>
            <a:srgbClr val="A4A3A4"/>
          </p15:clr>
        </p15:guide>
        <p15:guide id="10" pos="5759">
          <p15:clr>
            <a:srgbClr val="A4A3A4"/>
          </p15:clr>
        </p15:guide>
        <p15:guide id="11" pos="5556">
          <p15:clr>
            <a:srgbClr val="A4A3A4"/>
          </p15:clr>
        </p15:guide>
        <p15:guide id="12" pos="158">
          <p15:clr>
            <a:srgbClr val="A4A3A4"/>
          </p15:clr>
        </p15:guide>
        <p15:guide id="13" pos="204">
          <p15:clr>
            <a:srgbClr val="A4A3A4"/>
          </p15:clr>
        </p15:guide>
        <p15:guide id="14" pos="5375">
          <p15:clr>
            <a:srgbClr val="A4A3A4"/>
          </p15:clr>
        </p15:guide>
        <p15:guide id="15" pos="2880">
          <p15:clr>
            <a:srgbClr val="A4A3A4"/>
          </p15:clr>
        </p15:guide>
        <p15:guide id="16" pos="34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>
          <p15:clr>
            <a:srgbClr val="A4A3A4"/>
          </p15:clr>
        </p15:guide>
        <p15:guide id="2" pos="3128">
          <p15:clr>
            <a:srgbClr val="A4A3A4"/>
          </p15:clr>
        </p15:guide>
        <p15:guide id="3" orient="horz" pos="2141">
          <p15:clr>
            <a:srgbClr val="A4A3A4"/>
          </p15:clr>
        </p15:guide>
        <p15:guide id="4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00"/>
    <a:srgbClr val="990000"/>
    <a:srgbClr val="0000FF"/>
    <a:srgbClr val="66FFCC"/>
    <a:srgbClr val="FFFFCC"/>
    <a:srgbClr val="B82C00"/>
    <a:srgbClr val="2BF560"/>
    <a:srgbClr val="99FFCC"/>
    <a:srgbClr val="00FF99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9615" autoAdjust="0"/>
  </p:normalViewPr>
  <p:slideViewPr>
    <p:cSldViewPr>
      <p:cViewPr varScale="1">
        <p:scale>
          <a:sx n="114" d="100"/>
          <a:sy n="114" d="100"/>
        </p:scale>
        <p:origin x="1464" y="114"/>
      </p:cViewPr>
      <p:guideLst>
        <p:guide orient="horz" pos="2172"/>
        <p:guide orient="horz" pos="4319"/>
        <p:guide orient="horz" pos="121"/>
        <p:guide orient="horz" pos="3838"/>
        <p:guide orient="horz" pos="4127"/>
        <p:guide orient="horz" pos="4065"/>
        <p:guide orient="horz" pos="730"/>
        <p:guide orient="horz" pos="663"/>
        <p:guide pos="2715"/>
        <p:guide pos="5759"/>
        <p:guide pos="5556"/>
        <p:guide pos="158"/>
        <p:guide pos="204"/>
        <p:guide pos="5375"/>
        <p:guide pos="2880"/>
        <p:guide pos="3470"/>
      </p:guideLst>
    </p:cSldViewPr>
  </p:slideViewPr>
  <p:outlineViewPr>
    <p:cViewPr>
      <p:scale>
        <a:sx n="33" d="100"/>
        <a:sy n="33" d="100"/>
      </p:scale>
      <p:origin x="0" y="-435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1" d="100"/>
        <a:sy n="81" d="100"/>
      </p:scale>
      <p:origin x="0" y="-930"/>
    </p:cViewPr>
  </p:sorterViewPr>
  <p:notesViewPr>
    <p:cSldViewPr>
      <p:cViewPr varScale="1">
        <p:scale>
          <a:sx n="52" d="100"/>
          <a:sy n="52" d="100"/>
        </p:scale>
        <p:origin x="-1908" y="-96"/>
      </p:cViewPr>
      <p:guideLst>
        <p:guide orient="horz" pos="2142"/>
        <p:guide pos="3128"/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srv-01\CommDisk\&#1054;&#1090;&#1076;&#1077;&#1083;%20&#1089;&#1077;&#1084;&#1077;&#1085;&#1086;&#1074;&#1086;&#1076;&#1089;&#1090;&#1074;&#1072;\&#1040;&#1085;&#1072;&#1083;&#1080;&#1090;&#1080;&#1082;&#1072;%202020\&#1044;&#1083;&#1103;%20&#1055;&#1088;&#1077;&#1079;&#1077;&#1085;&#1090;&#1072;&#1094;&#1080;&#1081;%202020\&#1057;&#1083;&#1072;&#1081;&#1076;&#1099;%20&#1080;&#1079;%20&#1087;&#1088;&#1077;&#1079;&#1077;&#1085;&#1090;&#1072;&#1094;&#1080;&#1080;%20&#1076;&#1083;&#1103;%20&#1052;&#1072;&#1083;&#1100;&#1082;&#1086;.xls" TargetMode="External"/><Relationship Id="rId2" Type="http://schemas.openxmlformats.org/officeDocument/2006/relationships/hyperlink" Target="https://pxhere.com/de/photo/932435" TargetMode="External"/><Relationship Id="rId1" Type="http://schemas.openxmlformats.org/officeDocument/2006/relationships/image" Target="../media/image10.jpg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5.xml"/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5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7.xlsx"/><Relationship Id="rId1" Type="http://schemas.openxmlformats.org/officeDocument/2006/relationships/themeOverride" Target="../theme/themeOverride6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oleObject" Target="file:///\\192.168.4.7\monitoring\&#1054;&#1090;&#1076;&#1077;&#1083;%20&#1047;&#1072;&#1097;&#1080;&#1090;&#1099;%20&#1056;&#1072;&#1089;&#1090;&#1077;&#1085;&#1080;&#1081;\&#1055;&#1088;&#1077;&#1079;&#1077;&#1085;&#1090;&#1072;&#1094;&#1080;&#1080;\2019%20&#1075;\&#1055;&#1088;&#1077;&#1079;&#1077;&#1085;&#1090;&#1072;&#1094;&#1080;&#1103;%20&#1076;&#1083;&#1103;%20&#1075;&#1086;&#1076;&#1086;&#1074;&#1086;&#1075;&#1086;%20&#1089;&#1086;&#1074;&#1077;&#1097;%20&#1074;%20&#1075;.&#1057;&#1086;&#1095;&#1080;%202019%20&#1075;\&#1088;&#1072;&#1079;&#1085;&#1086;&#1077;\&#1044;&#1080;&#1072;&#1075;&#1088;&#1072;&#1084;&#1084;&#1072;%20&#1087;&#1086;%20&#1082;&#1072;&#1088;&#1072;&#1085;&#1090;&#1080;&#1085;&#1091;.xlsx" TargetMode="External"/><Relationship Id="rId1" Type="http://schemas.openxmlformats.org/officeDocument/2006/relationships/themeOverride" Target="../theme/themeOverride7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8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0.xlsx"/><Relationship Id="rId1" Type="http://schemas.openxmlformats.org/officeDocument/2006/relationships/themeOverride" Target="../theme/themeOverride9.xm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ivotsdietou.cz/clanky/klicky-zaradte-tuhle-nutricni-bombu-do-sveho-jidelnicku" TargetMode="External"/><Relationship Id="rId2" Type="http://schemas.openxmlformats.org/officeDocument/2006/relationships/image" Target="../media/image14.jpg"/><Relationship Id="rId1" Type="http://schemas.openxmlformats.org/officeDocument/2006/relationships/themeOverride" Target="../theme/themeOverride1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RV-01\CommDisk\&#1054;&#1090;&#1076;&#1077;&#1083;%20&#1089;&#1077;&#1084;&#1077;&#1085;&#1086;&#1074;&#1086;&#1076;&#1089;&#1090;&#1074;&#1072;\&#1040;&#1085;&#1072;&#1083;&#1080;&#1090;&#1080;&#1082;&#1072;%202020\&#1044;&#1083;&#1103;%20&#1055;&#1088;&#1077;&#1079;&#1077;&#1085;&#1090;&#1072;&#1094;&#1080;&#1081;%202020\&#1057;&#1083;&#1072;&#1081;&#1076;&#1099;%20&#1080;&#1079;%20&#1087;&#1088;&#1077;&#1079;&#1077;&#1085;&#1090;&#1072;&#1094;&#1080;&#1080;%20&#1076;&#1083;&#1103;%20&#1052;&#1072;&#1083;&#1100;&#1082;&#1086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\\SRV-01\CommDisk\&#1054;&#1090;&#1076;&#1077;&#1083;%20&#1089;&#1077;&#1084;&#1077;&#1085;&#1086;&#1074;&#1086;&#1076;&#1089;&#1090;&#1074;&#1072;\&#1040;&#1085;&#1072;&#1083;&#1080;&#1090;&#1080;&#1082;&#1072;%202020\&#1055;&#1088;&#1077;&#1079;&#1077;&#1085;&#1090;&#1072;&#1094;&#1080;&#1080;%20&#1057;&#1077;&#1088;&#1075;&#1077;&#1102;\&#1054;&#1073;&#1085;&#1086;&#1074;&#1083;&#1077;&#1085;&#1086;%20&#1043;&#1072;&#1081;&#1076;&#1091;&#1082;&#1086;&#1074;%20&#1057;.%2028.08.2020\&#1054;&#1073;&#1085;&#1086;&#1074;&#1083;&#1077;&#1085;&#1086;\&#1089;&#1086;&#1088;&#1090;&#1072;-&#1083;&#1080;&#1076;&#1077;&#1088;&#1099;%20&#1074;%20&#1076;&#1080;&#1085;&#1072;&#1084;&#1080;&#1082;&#1077;%20&#1087;&#1086;%20&#1082;&#1091;&#1083;&#1100;&#1090;&#1091;&#1088;&#1072;&#1084;%202017-2020%20&#1075;.++.xlsx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170484823617301"/>
          <c:y val="2.0954860756390085E-2"/>
          <c:w val="0.86829515176382699"/>
          <c:h val="0.78849637681159424"/>
        </c:manualLayout>
      </c:layout>
      <c:lineChart>
        <c:grouping val="standard"/>
        <c:varyColors val="0"/>
        <c:ser>
          <c:idx val="0"/>
          <c:order val="0"/>
          <c:tx>
            <c:strRef>
              <c:f>'[Слайды из презентации для Малько.xls]сортовые кач-ва'!$B$9</c:f>
              <c:strCache>
                <c:ptCount val="1"/>
                <c:pt idx="0">
                  <c:v>озимые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triangle"/>
            <c:size val="9"/>
            <c:spPr>
              <a:solidFill>
                <a:srgbClr val="FFFFFF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2.4026512013256032E-2"/>
                  <c:y val="-4.461585644185777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4C9-465D-A5EC-81068EA431EE}"/>
                </c:ext>
              </c:extLst>
            </c:dLbl>
            <c:dLbl>
              <c:idx val="1"/>
              <c:layout>
                <c:manualLayout>
                  <c:x val="-2.7064346865506812E-2"/>
                  <c:y val="-4.920029527559056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C9-465D-A5EC-81068EA431EE}"/>
                </c:ext>
              </c:extLst>
            </c:dLbl>
            <c:dLbl>
              <c:idx val="2"/>
              <c:layout>
                <c:manualLayout>
                  <c:x val="-1.7674675504004481E-2"/>
                  <c:y val="-3.773447306858385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4C9-465D-A5EC-81068EA431EE}"/>
                </c:ext>
              </c:extLst>
            </c:dLbl>
            <c:dLbl>
              <c:idx val="3"/>
              <c:layout>
                <c:manualLayout>
                  <c:x val="-8.2850041425020608E-3"/>
                  <c:y val="-3.694154399178366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C9-465D-A5EC-81068EA431EE}"/>
                </c:ext>
              </c:extLst>
            </c:dLbl>
            <c:dLbl>
              <c:idx val="4"/>
              <c:layout>
                <c:manualLayout>
                  <c:x val="-2.2093344380005944E-3"/>
                  <c:y val="-5.128452014150405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4C9-465D-A5EC-81068EA431EE}"/>
                </c:ext>
              </c:extLst>
            </c:dLbl>
            <c:dLbl>
              <c:idx val="5"/>
              <c:layout>
                <c:manualLayout>
                  <c:x val="-1.1875172604252932E-2"/>
                  <c:y val="-4.526631861234740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C9-465D-A5EC-81068EA431EE}"/>
                </c:ext>
              </c:extLst>
            </c:dLbl>
            <c:dLbl>
              <c:idx val="6"/>
              <c:layout>
                <c:manualLayout>
                  <c:x val="-2.215956764415224E-2"/>
                  <c:y val="-4.149855907780978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4C9-465D-A5EC-81068EA431EE}"/>
                </c:ext>
              </c:extLst>
            </c:dLbl>
            <c:dLbl>
              <c:idx val="7"/>
              <c:layout>
                <c:manualLayout>
                  <c:x val="-2.7699459555190299E-2"/>
                  <c:y val="-3.688760806916426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4C9-465D-A5EC-81068EA431EE}"/>
                </c:ext>
              </c:extLst>
            </c:dLbl>
            <c:dLbl>
              <c:idx val="8"/>
              <c:layout>
                <c:manualLayout>
                  <c:x val="-2.9084432532949817E-2"/>
                  <c:y val="-1.844380403458213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B4C9-465D-A5EC-81068EA431EE}"/>
                </c:ext>
              </c:extLst>
            </c:dLbl>
            <c:dLbl>
              <c:idx val="9"/>
              <c:layout>
                <c:manualLayout>
                  <c:x val="-2.0774594666392726E-2"/>
                  <c:y val="-3.9193083573487025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/>
                      <a:t>87,0</a:t>
                    </a:r>
                  </a:p>
                </c:rich>
              </c:tx>
              <c:numFmt formatCode="#,##0.00" sourceLinked="0"/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4C9-465D-A5EC-81068EA431EE}"/>
                </c:ext>
              </c:extLst>
            </c:dLbl>
            <c:dLbl>
              <c:idx val="10"/>
              <c:layout>
                <c:manualLayout>
                  <c:x val="-3.046940551070933E-2"/>
                  <c:y val="-5.072046109510086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B4C9-465D-A5EC-81068EA431EE}"/>
                </c:ext>
              </c:extLst>
            </c:dLbl>
            <c:dLbl>
              <c:idx val="11"/>
              <c:layout>
                <c:manualLayout>
                  <c:x val="-2.2166147493021808E-2"/>
                  <c:y val="-5.302593659942363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4C9-465D-A5EC-81068EA431EE}"/>
                </c:ext>
              </c:extLst>
            </c:dLbl>
            <c:dLbl>
              <c:idx val="12"/>
              <c:layout>
                <c:manualLayout>
                  <c:x val="-1.4697442725975314E-2"/>
                  <c:y val="-5.4059484161848137E-2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BC-4DF2-A9CD-BEA86964E06E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'[Слайды из презентации для Малько.xls]сортовые кач-ва'!$C$8:$P$8</c:f>
              <c:strCache>
                <c:ptCount val="14"/>
                <c:pt idx="0">
                  <c:v>2007 г.</c:v>
                </c:pt>
                <c:pt idx="1">
                  <c:v>2008 г.</c:v>
                </c:pt>
                <c:pt idx="2">
                  <c:v>2009 г.</c:v>
                </c:pt>
                <c:pt idx="3">
                  <c:v>2010 г.</c:v>
                </c:pt>
                <c:pt idx="4">
                  <c:v>2011 г.</c:v>
                </c:pt>
                <c:pt idx="5">
                  <c:v>2012 г.</c:v>
                </c:pt>
                <c:pt idx="6">
                  <c:v>2013 г.</c:v>
                </c:pt>
                <c:pt idx="7">
                  <c:v>2014 г.</c:v>
                </c:pt>
                <c:pt idx="8">
                  <c:v>2015 г.</c:v>
                </c:pt>
                <c:pt idx="9">
                  <c:v>2016 г.</c:v>
                </c:pt>
                <c:pt idx="10">
                  <c:v>2017 г.</c:v>
                </c:pt>
                <c:pt idx="11">
                  <c:v>2018 г.</c:v>
                </c:pt>
                <c:pt idx="12">
                  <c:v>2019 г.</c:v>
                </c:pt>
                <c:pt idx="13">
                  <c:v>2020 г.</c:v>
                </c:pt>
              </c:strCache>
            </c:strRef>
          </c:cat>
          <c:val>
            <c:numRef>
              <c:f>'[Слайды из презентации для Малько.xls]сортовые кач-ва'!$C$9:$P$9</c:f>
              <c:numCache>
                <c:formatCode>0.0</c:formatCode>
                <c:ptCount val="14"/>
                <c:pt idx="0">
                  <c:v>77</c:v>
                </c:pt>
                <c:pt idx="1">
                  <c:v>78.2</c:v>
                </c:pt>
                <c:pt idx="2">
                  <c:v>82.227488151658761</c:v>
                </c:pt>
                <c:pt idx="3">
                  <c:v>82.9</c:v>
                </c:pt>
                <c:pt idx="4">
                  <c:v>83.701693162724567</c:v>
                </c:pt>
                <c:pt idx="5">
                  <c:v>84.7</c:v>
                </c:pt>
                <c:pt idx="6">
                  <c:v>85.7</c:v>
                </c:pt>
                <c:pt idx="7">
                  <c:v>86.7</c:v>
                </c:pt>
                <c:pt idx="8">
                  <c:v>88</c:v>
                </c:pt>
                <c:pt idx="9">
                  <c:v>87</c:v>
                </c:pt>
                <c:pt idx="10">
                  <c:v>88.4</c:v>
                </c:pt>
                <c:pt idx="11">
                  <c:v>88.186535117832548</c:v>
                </c:pt>
                <c:pt idx="12">
                  <c:v>87.807719250947343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B4C9-465D-A5EC-81068EA431EE}"/>
            </c:ext>
          </c:extLst>
        </c:ser>
        <c:ser>
          <c:idx val="1"/>
          <c:order val="1"/>
          <c:tx>
            <c:strRef>
              <c:f>'[Слайды из презентации для Малько.xls]сортовые кач-ва'!$B$10</c:f>
              <c:strCache>
                <c:ptCount val="1"/>
                <c:pt idx="0">
                  <c:v>яровые</c:v>
                </c:pt>
              </c:strCache>
            </c:strRef>
          </c:tx>
          <c:spPr>
            <a:ln w="38100">
              <a:solidFill>
                <a:srgbClr val="008000"/>
              </a:solidFill>
              <a:prstDash val="solid"/>
            </a:ln>
          </c:spPr>
          <c:marker>
            <c:symbol val="square"/>
            <c:size val="9"/>
            <c:spPr>
              <a:solidFill>
                <a:srgbClr val="FFFF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3.728251864125938E-2"/>
                  <c:y val="-5.091703041195932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4C9-465D-A5EC-81068EA431EE}"/>
                </c:ext>
              </c:extLst>
            </c:dLbl>
            <c:dLbl>
              <c:idx val="1"/>
              <c:layout>
                <c:manualLayout>
                  <c:x val="-4.1911097871129961E-2"/>
                  <c:y val="-5.59564612576534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B4C9-465D-A5EC-81068EA431EE}"/>
                </c:ext>
              </c:extLst>
            </c:dLbl>
            <c:dLbl>
              <c:idx val="2"/>
              <c:layout>
                <c:manualLayout>
                  <c:x val="-2.84451808892572E-2"/>
                  <c:y val="-5.8070687835216343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4C9-465D-A5EC-81068EA431EE}"/>
                </c:ext>
              </c:extLst>
            </c:dLbl>
            <c:dLbl>
              <c:idx val="3"/>
              <c:layout>
                <c:manualLayout>
                  <c:x val="-5.7995028997514582E-2"/>
                  <c:y val="-2.788713910761156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B4C9-465D-A5EC-81068EA431EE}"/>
                </c:ext>
              </c:extLst>
            </c:dLbl>
            <c:dLbl>
              <c:idx val="4"/>
              <c:layout>
                <c:manualLayout>
                  <c:x val="-3.3692350179508612E-2"/>
                  <c:y val="-5.2038043478260895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4C9-465D-A5EC-81068EA431EE}"/>
                </c:ext>
              </c:extLst>
            </c:dLbl>
            <c:dLbl>
              <c:idx val="5"/>
              <c:layout>
                <c:manualLayout>
                  <c:x val="3.8663352665009856E-3"/>
                  <c:y val="-3.0584203469131589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4C9-465D-A5EC-81068EA431EE}"/>
                </c:ext>
              </c:extLst>
            </c:dLbl>
            <c:dLbl>
              <c:idx val="6"/>
              <c:layout>
                <c:manualLayout>
                  <c:x val="-1.9389621688633226E-2"/>
                  <c:y val="-4.841498559077810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4C9-465D-A5EC-81068EA431EE}"/>
                </c:ext>
              </c:extLst>
            </c:dLbl>
            <c:dLbl>
              <c:idx val="7"/>
              <c:layout>
                <c:manualLayout>
                  <c:x val="-1.6619675733114181E-2"/>
                  <c:y val="-3.6887608069164267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B4C9-465D-A5EC-81068EA431EE}"/>
                </c:ext>
              </c:extLst>
            </c:dLbl>
            <c:dLbl>
              <c:idx val="8"/>
              <c:layout>
                <c:manualLayout>
                  <c:x val="-9.6949198973068779E-3"/>
                  <c:y val="-2.9971181556195964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4C9-465D-A5EC-81068EA431EE}"/>
                </c:ext>
              </c:extLst>
            </c:dLbl>
            <c:dLbl>
              <c:idx val="9"/>
              <c:layout>
                <c:manualLayout>
                  <c:x val="-1.8004648710873695E-2"/>
                  <c:y val="-3.2276657060518729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/>
                      <a:t>70,3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B4C9-465D-A5EC-81068EA431EE}"/>
                </c:ext>
              </c:extLst>
            </c:dLbl>
            <c:dLbl>
              <c:idx val="10"/>
              <c:layout>
                <c:manualLayout>
                  <c:x val="-2.3544540621911754E-2"/>
                  <c:y val="-3.9193083573487032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B4C9-465D-A5EC-81068EA431EE}"/>
                </c:ext>
              </c:extLst>
            </c:dLbl>
            <c:dLbl>
              <c:idx val="13"/>
              <c:layout>
                <c:manualLayout>
                  <c:x val="-1.1379844131995153E-16"/>
                  <c:y val="-2.97327162890164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BC-4DF2-A9CD-BEA86964E06E}"/>
                </c:ext>
              </c:extLst>
            </c:dLbl>
            <c:spPr>
              <a:noFill/>
              <a:ln w="25400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'[Слайды из презентации для Малько.xls]сортовые кач-ва'!$C$8:$P$8</c:f>
              <c:strCache>
                <c:ptCount val="14"/>
                <c:pt idx="0">
                  <c:v>2007 г.</c:v>
                </c:pt>
                <c:pt idx="1">
                  <c:v>2008 г.</c:v>
                </c:pt>
                <c:pt idx="2">
                  <c:v>2009 г.</c:v>
                </c:pt>
                <c:pt idx="3">
                  <c:v>2010 г.</c:v>
                </c:pt>
                <c:pt idx="4">
                  <c:v>2011 г.</c:v>
                </c:pt>
                <c:pt idx="5">
                  <c:v>2012 г.</c:v>
                </c:pt>
                <c:pt idx="6">
                  <c:v>2013 г.</c:v>
                </c:pt>
                <c:pt idx="7">
                  <c:v>2014 г.</c:v>
                </c:pt>
                <c:pt idx="8">
                  <c:v>2015 г.</c:v>
                </c:pt>
                <c:pt idx="9">
                  <c:v>2016 г.</c:v>
                </c:pt>
                <c:pt idx="10">
                  <c:v>2017 г.</c:v>
                </c:pt>
                <c:pt idx="11">
                  <c:v>2018 г.</c:v>
                </c:pt>
                <c:pt idx="12">
                  <c:v>2019 г.</c:v>
                </c:pt>
                <c:pt idx="13">
                  <c:v>2020 г.</c:v>
                </c:pt>
              </c:strCache>
            </c:strRef>
          </c:cat>
          <c:val>
            <c:numRef>
              <c:f>'[Слайды из презентации для Малько.xls]сортовые кач-ва'!$C$10:$P$10</c:f>
              <c:numCache>
                <c:formatCode>0.0</c:formatCode>
                <c:ptCount val="14"/>
                <c:pt idx="0">
                  <c:v>55.5</c:v>
                </c:pt>
                <c:pt idx="1">
                  <c:v>58.1</c:v>
                </c:pt>
                <c:pt idx="2">
                  <c:v>59.1</c:v>
                </c:pt>
                <c:pt idx="3">
                  <c:v>64.2</c:v>
                </c:pt>
                <c:pt idx="4">
                  <c:v>63.9</c:v>
                </c:pt>
                <c:pt idx="5">
                  <c:v>65.7</c:v>
                </c:pt>
                <c:pt idx="6">
                  <c:v>66.099999999999994</c:v>
                </c:pt>
                <c:pt idx="7">
                  <c:v>69.2</c:v>
                </c:pt>
                <c:pt idx="8">
                  <c:v>70.5</c:v>
                </c:pt>
                <c:pt idx="9">
                  <c:v>70.3</c:v>
                </c:pt>
                <c:pt idx="10">
                  <c:v>70.5</c:v>
                </c:pt>
                <c:pt idx="11">
                  <c:v>73</c:v>
                </c:pt>
                <c:pt idx="12">
                  <c:v>76.540063599039257</c:v>
                </c:pt>
                <c:pt idx="13">
                  <c:v>80.2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B4C9-465D-A5EC-81068EA431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132800"/>
        <c:axId val="43134336"/>
      </c:lineChart>
      <c:catAx>
        <c:axId val="43132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-540000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43134336"/>
        <c:crosses val="autoZero"/>
        <c:auto val="1"/>
        <c:lblAlgn val="ctr"/>
        <c:lblOffset val="100"/>
        <c:tickMarkSkip val="1"/>
        <c:noMultiLvlLbl val="0"/>
      </c:catAx>
      <c:valAx>
        <c:axId val="43134336"/>
        <c:scaling>
          <c:orientation val="minMax"/>
          <c:min val="50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ysDash"/>
            </a:ln>
          </c:spPr>
        </c:majorGridlines>
        <c:numFmt formatCode="0.0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4313280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ln w="3175">
            <a:solidFill>
              <a:srgbClr val="000000"/>
            </a:solidFill>
            <a:prstDash val="solid"/>
          </a:ln>
        </c:spPr>
        <c:txPr>
          <a:bodyPr/>
          <a:lstStyle/>
          <a:p>
            <a:pPr rtl="0"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dTable>
      <c:spPr>
        <a:blipFill dpi="0" rotWithShape="1">
          <a:blip xmlns:r="http://schemas.openxmlformats.org/officeDocument/2006/relationships" r:embed="rId1">
            <a:alphaModFix amt="29000"/>
            <a:extLs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  <a:ln w="25400">
          <a:noFill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сертификатов на семенной и посадочный материал по Федеральным округам, шт.</a:t>
            </a:r>
          </a:p>
        </c:rich>
      </c:tx>
      <c:layout>
        <c:manualLayout>
          <c:xMode val="edge"/>
          <c:yMode val="edge"/>
          <c:x val="0.14812690104055865"/>
          <c:y val="2.8598032140134861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-1.1462736095317786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4F9-4119-81F9-AC080124B354}"/>
                </c:ext>
              </c:extLst>
            </c:dLbl>
            <c:dLbl>
              <c:idx val="2"/>
              <c:layout>
                <c:manualLayout>
                  <c:x val="0"/>
                  <c:y val="1.0335917312661499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4F9-4119-81F9-AC080124B354}"/>
                </c:ext>
              </c:extLst>
            </c:dLbl>
            <c:dLbl>
              <c:idx val="3"/>
              <c:layout>
                <c:manualLayout>
                  <c:x val="2.4554941682013503E-3"/>
                  <c:y val="1.7226528854435832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4F9-4119-81F9-AC080124B354}"/>
                </c:ext>
              </c:extLst>
            </c:dLbl>
            <c:dLbl>
              <c:idx val="4"/>
              <c:layout>
                <c:manualLayout>
                  <c:x val="0"/>
                  <c:y val="1.0335917312661499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4F9-4119-81F9-AC080124B354}"/>
                </c:ext>
              </c:extLst>
            </c:dLbl>
            <c:dLbl>
              <c:idx val="5"/>
              <c:layout>
                <c:manualLayout>
                  <c:x val="4.9109883364027006E-3"/>
                  <c:y val="-6.1395867750863569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4F9-4119-81F9-AC080124B354}"/>
                </c:ext>
              </c:extLst>
            </c:dLbl>
            <c:dLbl>
              <c:idx val="6"/>
              <c:layout>
                <c:manualLayout>
                  <c:x val="0"/>
                  <c:y val="1.3781223083548665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4F9-4119-81F9-AC080124B354}"/>
                </c:ext>
              </c:extLst>
            </c:dLbl>
            <c:dLbl>
              <c:idx val="7"/>
              <c:layout>
                <c:manualLayout>
                  <c:x val="0"/>
                  <c:y val="1.0335917312661499E-2"/>
                </c:manualLayout>
              </c:layout>
              <c:spPr/>
              <c:txPr>
                <a:bodyPr/>
                <a:lstStyle/>
                <a:p>
                  <a:pPr>
                    <a:defRPr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4F9-4119-81F9-AC080124B354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Лист8!$B$3:$B$10</c:f>
              <c:strCache>
                <c:ptCount val="8"/>
                <c:pt idx="0">
                  <c:v>ЦФО</c:v>
                </c:pt>
                <c:pt idx="1">
                  <c:v>ЮФО</c:v>
                </c:pt>
                <c:pt idx="2">
                  <c:v>ПФО</c:v>
                </c:pt>
                <c:pt idx="3">
                  <c:v>СФО</c:v>
                </c:pt>
                <c:pt idx="4">
                  <c:v>УФО</c:v>
                </c:pt>
                <c:pt idx="5">
                  <c:v>С-КФО</c:v>
                </c:pt>
                <c:pt idx="6">
                  <c:v>С-ЗФО</c:v>
                </c:pt>
                <c:pt idx="7">
                  <c:v>ДФО</c:v>
                </c:pt>
              </c:strCache>
            </c:strRef>
          </c:cat>
          <c:val>
            <c:numRef>
              <c:f>Лист8!$C$3:$C$10</c:f>
              <c:numCache>
                <c:formatCode>General</c:formatCode>
                <c:ptCount val="8"/>
                <c:pt idx="0">
                  <c:v>15244</c:v>
                </c:pt>
                <c:pt idx="1">
                  <c:v>7620</c:v>
                </c:pt>
                <c:pt idx="2">
                  <c:v>7016</c:v>
                </c:pt>
                <c:pt idx="3">
                  <c:v>4388</c:v>
                </c:pt>
                <c:pt idx="4">
                  <c:v>2179</c:v>
                </c:pt>
                <c:pt idx="5">
                  <c:v>1560</c:v>
                </c:pt>
                <c:pt idx="6">
                  <c:v>1339</c:v>
                </c:pt>
                <c:pt idx="7">
                  <c:v>456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84F9-4119-81F9-AC080124B3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8427648"/>
        <c:axId val="98429184"/>
      </c:barChart>
      <c:catAx>
        <c:axId val="98427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8429184"/>
        <c:crosses val="autoZero"/>
        <c:auto val="1"/>
        <c:lblAlgn val="ctr"/>
        <c:lblOffset val="100"/>
        <c:noMultiLvlLbl val="0"/>
      </c:catAx>
      <c:valAx>
        <c:axId val="984291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9842764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gradFill rotWithShape="1">
      <a:gsLst>
        <a:gs pos="0">
          <a:srgbClr val="9BBB59">
            <a:tint val="50000"/>
            <a:satMod val="300000"/>
          </a:srgbClr>
        </a:gs>
        <a:gs pos="35000">
          <a:srgbClr val="9BBB59">
            <a:tint val="37000"/>
            <a:satMod val="300000"/>
          </a:srgbClr>
        </a:gs>
        <a:gs pos="100000">
          <a:srgbClr val="9BBB59">
            <a:tint val="15000"/>
            <a:satMod val="350000"/>
          </a:srgbClr>
        </a:gs>
      </a:gsLst>
      <a:lin ang="16200000" scaled="1"/>
    </a:gradFill>
    <a:ln w="9525" cap="flat" cmpd="sng" algn="ctr">
      <a:solidFill>
        <a:srgbClr val="9BBB59">
          <a:shade val="95000"/>
          <a:satMod val="105000"/>
        </a:srgb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/>
              <a:t>Количество выданных сертификатов, шт.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1273486430062631"/>
          <c:y val="0.16019408644676705"/>
          <c:w val="0.85594989561586643"/>
          <c:h val="0.72008785991895119"/>
        </c:manualLayout>
      </c:layout>
      <c:lineChart>
        <c:grouping val="standard"/>
        <c:varyColors val="0"/>
        <c:ser>
          <c:idx val="0"/>
          <c:order val="0"/>
          <c:marker>
            <c:spPr>
              <a:solidFill>
                <a:schemeClr val="accent3">
                  <a:lumMod val="75000"/>
                </a:schemeClr>
              </a:solidFill>
            </c:spPr>
          </c:marker>
          <c:dLbls>
            <c:dLbl>
              <c:idx val="0"/>
              <c:layout>
                <c:manualLayout>
                  <c:x val="-5.8333284204775689E-2"/>
                  <c:y val="-9.2539256443412515E-2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152-42D4-8322-54E4875EDE45}"/>
                </c:ext>
              </c:extLst>
            </c:dLbl>
            <c:dLbl>
              <c:idx val="1"/>
              <c:layout>
                <c:manualLayout>
                  <c:x val="-7.5979490843376032E-2"/>
                  <c:y val="9.0200489953731866E-2"/>
                </c:manualLayout>
              </c:layout>
              <c:spPr>
                <a:noFill/>
              </c:spPr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52-42D4-8322-54E4875EDE45}"/>
                </c:ext>
              </c:extLst>
            </c:dLbl>
            <c:dLbl>
              <c:idx val="2"/>
              <c:layout>
                <c:manualLayout>
                  <c:x val="-5.5616743358255623E-2"/>
                  <c:y val="-5.7739175042679967E-2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152-42D4-8322-54E4875EDE45}"/>
                </c:ext>
              </c:extLst>
            </c:dLbl>
            <c:dLbl>
              <c:idx val="3"/>
              <c:layout>
                <c:manualLayout>
                  <c:x val="-6.1035136526078254E-2"/>
                  <c:y val="-9.2548352426408034E-2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52-42D4-8322-54E4875EDE45}"/>
                </c:ext>
              </c:extLst>
            </c:dLbl>
            <c:dLbl>
              <c:idx val="4"/>
              <c:layout>
                <c:manualLayout>
                  <c:x val="-6.6619197562524921E-2"/>
                  <c:y val="-8.799854173200615E-2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152-42D4-8322-54E4875EDE45}"/>
                </c:ext>
              </c:extLst>
            </c:dLbl>
            <c:dLbl>
              <c:idx val="5"/>
              <c:layout>
                <c:manualLayout>
                  <c:x val="-6.940642439955623E-2"/>
                  <c:y val="-4.1666515066950072E-2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152-42D4-8322-54E4875EDE45}"/>
                </c:ext>
              </c:extLst>
            </c:dLbl>
            <c:dLbl>
              <c:idx val="6"/>
              <c:layout>
                <c:manualLayout>
                  <c:x val="-6.1006751137216833E-2"/>
                  <c:y val="-6.46906310647466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152-42D4-8322-54E4875EDE45}"/>
                </c:ext>
              </c:extLst>
            </c:dLbl>
            <c:dLbl>
              <c:idx val="7"/>
              <c:layout>
                <c:manualLayout>
                  <c:x val="-3.6049443853810009E-2"/>
                  <c:y val="-5.082835297944380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152-42D4-8322-54E4875EDE45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trendline>
            <c:trendlineType val="linear"/>
            <c:dispRSqr val="0"/>
            <c:dispEq val="0"/>
          </c:trendline>
          <c:cat>
            <c:strRef>
              <c:f>'общее к-во с'!$A$9:$A$17</c:f>
              <c:strCache>
                <c:ptCount val="9"/>
                <c:pt idx="0">
                  <c:v>2012 г</c:v>
                </c:pt>
                <c:pt idx="1">
                  <c:v>2013 г</c:v>
                </c:pt>
                <c:pt idx="2">
                  <c:v>2014 г</c:v>
                </c:pt>
                <c:pt idx="3">
                  <c:v>2015 г</c:v>
                </c:pt>
                <c:pt idx="4">
                  <c:v>2016 г</c:v>
                </c:pt>
                <c:pt idx="5">
                  <c:v>2017 г</c:v>
                </c:pt>
                <c:pt idx="6">
                  <c:v>2018 г</c:v>
                </c:pt>
                <c:pt idx="7">
                  <c:v>2019 г</c:v>
                </c:pt>
                <c:pt idx="8">
                  <c:v>2020 г*</c:v>
                </c:pt>
              </c:strCache>
            </c:strRef>
          </c:cat>
          <c:val>
            <c:numRef>
              <c:f>'общее к-во с'!$B$9:$B$17</c:f>
              <c:numCache>
                <c:formatCode>General</c:formatCode>
                <c:ptCount val="9"/>
                <c:pt idx="0">
                  <c:v>34444</c:v>
                </c:pt>
                <c:pt idx="1">
                  <c:v>32958</c:v>
                </c:pt>
                <c:pt idx="2">
                  <c:v>35008</c:v>
                </c:pt>
                <c:pt idx="3">
                  <c:v>35624</c:v>
                </c:pt>
                <c:pt idx="4">
                  <c:v>37978</c:v>
                </c:pt>
                <c:pt idx="5">
                  <c:v>45456</c:v>
                </c:pt>
                <c:pt idx="6">
                  <c:v>47515</c:v>
                </c:pt>
                <c:pt idx="7">
                  <c:v>53636</c:v>
                </c:pt>
                <c:pt idx="8">
                  <c:v>41854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B152-42D4-8322-54E4875EDE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7329024"/>
        <c:axId val="107330560"/>
      </c:lineChart>
      <c:catAx>
        <c:axId val="107329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07330560"/>
        <c:crosses val="autoZero"/>
        <c:auto val="1"/>
        <c:lblAlgn val="ctr"/>
        <c:lblOffset val="100"/>
        <c:noMultiLvlLbl val="0"/>
      </c:catAx>
      <c:valAx>
        <c:axId val="1073305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07329024"/>
        <c:crosses val="autoZero"/>
        <c:crossBetween val="between"/>
      </c:valAx>
    </c:plotArea>
    <c:plotVisOnly val="1"/>
    <c:dispBlanksAs val="gap"/>
    <c:showDLblsOverMax val="0"/>
  </c:chart>
  <c:spPr>
    <a:ln w="19050">
      <a:solidFill>
        <a:srgbClr val="9BBB59">
          <a:lumMod val="60000"/>
          <a:lumOff val="40000"/>
        </a:srgb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7243000874890642E-2"/>
          <c:y val="5.0925925925925923E-2"/>
          <c:w val="0.87220144356955376"/>
          <c:h val="0.8613888449523508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9444444444444445E-2"/>
                  <c:y val="-5.5555555555555552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4B-400D-B5F9-0060E89F2554}"/>
                </c:ext>
              </c:extLst>
            </c:dLbl>
            <c:dLbl>
              <c:idx val="1"/>
              <c:layout>
                <c:manualLayout>
                  <c:x val="1.9444444444444497E-2"/>
                  <c:y val="-3.2407407407407406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44B-400D-B5F9-0060E89F2554}"/>
                </c:ext>
              </c:extLst>
            </c:dLbl>
            <c:dLbl>
              <c:idx val="2"/>
              <c:layout>
                <c:manualLayout>
                  <c:x val="2.2222222222222223E-2"/>
                  <c:y val="-5.0925925925925923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4B-400D-B5F9-0060E89F2554}"/>
                </c:ext>
              </c:extLst>
            </c:dLbl>
            <c:dLbl>
              <c:idx val="3"/>
              <c:layout>
                <c:manualLayout>
                  <c:x val="2.2222222222222223E-2"/>
                  <c:y val="-3.2407407407407406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44B-400D-B5F9-0060E89F2554}"/>
                </c:ext>
              </c:extLst>
            </c:dLbl>
            <c:dLbl>
              <c:idx val="4"/>
              <c:layout>
                <c:manualLayout>
                  <c:x val="1.6735530382112365E-2"/>
                  <c:y val="-2.3148015851433827E-2"/>
                </c:manualLayout>
              </c:layout>
              <c:spPr/>
              <c:txPr>
                <a:bodyPr/>
                <a:lstStyle/>
                <a:p>
                  <a:pPr>
                    <a:defRPr sz="11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44B-400D-B5F9-0060E89F255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753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4B-400D-B5F9-0060E89F2554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'[Диаграмма в Microsoft PowerPoint]Семхозы'!$E$3:$E$9</c:f>
              <c:strCache>
                <c:ptCount val="7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</c:v>
                </c:pt>
                <c:pt idx="5">
                  <c:v>2019 г. </c:v>
                </c:pt>
                <c:pt idx="6">
                  <c:v>2020 г.* </c:v>
                </c:pt>
              </c:strCache>
            </c:strRef>
          </c:cat>
          <c:val>
            <c:numRef>
              <c:f>'[Диаграмма в Microsoft PowerPoint]Семхозы'!$F$3:$F$9</c:f>
              <c:numCache>
                <c:formatCode>General</c:formatCode>
                <c:ptCount val="7"/>
                <c:pt idx="0">
                  <c:v>422</c:v>
                </c:pt>
                <c:pt idx="1">
                  <c:v>877</c:v>
                </c:pt>
                <c:pt idx="2">
                  <c:v>1024</c:v>
                </c:pt>
                <c:pt idx="3">
                  <c:v>1089</c:v>
                </c:pt>
                <c:pt idx="4">
                  <c:v>1153</c:v>
                </c:pt>
                <c:pt idx="5">
                  <c:v>1017</c:v>
                </c:pt>
                <c:pt idx="6">
                  <c:v>748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4B-400D-B5F9-0060E89F25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8516864"/>
        <c:axId val="108518400"/>
        <c:axId val="0"/>
      </c:bar3DChart>
      <c:catAx>
        <c:axId val="108516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08518400"/>
        <c:crosses val="autoZero"/>
        <c:auto val="1"/>
        <c:lblAlgn val="ctr"/>
        <c:lblOffset val="100"/>
        <c:noMultiLvlLbl val="0"/>
      </c:catAx>
      <c:valAx>
        <c:axId val="1085184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10851686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264502852857618"/>
          <c:y val="0.16273760233016168"/>
          <c:w val="0.44223856079483231"/>
          <c:h val="0.62477495674122052"/>
        </c:manualLayout>
      </c:layout>
      <c:pie3DChart>
        <c:varyColors val="1"/>
        <c:ser>
          <c:idx val="0"/>
          <c:order val="0"/>
          <c:spPr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explosion val="25"/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5F23-40B5-B936-9751037B68E5}"/>
              </c:ext>
            </c:extLst>
          </c:dPt>
          <c:dPt>
            <c:idx val="1"/>
            <c:bubble3D val="0"/>
            <c:explosion val="38"/>
            <c:spPr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accent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5F23-40B5-B936-9751037B68E5}"/>
              </c:ext>
            </c:extLst>
          </c:dPt>
          <c:dPt>
            <c:idx val="2"/>
            <c:bubble3D val="0"/>
            <c:spPr>
              <a:gradFill>
                <a:gsLst>
                  <a:gs pos="0">
                    <a:srgbClr val="DDEBCF"/>
                  </a:gs>
                  <a:gs pos="50000">
                    <a:srgbClr val="9CB86E"/>
                  </a:gs>
                  <a:gs pos="100000">
                    <a:srgbClr val="156B13"/>
                  </a:gs>
                </a:gsLst>
                <a:lin ang="5400000" scaled="0"/>
              </a:gradFill>
            </c:spPr>
            <c:extLst>
              <c:ext xmlns:c16="http://schemas.microsoft.com/office/drawing/2014/chart" uri="{C3380CC4-5D6E-409C-BE32-E72D297353CC}">
                <c16:uniqueId val="{00000005-5F23-40B5-B936-9751037B68E5}"/>
              </c:ext>
            </c:extLst>
          </c:dPt>
          <c:dLbls>
            <c:dLbl>
              <c:idx val="0"/>
              <c:layout>
                <c:manualLayout>
                  <c:x val="-8.3302872101512535E-2"/>
                  <c:y val="-0.1113921263481711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25,365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23-40B5-B936-9751037B68E5}"/>
                </c:ext>
              </c:extLst>
            </c:dLbl>
            <c:dLbl>
              <c:idx val="1"/>
              <c:layout>
                <c:manualLayout>
                  <c:x val="0.138878170282667"/>
                  <c:y val="-2.887324575295425E-2"/>
                </c:manualLayout>
              </c:layout>
              <c:tx>
                <c:rich>
                  <a:bodyPr/>
                  <a:lstStyle/>
                  <a:p>
                    <a:r>
                      <a:rPr lang="en-US" sz="1600" dirty="0"/>
                      <a:t>22,677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23-40B5-B936-9751037B68E5}"/>
                </c:ext>
              </c:extLst>
            </c:dLbl>
            <c:dLbl>
              <c:idx val="2"/>
              <c:layout>
                <c:manualLayout>
                  <c:x val="9.2526921611884388E-2"/>
                  <c:y val="-9.567827251193210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24,465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F23-40B5-B936-9751037B68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Лист2!$A$7:$A$9</c:f>
              <c:strCache>
                <c:ptCount val="3"/>
                <c:pt idx="0">
                  <c:v>Вредители</c:v>
                </c:pt>
                <c:pt idx="1">
                  <c:v>Болезни</c:v>
                </c:pt>
                <c:pt idx="2">
                  <c:v>Сорная растительность</c:v>
                </c:pt>
              </c:strCache>
            </c:strRef>
          </c:cat>
          <c:val>
            <c:numRef>
              <c:f>Лист2!$B$7:$B$9</c:f>
              <c:numCache>
                <c:formatCode>0.00</c:formatCode>
                <c:ptCount val="3"/>
                <c:pt idx="0">
                  <c:v>16.63</c:v>
                </c:pt>
                <c:pt idx="1">
                  <c:v>14.46</c:v>
                </c:pt>
                <c:pt idx="2">
                  <c:v>17.920000000000002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F23-40B5-B936-9751037B68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31969872891107337"/>
          <c:y val="0.77785959481397604"/>
          <c:w val="0.25984947605028014"/>
          <c:h val="0.19697214044915268"/>
        </c:manualLayout>
      </c:layout>
      <c:overlay val="0"/>
    </c:legend>
    <c:plotVisOnly val="1"/>
    <c:dispBlanksAs val="gap"/>
    <c:showDLblsOverMax val="0"/>
  </c:chart>
  <c:spPr>
    <a:noFill/>
  </c:spPr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Количество мероприятий, проведенных в рамках международного сотрудничества за 2013 - 2019 г.г.</a:t>
            </a:r>
            <a:r>
              <a:rPr lang="ru-RU" baseline="0"/>
              <a:t> (шт.)</a:t>
            </a:r>
            <a:endParaRPr lang="ru-RU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5.4932526876858644E-2"/>
          <c:y val="0.71892216084656857"/>
          <c:w val="0.27547940409721922"/>
          <c:h val="0.13353519183048104"/>
        </c:manualLayout>
      </c:layou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5557376"/>
        <c:axId val="145558912"/>
      </c:lineChart>
      <c:catAx>
        <c:axId val="14555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45558912"/>
        <c:crosses val="autoZero"/>
        <c:auto val="1"/>
        <c:lblAlgn val="ctr"/>
        <c:lblOffset val="100"/>
        <c:noMultiLvlLbl val="0"/>
      </c:catAx>
      <c:valAx>
        <c:axId val="1455589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455573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cked"/>
        <c:varyColors val="0"/>
        <c:ser>
          <c:idx val="5"/>
          <c:order val="0"/>
          <c:tx>
            <c:strRef>
              <c:f>'2013-2019'!$F$2</c:f>
              <c:strCache>
                <c:ptCount val="1"/>
                <c:pt idx="0">
                  <c:v>Прочие зарубежные контакты</c:v>
                </c:pt>
              </c:strCache>
            </c:strRef>
          </c:tx>
          <c:cat>
            <c:numRef>
              <c:f>'2013-2019'!$A$4:$A$9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'2013-2019'!$F$4:$F$9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3</c:v>
                </c:pt>
                <c:pt idx="3">
                  <c:v>3</c:v>
                </c:pt>
                <c:pt idx="4">
                  <c:v>9</c:v>
                </c:pt>
                <c:pt idx="5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D58-4836-A39B-0495274825B7}"/>
            </c:ext>
          </c:extLst>
        </c:ser>
        <c:ser>
          <c:idx val="2"/>
          <c:order val="1"/>
          <c:tx>
            <c:strRef>
              <c:f>'2013-2019'!$D$2</c:f>
              <c:strCache>
                <c:ptCount val="1"/>
                <c:pt idx="0">
                  <c:v>Учебные семинары, треннинги</c:v>
                </c:pt>
              </c:strCache>
            </c:strRef>
          </c:tx>
          <c:cat>
            <c:numRef>
              <c:f>'2013-2019'!$A$4:$A$9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'2013-2019'!$D$4:$D$9</c:f>
              <c:numCache>
                <c:formatCode>General</c:formatCode>
                <c:ptCount val="6"/>
                <c:pt idx="0">
                  <c:v>3</c:v>
                </c:pt>
                <c:pt idx="1">
                  <c:v>0</c:v>
                </c:pt>
                <c:pt idx="2">
                  <c:v>2</c:v>
                </c:pt>
                <c:pt idx="3">
                  <c:v>16</c:v>
                </c:pt>
                <c:pt idx="4">
                  <c:v>2</c:v>
                </c:pt>
                <c:pt idx="5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D58-4836-A39B-0495274825B7}"/>
            </c:ext>
          </c:extLst>
        </c:ser>
        <c:ser>
          <c:idx val="3"/>
          <c:order val="2"/>
          <c:tx>
            <c:strRef>
              <c:f>'2013-2019'!$E$2</c:f>
              <c:strCache>
                <c:ptCount val="1"/>
                <c:pt idx="0">
                  <c:v>Приграничные обследования</c:v>
                </c:pt>
              </c:strCache>
            </c:strRef>
          </c:tx>
          <c:cat>
            <c:numRef>
              <c:f>'2013-2019'!$A$4:$A$9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'2013-2019'!$E$4:$E$9</c:f>
              <c:numCache>
                <c:formatCode>General</c:formatCode>
                <c:ptCount val="6"/>
                <c:pt idx="0">
                  <c:v>31</c:v>
                </c:pt>
                <c:pt idx="1">
                  <c:v>68</c:v>
                </c:pt>
                <c:pt idx="2">
                  <c:v>81</c:v>
                </c:pt>
                <c:pt idx="3">
                  <c:v>58</c:v>
                </c:pt>
                <c:pt idx="4">
                  <c:v>87</c:v>
                </c:pt>
                <c:pt idx="5">
                  <c:v>102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8D58-4836-A39B-0495274825B7}"/>
            </c:ext>
          </c:extLst>
        </c:ser>
        <c:ser>
          <c:idx val="1"/>
          <c:order val="3"/>
          <c:tx>
            <c:strRef>
              <c:f>'2013-2019'!$C$2</c:f>
              <c:strCache>
                <c:ptCount val="1"/>
                <c:pt idx="0">
                  <c:v>Выставки</c:v>
                </c:pt>
              </c:strCache>
            </c:strRef>
          </c:tx>
          <c:cat>
            <c:numRef>
              <c:f>'2013-2019'!$A$4:$A$9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'2013-2019'!$C$4:$C$9</c:f>
              <c:numCache>
                <c:formatCode>General</c:formatCode>
                <c:ptCount val="6"/>
                <c:pt idx="0">
                  <c:v>2</c:v>
                </c:pt>
                <c:pt idx="1">
                  <c:v>7</c:v>
                </c:pt>
                <c:pt idx="2">
                  <c:v>1</c:v>
                </c:pt>
                <c:pt idx="3">
                  <c:v>10</c:v>
                </c:pt>
                <c:pt idx="4">
                  <c:v>5</c:v>
                </c:pt>
                <c:pt idx="5">
                  <c:v>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D58-4836-A39B-0495274825B7}"/>
            </c:ext>
          </c:extLst>
        </c:ser>
        <c:ser>
          <c:idx val="0"/>
          <c:order val="4"/>
          <c:tx>
            <c:strRef>
              <c:f>'2013-2019'!$B$2</c:f>
              <c:strCache>
                <c:ptCount val="1"/>
                <c:pt idx="0">
                  <c:v>Конгрессы, конференции, научно - практические семинары</c:v>
                </c:pt>
              </c:strCache>
            </c:strRef>
          </c:tx>
          <c:cat>
            <c:numRef>
              <c:f>'2013-2019'!$A$4:$A$9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'2013-2019'!$B$4:$B$9</c:f>
              <c:numCache>
                <c:formatCode>General</c:formatCode>
                <c:ptCount val="6"/>
                <c:pt idx="0">
                  <c:v>28</c:v>
                </c:pt>
                <c:pt idx="1">
                  <c:v>36</c:v>
                </c:pt>
                <c:pt idx="2">
                  <c:v>35</c:v>
                </c:pt>
                <c:pt idx="3">
                  <c:v>43</c:v>
                </c:pt>
                <c:pt idx="4">
                  <c:v>33</c:v>
                </c:pt>
                <c:pt idx="5">
                  <c:v>30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D58-4836-A39B-0495274825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381056"/>
        <c:axId val="146386944"/>
      </c:lineChart>
      <c:catAx>
        <c:axId val="146381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wordArtVert"/>
          <a:lstStyle/>
          <a:p>
            <a:pPr>
              <a:defRPr/>
            </a:pPr>
            <a:endParaRPr lang="ru-RU"/>
          </a:p>
        </c:txPr>
        <c:crossAx val="146386944"/>
        <c:crosses val="autoZero"/>
        <c:auto val="1"/>
        <c:lblAlgn val="ctr"/>
        <c:lblOffset val="100"/>
        <c:noMultiLvlLbl val="0"/>
      </c:catAx>
      <c:valAx>
        <c:axId val="1463869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ru-RU" sz="1100">
                    <a:latin typeface="Times New Roman" pitchFamily="18" charset="0"/>
                    <a:cs typeface="Times New Roman" pitchFamily="18" charset="0"/>
                  </a:rPr>
                  <a:t>Количество мероприятий, шт.</a:t>
                </a:r>
              </a:p>
            </c:rich>
          </c:tx>
          <c:layout>
            <c:manualLayout>
              <c:xMode val="edge"/>
              <c:yMode val="edge"/>
              <c:x val="0.27772211817734538"/>
              <c:y val="1.165171561021938E-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aseline="0">
                <a:solidFill>
                  <a:sysClr val="windowText" lastClr="000000"/>
                </a:solidFill>
              </a:defRPr>
            </a:pPr>
            <a:endParaRPr lang="ru-RU"/>
          </a:p>
        </c:txPr>
        <c:crossAx val="14638105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zero"/>
    <c:showDLblsOverMax val="0"/>
  </c:chart>
  <c:spPr>
    <a:solidFill>
      <a:srgbClr val="FFFFCC"/>
    </a:solidFill>
    <a:ln w="9525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 sz="1600" dirty="0"/>
              <a:t>Соотношение культур в общем количестве оранжевых сертификатов ISTA, выданных лабораторией RU01 в 2011 - 2019 </a:t>
            </a:r>
            <a:r>
              <a:rPr lang="ru-RU" sz="1600" dirty="0" err="1"/>
              <a:t>г.г</a:t>
            </a:r>
            <a:r>
              <a:rPr lang="ru-RU" sz="1600" dirty="0"/>
              <a:t>.</a:t>
            </a:r>
            <a:endParaRPr lang="en-US" sz="1600" dirty="0"/>
          </a:p>
          <a:p>
            <a:pPr>
              <a:defRPr/>
            </a:pPr>
            <a:r>
              <a:rPr lang="en-US" sz="1600" dirty="0"/>
              <a:t>The ratio of cultures in total amount of ISTA OC issued by RUDL 0100 lab. </a:t>
            </a:r>
            <a:endParaRPr lang="ru-RU" sz="1600" dirty="0"/>
          </a:p>
        </c:rich>
      </c:tx>
      <c:layout>
        <c:manualLayout>
          <c:xMode val="edge"/>
          <c:yMode val="edge"/>
          <c:x val="0.10193279994393757"/>
          <c:y val="1.5350035083799663E-2"/>
        </c:manualLayout>
      </c:layout>
      <c:overlay val="0"/>
      <c:spPr>
        <a:solidFill>
          <a:srgbClr val="9BBB59">
            <a:lumMod val="40000"/>
            <a:lumOff val="60000"/>
          </a:srgbClr>
        </a:solidFill>
        <a:ln w="9525">
          <a:solidFill>
            <a:srgbClr val="9BBB59">
              <a:lumMod val="75000"/>
            </a:srgbClr>
          </a:solidFill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c:spPr>
    </c:title>
    <c:autoTitleDeleted val="0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228268982112044"/>
          <c:y val="0.47874824950243267"/>
          <c:w val="0.42934811092748953"/>
          <c:h val="0.27964266910188823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DBC2-480C-80AB-D25AB06F495D}"/>
              </c:ext>
            </c:extLst>
          </c:dPt>
          <c:dPt>
            <c:idx val="1"/>
            <c:bubble3D val="0"/>
            <c:spPr>
              <a:solidFill>
                <a:srgbClr val="993366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2-DBC2-480C-80AB-D25AB06F495D}"/>
              </c:ext>
            </c:extLst>
          </c:dPt>
          <c:dPt>
            <c:idx val="2"/>
            <c:bubble3D val="0"/>
            <c:spPr>
              <a:solidFill>
                <a:srgbClr val="FFFFCC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4-DBC2-480C-80AB-D25AB06F495D}"/>
              </c:ext>
            </c:extLst>
          </c:dPt>
          <c:dPt>
            <c:idx val="3"/>
            <c:bubble3D val="0"/>
            <c:spPr>
              <a:solidFill>
                <a:srgbClr val="CCFF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6-DBC2-480C-80AB-D25AB06F495D}"/>
              </c:ext>
            </c:extLst>
          </c:dPt>
          <c:dPt>
            <c:idx val="4"/>
            <c:bubble3D val="0"/>
            <c:spPr>
              <a:solidFill>
                <a:srgbClr val="660066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8-DBC2-480C-80AB-D25AB06F495D}"/>
              </c:ext>
            </c:extLst>
          </c:dPt>
          <c:dPt>
            <c:idx val="5"/>
            <c:bubble3D val="0"/>
            <c:spPr>
              <a:solidFill>
                <a:srgbClr val="FF808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A-DBC2-480C-80AB-D25AB06F495D}"/>
              </c:ext>
            </c:extLst>
          </c:dPt>
          <c:dPt>
            <c:idx val="6"/>
            <c:bubble3D val="0"/>
            <c:spPr>
              <a:solidFill>
                <a:srgbClr val="0066CC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C-DBC2-480C-80AB-D25AB06F495D}"/>
              </c:ext>
            </c:extLst>
          </c:dPt>
          <c:dPt>
            <c:idx val="7"/>
            <c:bubble3D val="0"/>
            <c:spPr>
              <a:solidFill>
                <a:srgbClr val="CCCC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E-DBC2-480C-80AB-D25AB06F495D}"/>
              </c:ext>
            </c:extLst>
          </c:dPt>
          <c:dPt>
            <c:idx val="8"/>
            <c:bubble3D val="0"/>
            <c:spPr>
              <a:solidFill>
                <a:srgbClr val="00008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0-DBC2-480C-80AB-D25AB06F495D}"/>
              </c:ext>
            </c:extLst>
          </c:dPt>
          <c:dPt>
            <c:idx val="9"/>
            <c:bubble3D val="0"/>
            <c:spPr>
              <a:solidFill>
                <a:srgbClr val="FF00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2-DBC2-480C-80AB-D25AB06F495D}"/>
              </c:ext>
            </c:extLst>
          </c:dPt>
          <c:dPt>
            <c:idx val="10"/>
            <c:bubble3D val="0"/>
            <c:spPr>
              <a:solidFill>
                <a:srgbClr val="FFFF00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4-DBC2-480C-80AB-D25AB06F495D}"/>
              </c:ext>
            </c:extLst>
          </c:dPt>
          <c:dPt>
            <c:idx val="11"/>
            <c:bubble3D val="0"/>
            <c:spPr>
              <a:solidFill>
                <a:srgbClr val="00FFFF"/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16-DBC2-480C-80AB-D25AB06F495D}"/>
              </c:ext>
            </c:extLst>
          </c:dPt>
          <c:dPt>
            <c:idx val="12"/>
            <c:bubble3D val="0"/>
            <c:extLst>
              <c:ext xmlns:c16="http://schemas.microsoft.com/office/drawing/2014/chart" uri="{C3380CC4-5D6E-409C-BE32-E72D297353CC}">
                <c16:uniqueId val="{00000017-DBC2-480C-80AB-D25AB06F495D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18-DBC2-480C-80AB-D25AB06F495D}"/>
              </c:ext>
            </c:extLst>
          </c:dPt>
          <c:dPt>
            <c:idx val="14"/>
            <c:bubble3D val="0"/>
            <c:extLst>
              <c:ext xmlns:c16="http://schemas.microsoft.com/office/drawing/2014/chart" uri="{C3380CC4-5D6E-409C-BE32-E72D297353CC}">
                <c16:uniqueId val="{00000019-DBC2-480C-80AB-D25AB06F495D}"/>
              </c:ext>
            </c:extLst>
          </c:dPt>
          <c:dLbls>
            <c:numFmt formatCode="0%" sourceLinked="0"/>
            <c:spPr>
              <a:noFill/>
              <a:ln w="25400">
                <a:noFill/>
              </a:ln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Лист9!$A$4:$A$18</c:f>
              <c:strCache>
                <c:ptCount val="15"/>
                <c:pt idx="0">
                  <c:v>Fagopyrum esculentum (Гречиха)</c:v>
                </c:pt>
                <c:pt idx="1">
                  <c:v>Solanum lycopersicum (Томат)</c:v>
                </c:pt>
                <c:pt idx="2">
                  <c:v>Cucumis melo (Дыня)</c:v>
                </c:pt>
                <c:pt idx="3">
                  <c:v>Cucumis sativus (Огурец)</c:v>
                </c:pt>
                <c:pt idx="4">
                  <c:v>Lactuca sativa (Салат)</c:v>
                </c:pt>
                <c:pt idx="5">
                  <c:v>Brassica sp. (Капуста)</c:v>
                </c:pt>
                <c:pt idx="6">
                  <c:v>Heliantus annuus (Подсолнечник)</c:v>
                </c:pt>
                <c:pt idx="7">
                  <c:v>Glycine max (Соя)</c:v>
                </c:pt>
                <c:pt idx="8">
                  <c:v>Solanum melongena (Баклажан)</c:v>
                </c:pt>
                <c:pt idx="9">
                  <c:v>Capsicum annuum (Перец)</c:v>
                </c:pt>
                <c:pt idx="10">
                  <c:v>Sinapis alba (Горчица белая)</c:v>
                </c:pt>
                <c:pt idx="11">
                  <c:v>Anethum graveolens (Укроп)</c:v>
                </c:pt>
                <c:pt idx="12">
                  <c:v>Daucus carota (Морковь)</c:v>
                </c:pt>
                <c:pt idx="13">
                  <c:v>Zea mays (Кукуруза)</c:v>
                </c:pt>
                <c:pt idx="14">
                  <c:v>Triticum aestivum (Пшеница мягкая)</c:v>
                </c:pt>
              </c:strCache>
            </c:strRef>
          </c:cat>
          <c:val>
            <c:numRef>
              <c:f>Лист9!$B$4:$B$18</c:f>
              <c:numCache>
                <c:formatCode>General</c:formatCode>
                <c:ptCount val="15"/>
                <c:pt idx="0">
                  <c:v>2</c:v>
                </c:pt>
                <c:pt idx="1">
                  <c:v>46</c:v>
                </c:pt>
                <c:pt idx="2">
                  <c:v>16</c:v>
                </c:pt>
                <c:pt idx="3">
                  <c:v>74</c:v>
                </c:pt>
                <c:pt idx="4">
                  <c:v>1</c:v>
                </c:pt>
                <c:pt idx="5">
                  <c:v>2</c:v>
                </c:pt>
                <c:pt idx="6">
                  <c:v>61</c:v>
                </c:pt>
                <c:pt idx="7">
                  <c:v>2</c:v>
                </c:pt>
                <c:pt idx="8">
                  <c:v>7</c:v>
                </c:pt>
                <c:pt idx="9">
                  <c:v>1</c:v>
                </c:pt>
                <c:pt idx="10">
                  <c:v>6</c:v>
                </c:pt>
                <c:pt idx="11">
                  <c:v>4</c:v>
                </c:pt>
                <c:pt idx="12">
                  <c:v>1</c:v>
                </c:pt>
                <c:pt idx="13" formatCode="0">
                  <c:v>1</c:v>
                </c:pt>
                <c:pt idx="1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DBC2-480C-80AB-D25AB06F49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2902998463857651"/>
          <c:y val="0.29929993855971404"/>
          <c:w val="0.36277202442086043"/>
          <c:h val="0.68915557134229566"/>
        </c:manualLayout>
      </c:layout>
      <c:overlay val="0"/>
      <c:spPr>
        <a:solidFill>
          <a:srgbClr val="F79646">
            <a:lumMod val="40000"/>
            <a:lumOff val="60000"/>
          </a:srgbClr>
        </a:solidFill>
        <a:ln w="3175">
          <a:solidFill>
            <a:srgbClr val="F79646">
              <a:lumMod val="75000"/>
            </a:srgbClr>
          </a:solidFill>
          <a:prstDash val="solid"/>
        </a:ln>
        <a:effectLst>
          <a:outerShdw blurRad="50800" dist="38100" dir="8100000" algn="tr" rotWithShape="0">
            <a:prstClr val="black">
              <a:alpha val="40000"/>
            </a:prstClr>
          </a:outerShdw>
        </a:effectLst>
      </c:spPr>
    </c:legend>
    <c:plotVisOnly val="1"/>
    <c:dispBlanksAs val="zero"/>
    <c:showDLblsOverMax val="0"/>
  </c:chart>
  <c:spPr>
    <a:gradFill rotWithShape="1">
      <a:gsLst>
        <a:gs pos="0">
          <a:srgbClr val="9BBB59">
            <a:tint val="50000"/>
            <a:satMod val="300000"/>
          </a:srgbClr>
        </a:gs>
        <a:gs pos="35000">
          <a:srgbClr val="9BBB59">
            <a:tint val="37000"/>
            <a:satMod val="300000"/>
          </a:srgbClr>
        </a:gs>
        <a:gs pos="100000">
          <a:srgbClr val="9BBB59">
            <a:tint val="15000"/>
            <a:satMod val="350000"/>
          </a:srgbClr>
        </a:gs>
      </a:gsLst>
      <a:lin ang="16200000" scaled="1"/>
    </a:gradFill>
    <a:ln w="9525" cap="flat" cmpd="sng" algn="ctr">
      <a:solidFill>
        <a:srgbClr val="9BBB59">
          <a:shade val="95000"/>
          <a:satMod val="105000"/>
        </a:srgb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68B3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Статьи</c:v>
                </c:pt>
                <c:pt idx="1">
                  <c:v>Интернет</c:v>
                </c:pt>
                <c:pt idx="2">
                  <c:v>Радио </c:v>
                </c:pt>
                <c:pt idx="3">
                  <c:v>ТВ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1338</c:v>
                </c:pt>
                <c:pt idx="1">
                  <c:v>3430</c:v>
                </c:pt>
                <c:pt idx="2">
                  <c:v>313</c:v>
                </c:pt>
                <c:pt idx="3">
                  <c:v>234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CD-435B-ABA5-F3957831ECC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5.92125109041947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ACD-435B-ABA5-F3957831ECC9}"/>
                </c:ext>
              </c:extLst>
            </c:dLbl>
            <c:dLbl>
              <c:idx val="1"/>
              <c:layout>
                <c:manualLayout>
                  <c:x val="-1.8877218704915777E-3"/>
                  <c:y val="-2.36850043616774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CD-435B-ABA5-F3957831ECC9}"/>
                </c:ext>
              </c:extLst>
            </c:dLbl>
            <c:dLbl>
              <c:idx val="2"/>
              <c:layout>
                <c:manualLayout>
                  <c:x val="3.7754437409831553E-3"/>
                  <c:y val="-2.36850043616774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ACD-435B-ABA5-F3957831ECC9}"/>
                </c:ext>
              </c:extLst>
            </c:dLbl>
            <c:dLbl>
              <c:idx val="3"/>
              <c:layout>
                <c:manualLayout>
                  <c:x val="0"/>
                  <c:y val="-2.9606255452096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ACD-435B-ABA5-F3957831ECC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Статьи</c:v>
                </c:pt>
                <c:pt idx="1">
                  <c:v>Интернет</c:v>
                </c:pt>
                <c:pt idx="2">
                  <c:v>Радио </c:v>
                </c:pt>
                <c:pt idx="3">
                  <c:v>ТВ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1059</c:v>
                </c:pt>
                <c:pt idx="1">
                  <c:v>1861</c:v>
                </c:pt>
                <c:pt idx="2">
                  <c:v>67</c:v>
                </c:pt>
                <c:pt idx="3">
                  <c:v>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ACD-435B-ABA5-F3957831EC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991744"/>
        <c:axId val="146990208"/>
      </c:barChart>
      <c:valAx>
        <c:axId val="1469902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6991744"/>
        <c:crosses val="autoZero"/>
        <c:crossBetween val="between"/>
      </c:valAx>
      <c:catAx>
        <c:axId val="146991744"/>
        <c:scaling>
          <c:orientation val="minMax"/>
        </c:scaling>
        <c:delete val="0"/>
        <c:axPos val="l"/>
        <c:majorGridlines/>
        <c:numFmt formatCode="General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800"/>
            </a:pPr>
            <a:endParaRPr lang="ru-RU"/>
          </a:p>
        </c:txPr>
        <c:crossAx val="146990208"/>
        <c:crosses val="autoZero"/>
        <c:auto val="1"/>
        <c:lblAlgn val="ctr"/>
        <c:lblOffset val="100"/>
        <c:noMultiLvlLbl val="0"/>
      </c:catAx>
    </c:plotArea>
    <c:legend>
      <c:legendPos val="r"/>
      <c:overlay val="0"/>
      <c:txPr>
        <a:bodyPr/>
        <a:lstStyle/>
        <a:p>
          <a:pPr>
            <a:defRPr sz="18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600" b="1">
          <a:latin typeface="Cambria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9.9385245901639344E-2"/>
          <c:y val="2.664576802507837E-2"/>
          <c:w val="0.88422131147540983"/>
          <c:h val="0.83855799373040751"/>
        </c:manualLayout>
      </c:layout>
      <c:lineChart>
        <c:grouping val="standard"/>
        <c:varyColors val="0"/>
        <c:ser>
          <c:idx val="0"/>
          <c:order val="0"/>
          <c:tx>
            <c:strRef>
              <c:f>'посевные кач-ва'!$B$2</c:f>
              <c:strCache>
                <c:ptCount val="1"/>
                <c:pt idx="0">
                  <c:v>Озимые </c:v>
                </c:pt>
              </c:strCache>
            </c:strRef>
          </c:tx>
          <c:marker>
            <c:symbol val="none"/>
          </c:marker>
          <c:dLbls>
            <c:dLbl>
              <c:idx val="8"/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/>
                      <a:t>98,3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c:sp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14-4DBC-A4DD-B3940CA1FAEB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/>
                      <a:t>98,3</a:t>
                    </a:r>
                  </a:p>
                </c:rich>
              </c:tx>
              <c:spPr>
                <a:solidFill>
                  <a:sysClr val="window" lastClr="FFFFFF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prst="angle"/>
                </a:sp3d>
              </c:sp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14-4DBC-A4DD-B3940CA1FAEB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'посевные кач-ва'!$A$3:$A$16</c:f>
              <c:strCache>
                <c:ptCount val="14"/>
                <c:pt idx="0">
                  <c:v>2007 г.</c:v>
                </c:pt>
                <c:pt idx="1">
                  <c:v>2008 г.</c:v>
                </c:pt>
                <c:pt idx="2">
                  <c:v>2009 г.</c:v>
                </c:pt>
                <c:pt idx="3">
                  <c:v>2010 г.</c:v>
                </c:pt>
                <c:pt idx="4">
                  <c:v>2011 г.</c:v>
                </c:pt>
                <c:pt idx="5">
                  <c:v>2012 г.</c:v>
                </c:pt>
                <c:pt idx="6">
                  <c:v>2013 г.</c:v>
                </c:pt>
                <c:pt idx="7">
                  <c:v>2014 г.</c:v>
                </c:pt>
                <c:pt idx="8">
                  <c:v>2015 г.</c:v>
                </c:pt>
                <c:pt idx="9">
                  <c:v>2016 г.</c:v>
                </c:pt>
                <c:pt idx="10">
                  <c:v>2017 г.</c:v>
                </c:pt>
                <c:pt idx="11">
                  <c:v>2018 г. </c:v>
                </c:pt>
                <c:pt idx="12">
                  <c:v>2019 г.</c:v>
                </c:pt>
                <c:pt idx="13">
                  <c:v>2020 г.</c:v>
                </c:pt>
              </c:strCache>
            </c:strRef>
          </c:cat>
          <c:val>
            <c:numRef>
              <c:f>'посевные кач-ва'!$B$3:$B$16</c:f>
              <c:numCache>
                <c:formatCode>0.0</c:formatCode>
                <c:ptCount val="14"/>
                <c:pt idx="0">
                  <c:v>95.3</c:v>
                </c:pt>
                <c:pt idx="1">
                  <c:v>95.8</c:v>
                </c:pt>
                <c:pt idx="2">
                  <c:v>97.3</c:v>
                </c:pt>
                <c:pt idx="3">
                  <c:v>97</c:v>
                </c:pt>
                <c:pt idx="4">
                  <c:v>97.1</c:v>
                </c:pt>
                <c:pt idx="5" formatCode="General">
                  <c:v>97.8</c:v>
                </c:pt>
                <c:pt idx="6" formatCode="General">
                  <c:v>97.9</c:v>
                </c:pt>
                <c:pt idx="7" formatCode="General">
                  <c:v>98.4</c:v>
                </c:pt>
                <c:pt idx="8" formatCode="General">
                  <c:v>98.3</c:v>
                </c:pt>
                <c:pt idx="9" formatCode="General">
                  <c:v>98.3</c:v>
                </c:pt>
                <c:pt idx="10" formatCode="General">
                  <c:v>98.9</c:v>
                </c:pt>
                <c:pt idx="11">
                  <c:v>99.068814711877422</c:v>
                </c:pt>
                <c:pt idx="12">
                  <c:v>99.475521754145646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D14-4DBC-A4DD-B3940CA1FAEB}"/>
            </c:ext>
          </c:extLst>
        </c:ser>
        <c:ser>
          <c:idx val="1"/>
          <c:order val="1"/>
          <c:tx>
            <c:strRef>
              <c:f>'посевные кач-ва'!$C$2</c:f>
              <c:strCache>
                <c:ptCount val="1"/>
                <c:pt idx="0">
                  <c:v>Яровые</c:v>
                </c:pt>
              </c:strCache>
            </c:strRef>
          </c:tx>
          <c:marker>
            <c:symbol val="none"/>
          </c:marker>
          <c:dLbls>
            <c:dLbl>
              <c:idx val="9"/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/>
                      <a:t>92,7</a:t>
                    </a:r>
                  </a:p>
                </c:rich>
              </c:tx>
              <c:spPr>
                <a:solidFill>
                  <a:schemeClr val="bg1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c:spPr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14-4DBC-A4DD-B3940CA1FAEB}"/>
                </c:ext>
              </c:extLst>
            </c:dLbl>
            <c:spPr>
              <a:solidFill>
                <a:schemeClr val="bg1"/>
              </a:solidFill>
              <a:ln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'посевные кач-ва'!$A$3:$A$16</c:f>
              <c:strCache>
                <c:ptCount val="14"/>
                <c:pt idx="0">
                  <c:v>2007 г.</c:v>
                </c:pt>
                <c:pt idx="1">
                  <c:v>2008 г.</c:v>
                </c:pt>
                <c:pt idx="2">
                  <c:v>2009 г.</c:v>
                </c:pt>
                <c:pt idx="3">
                  <c:v>2010 г.</c:v>
                </c:pt>
                <c:pt idx="4">
                  <c:v>2011 г.</c:v>
                </c:pt>
                <c:pt idx="5">
                  <c:v>2012 г.</c:v>
                </c:pt>
                <c:pt idx="6">
                  <c:v>2013 г.</c:v>
                </c:pt>
                <c:pt idx="7">
                  <c:v>2014 г.</c:v>
                </c:pt>
                <c:pt idx="8">
                  <c:v>2015 г.</c:v>
                </c:pt>
                <c:pt idx="9">
                  <c:v>2016 г.</c:v>
                </c:pt>
                <c:pt idx="10">
                  <c:v>2017 г.</c:v>
                </c:pt>
                <c:pt idx="11">
                  <c:v>2018 г. </c:v>
                </c:pt>
                <c:pt idx="12">
                  <c:v>2019 г.</c:v>
                </c:pt>
                <c:pt idx="13">
                  <c:v>2020 г.</c:v>
                </c:pt>
              </c:strCache>
            </c:strRef>
          </c:cat>
          <c:val>
            <c:numRef>
              <c:f>'посевные кач-ва'!$C$3:$C$16</c:f>
              <c:numCache>
                <c:formatCode>0.0</c:formatCode>
                <c:ptCount val="14"/>
                <c:pt idx="0">
                  <c:v>83</c:v>
                </c:pt>
                <c:pt idx="1">
                  <c:v>85.2</c:v>
                </c:pt>
                <c:pt idx="2">
                  <c:v>88.1</c:v>
                </c:pt>
                <c:pt idx="3">
                  <c:v>89</c:v>
                </c:pt>
                <c:pt idx="4">
                  <c:v>89.3</c:v>
                </c:pt>
                <c:pt idx="5" formatCode="General">
                  <c:v>91.1</c:v>
                </c:pt>
                <c:pt idx="6">
                  <c:v>92</c:v>
                </c:pt>
                <c:pt idx="7" formatCode="General">
                  <c:v>90.5</c:v>
                </c:pt>
                <c:pt idx="8" formatCode="General">
                  <c:v>91.4</c:v>
                </c:pt>
                <c:pt idx="9" formatCode="General">
                  <c:v>92.7</c:v>
                </c:pt>
                <c:pt idx="10" formatCode="General">
                  <c:v>94.6</c:v>
                </c:pt>
                <c:pt idx="11">
                  <c:v>94.9</c:v>
                </c:pt>
                <c:pt idx="12">
                  <c:v>96.713196899073779</c:v>
                </c:pt>
                <c:pt idx="13">
                  <c:v>97.3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D14-4DBC-A4DD-B3940CA1FA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237376"/>
        <c:axId val="43238912"/>
      </c:lineChart>
      <c:catAx>
        <c:axId val="43237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43238912"/>
        <c:crosses val="autoZero"/>
        <c:auto val="1"/>
        <c:lblAlgn val="ctr"/>
        <c:lblOffset val="100"/>
        <c:noMultiLvlLbl val="0"/>
      </c:catAx>
      <c:valAx>
        <c:axId val="43238912"/>
        <c:scaling>
          <c:orientation val="minMax"/>
          <c:max val="100"/>
          <c:min val="75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43237376"/>
        <c:crosses val="autoZero"/>
        <c:crossBetween val="between"/>
      </c:valAx>
      <c:dTable>
        <c:showHorzBorder val="1"/>
        <c:showVertBorder val="1"/>
        <c:showOutline val="1"/>
        <c:showKeys val="0"/>
        <c:txPr>
          <a:bodyPr/>
          <a:lstStyle/>
          <a:p>
            <a:pPr rtl="0"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dTable>
      <c:spPr>
        <a:blipFill dpi="0" rotWithShape="1">
          <a:blip xmlns:r="http://schemas.openxmlformats.org/officeDocument/2006/relationships" r:embed="rId2">
            <a:alphaModFix amt="53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a:blipFill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Times New Roman"/>
          <a:ea typeface="Times New Roman"/>
          <a:cs typeface="Times New Roman"/>
        </a:defRPr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Некондиция!$A$6</c:f>
              <c:strCache>
                <c:ptCount val="1"/>
                <c:pt idx="0">
                  <c:v>всего, %</c:v>
                </c:pt>
              </c:strCache>
            </c:strRef>
          </c:tx>
          <c:spPr>
            <a:solidFill>
              <a:srgbClr val="FF3300"/>
            </a:solidFill>
          </c:spPr>
          <c:invertIfNegative val="0"/>
          <c:cat>
            <c:numRef>
              <c:f>Некондиция!$B$4:$O$4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Некондиция!$B$6:$O$6</c:f>
              <c:numCache>
                <c:formatCode>0.0</c:formatCode>
                <c:ptCount val="14"/>
                <c:pt idx="0">
                  <c:v>16.899874775412425</c:v>
                </c:pt>
                <c:pt idx="1">
                  <c:v>13.800792407629226</c:v>
                </c:pt>
                <c:pt idx="2">
                  <c:v>11.799576329096624</c:v>
                </c:pt>
                <c:pt idx="3">
                  <c:v>10.9</c:v>
                </c:pt>
                <c:pt idx="4">
                  <c:v>10.6</c:v>
                </c:pt>
                <c:pt idx="5">
                  <c:v>8.7999999999999989</c:v>
                </c:pt>
                <c:pt idx="6">
                  <c:v>8</c:v>
                </c:pt>
                <c:pt idx="7">
                  <c:v>9.4</c:v>
                </c:pt>
                <c:pt idx="8">
                  <c:v>8.5</c:v>
                </c:pt>
                <c:pt idx="9">
                  <c:v>7.3</c:v>
                </c:pt>
                <c:pt idx="10">
                  <c:v>5.4</c:v>
                </c:pt>
                <c:pt idx="11">
                  <c:v>5.0998047996978482</c:v>
                </c:pt>
                <c:pt idx="12">
                  <c:v>3.2868016111045422</c:v>
                </c:pt>
                <c:pt idx="13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03-406A-B2DD-72341DDAF447}"/>
            </c:ext>
          </c:extLst>
        </c:ser>
        <c:ser>
          <c:idx val="2"/>
          <c:order val="2"/>
          <c:tx>
            <c:strRef>
              <c:f>Некондиция!$A$7</c:f>
              <c:strCache>
                <c:ptCount val="1"/>
                <c:pt idx="0">
                  <c:v>по засоренности, %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trendline>
            <c:trendlineType val="exp"/>
            <c:dispRSqr val="0"/>
            <c:dispEq val="0"/>
          </c:trendline>
          <c:cat>
            <c:numRef>
              <c:f>Некондиция!$B$4:$O$4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Некондиция!$B$7:$O$7</c:f>
              <c:numCache>
                <c:formatCode>0.0</c:formatCode>
                <c:ptCount val="14"/>
                <c:pt idx="0">
                  <c:v>13.100000000000001</c:v>
                </c:pt>
                <c:pt idx="1">
                  <c:v>11.200589698700819</c:v>
                </c:pt>
                <c:pt idx="2">
                  <c:v>9.3002596692633581</c:v>
                </c:pt>
                <c:pt idx="3">
                  <c:v>8.6999999999999993</c:v>
                </c:pt>
                <c:pt idx="4">
                  <c:v>8.5</c:v>
                </c:pt>
                <c:pt idx="5">
                  <c:v>7.3999999999999995</c:v>
                </c:pt>
                <c:pt idx="6">
                  <c:v>6.5999999999999988</c:v>
                </c:pt>
                <c:pt idx="7">
                  <c:v>6.8</c:v>
                </c:pt>
                <c:pt idx="8">
                  <c:v>6.9</c:v>
                </c:pt>
                <c:pt idx="9">
                  <c:v>5.8</c:v>
                </c:pt>
                <c:pt idx="10">
                  <c:v>4.4000000000000004</c:v>
                </c:pt>
                <c:pt idx="11">
                  <c:v>3.8482859066005499</c:v>
                </c:pt>
                <c:pt idx="12">
                  <c:v>2.5962960709606611</c:v>
                </c:pt>
                <c:pt idx="13">
                  <c:v>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03-406A-B2DD-72341DDAF447}"/>
            </c:ext>
          </c:extLst>
        </c:ser>
        <c:ser>
          <c:idx val="3"/>
          <c:order val="3"/>
          <c:tx>
            <c:strRef>
              <c:f>Некондиция!$A$8</c:f>
              <c:strCache>
                <c:ptCount val="1"/>
                <c:pt idx="0">
                  <c:v>по всхожести, %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numRef>
              <c:f>Некондиция!$B$4:$O$4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Некондиция!$B$8:$O$8</c:f>
              <c:numCache>
                <c:formatCode>0.0</c:formatCode>
                <c:ptCount val="14"/>
                <c:pt idx="0">
                  <c:v>4.5999999999999996</c:v>
                </c:pt>
                <c:pt idx="1">
                  <c:v>2.9005804846586201</c:v>
                </c:pt>
                <c:pt idx="2">
                  <c:v>2.6991936586032526</c:v>
                </c:pt>
                <c:pt idx="3">
                  <c:v>2.4</c:v>
                </c:pt>
                <c:pt idx="4">
                  <c:v>2.5</c:v>
                </c:pt>
                <c:pt idx="5">
                  <c:v>1.4999999999999998</c:v>
                </c:pt>
                <c:pt idx="6">
                  <c:v>1.3</c:v>
                </c:pt>
                <c:pt idx="7">
                  <c:v>3</c:v>
                </c:pt>
                <c:pt idx="8">
                  <c:v>1.8</c:v>
                </c:pt>
                <c:pt idx="9">
                  <c:v>1.3</c:v>
                </c:pt>
                <c:pt idx="10">
                  <c:v>0.7</c:v>
                </c:pt>
                <c:pt idx="11">
                  <c:v>1.3327738639930615</c:v>
                </c:pt>
                <c:pt idx="12">
                  <c:v>0.74809850865464023</c:v>
                </c:pt>
                <c:pt idx="13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03-406A-B2DD-72341DDAF4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490432"/>
        <c:axId val="75492352"/>
      </c:barChart>
      <c:lineChart>
        <c:grouping val="standard"/>
        <c:varyColors val="0"/>
        <c:ser>
          <c:idx val="0"/>
          <c:order val="0"/>
          <c:tx>
            <c:strRef>
              <c:f>Некондиция!$A$5</c:f>
              <c:strCache>
                <c:ptCount val="1"/>
                <c:pt idx="0">
                  <c:v>Высеяно и проверено, млн. тонн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Некондиция!$B$4:$O$4</c:f>
              <c:numCache>
                <c:formatCode>General</c:formatCode>
                <c:ptCount val="14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</c:numCache>
            </c:numRef>
          </c:cat>
          <c:val>
            <c:numRef>
              <c:f>Некондиция!$B$5:$O$5</c:f>
              <c:numCache>
                <c:formatCode>0.0</c:formatCode>
                <c:ptCount val="14"/>
                <c:pt idx="0">
                  <c:v>5.5101000000000004</c:v>
                </c:pt>
                <c:pt idx="1">
                  <c:v>5.1131000000000002</c:v>
                </c:pt>
                <c:pt idx="2">
                  <c:v>5.8536000000000001</c:v>
                </c:pt>
                <c:pt idx="3">
                  <c:v>5.3726000000000003</c:v>
                </c:pt>
                <c:pt idx="4">
                  <c:v>5.3164999999999996</c:v>
                </c:pt>
                <c:pt idx="5">
                  <c:v>5.5522</c:v>
                </c:pt>
                <c:pt idx="6">
                  <c:v>5.4722</c:v>
                </c:pt>
                <c:pt idx="7">
                  <c:v>5.5911999999999997</c:v>
                </c:pt>
                <c:pt idx="8">
                  <c:v>5.5576999999999996</c:v>
                </c:pt>
                <c:pt idx="9">
                  <c:v>5.7340518549999997</c:v>
                </c:pt>
                <c:pt idx="10">
                  <c:v>5.6416896604840003</c:v>
                </c:pt>
                <c:pt idx="11">
                  <c:v>5.5748432282150002</c:v>
                </c:pt>
                <c:pt idx="12">
                  <c:v>5.5031894311499991</c:v>
                </c:pt>
                <c:pt idx="13">
                  <c:v>5.4299480000000004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A03-406A-B2DD-72341DDAF4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490432"/>
        <c:axId val="75492352"/>
      </c:lineChart>
      <c:catAx>
        <c:axId val="75490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75492352"/>
        <c:crosses val="autoZero"/>
        <c:auto val="1"/>
        <c:lblAlgn val="ctr"/>
        <c:lblOffset val="100"/>
        <c:noMultiLvlLbl val="0"/>
      </c:catAx>
      <c:valAx>
        <c:axId val="7549235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75490432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Times New Roman" panose="02020603050405020304" pitchFamily="18" charset="0"/>
          <a:ea typeface="Calibri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Некондиция!$A$15</c:f>
              <c:strCache>
                <c:ptCount val="1"/>
                <c:pt idx="0">
                  <c:v>всего, %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numRef>
              <c:f>Некондиция!$B$13:$N$13</c:f>
              <c:numCache>
                <c:formatCode>0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Некондиция!$B$15:$N$15</c:f>
              <c:numCache>
                <c:formatCode>0.0</c:formatCode>
                <c:ptCount val="13"/>
                <c:pt idx="0" formatCode="General">
                  <c:v>4.5999999999999996</c:v>
                </c:pt>
                <c:pt idx="1">
                  <c:v>4.0999999999999996</c:v>
                </c:pt>
                <c:pt idx="2">
                  <c:v>2.6</c:v>
                </c:pt>
                <c:pt idx="3">
                  <c:v>2.9</c:v>
                </c:pt>
                <c:pt idx="4">
                  <c:v>2.8000000000000003</c:v>
                </c:pt>
                <c:pt idx="5">
                  <c:v>2.0999999999999996</c:v>
                </c:pt>
                <c:pt idx="6">
                  <c:v>2</c:v>
                </c:pt>
                <c:pt idx="7">
                  <c:v>1.5</c:v>
                </c:pt>
                <c:pt idx="8">
                  <c:v>1.6</c:v>
                </c:pt>
                <c:pt idx="9">
                  <c:v>1.6</c:v>
                </c:pt>
                <c:pt idx="10">
                  <c:v>1.1313225005297254</c:v>
                </c:pt>
                <c:pt idx="11">
                  <c:v>0.93118528823243951</c:v>
                </c:pt>
                <c:pt idx="12">
                  <c:v>0.52447824585435954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9B-48F0-A179-64ADA48EB33D}"/>
            </c:ext>
          </c:extLst>
        </c:ser>
        <c:ser>
          <c:idx val="2"/>
          <c:order val="2"/>
          <c:tx>
            <c:strRef>
              <c:f>Некондиция!$A$16</c:f>
              <c:strCache>
                <c:ptCount val="1"/>
                <c:pt idx="0">
                  <c:v>по засоренности, %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trendline>
            <c:trendlineType val="exp"/>
            <c:dispRSqr val="0"/>
            <c:dispEq val="0"/>
          </c:trendline>
          <c:cat>
            <c:numRef>
              <c:f>Некондиция!$B$13:$N$13</c:f>
              <c:numCache>
                <c:formatCode>0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Некондиция!$B$16:$N$16</c:f>
              <c:numCache>
                <c:formatCode>0.0</c:formatCode>
                <c:ptCount val="13"/>
                <c:pt idx="0" formatCode="General">
                  <c:v>4.1000000000000005</c:v>
                </c:pt>
                <c:pt idx="1">
                  <c:v>3.2999999999999994</c:v>
                </c:pt>
                <c:pt idx="2">
                  <c:v>2.2000000000000002</c:v>
                </c:pt>
                <c:pt idx="3">
                  <c:v>2.5000000000000004</c:v>
                </c:pt>
                <c:pt idx="4">
                  <c:v>2.5</c:v>
                </c:pt>
                <c:pt idx="5">
                  <c:v>1.7000000000000002</c:v>
                </c:pt>
                <c:pt idx="6">
                  <c:v>1.8000000000000003</c:v>
                </c:pt>
                <c:pt idx="7">
                  <c:v>1.4000000000000001</c:v>
                </c:pt>
                <c:pt idx="8">
                  <c:v>1.5</c:v>
                </c:pt>
                <c:pt idx="9">
                  <c:v>1.5000000000000002</c:v>
                </c:pt>
                <c:pt idx="10">
                  <c:v>1.0766871119102184</c:v>
                </c:pt>
                <c:pt idx="11">
                  <c:v>0.86399290569374987</c:v>
                </c:pt>
                <c:pt idx="12">
                  <c:v>0.47210101068260701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19B-48F0-A179-64ADA48EB33D}"/>
            </c:ext>
          </c:extLst>
        </c:ser>
        <c:ser>
          <c:idx val="3"/>
          <c:order val="3"/>
          <c:tx>
            <c:strRef>
              <c:f>Некондиция!$A$17</c:f>
              <c:strCache>
                <c:ptCount val="1"/>
                <c:pt idx="0">
                  <c:v>по всхожести, %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invertIfNegative val="0"/>
          <c:cat>
            <c:numRef>
              <c:f>Некондиция!$B$13:$N$13</c:f>
              <c:numCache>
                <c:formatCode>0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Некондиция!$B$17:$N$17</c:f>
              <c:numCache>
                <c:formatCode>0.0</c:formatCode>
                <c:ptCount val="13"/>
                <c:pt idx="0" formatCode="General">
                  <c:v>0.6</c:v>
                </c:pt>
                <c:pt idx="1">
                  <c:v>0.6</c:v>
                </c:pt>
                <c:pt idx="2">
                  <c:v>0.3</c:v>
                </c:pt>
                <c:pt idx="3">
                  <c:v>0.3</c:v>
                </c:pt>
                <c:pt idx="4">
                  <c:v>0.4</c:v>
                </c:pt>
                <c:pt idx="5">
                  <c:v>0.4</c:v>
                </c:pt>
                <c:pt idx="6">
                  <c:v>0.2</c:v>
                </c:pt>
                <c:pt idx="7">
                  <c:v>0.20000000000000004</c:v>
                </c:pt>
                <c:pt idx="8">
                  <c:v>0.1</c:v>
                </c:pt>
                <c:pt idx="9">
                  <c:v>0.1</c:v>
                </c:pt>
                <c:pt idx="10">
                  <c:v>4.9662274040085469E-2</c:v>
                </c:pt>
                <c:pt idx="11">
                  <c:v>0.11055347261186037</c:v>
                </c:pt>
                <c:pt idx="12">
                  <c:v>8.1598288340009428E-2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19B-48F0-A179-64ADA48EB3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089024"/>
        <c:axId val="75090944"/>
      </c:barChart>
      <c:lineChart>
        <c:grouping val="standard"/>
        <c:varyColors val="0"/>
        <c:ser>
          <c:idx val="0"/>
          <c:order val="0"/>
          <c:tx>
            <c:strRef>
              <c:f>Некондиция!$A$14</c:f>
              <c:strCache>
                <c:ptCount val="1"/>
                <c:pt idx="0">
                  <c:v>Высеяно и проверено, млн. тонн</c:v>
                </c:pt>
              </c:strCache>
            </c:strRef>
          </c:tx>
          <c:spPr>
            <a:ln w="38100"/>
          </c:spPr>
          <c:marker>
            <c:spPr>
              <a:ln w="38100"/>
            </c:spPr>
          </c:marker>
          <c:cat>
            <c:numRef>
              <c:f>Некондиция!$B$13:$N$13</c:f>
              <c:numCache>
                <c:formatCode>0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</c:numCache>
            </c:numRef>
          </c:cat>
          <c:val>
            <c:numRef>
              <c:f>Некондиция!$B$14:$N$14</c:f>
              <c:numCache>
                <c:formatCode>0.0</c:formatCode>
                <c:ptCount val="13"/>
                <c:pt idx="0">
                  <c:v>2.6410999999999998</c:v>
                </c:pt>
                <c:pt idx="1">
                  <c:v>3.3165</c:v>
                </c:pt>
                <c:pt idx="2">
                  <c:v>3.4603999999999999</c:v>
                </c:pt>
                <c:pt idx="3">
                  <c:v>2.8996999999999997</c:v>
                </c:pt>
                <c:pt idx="4">
                  <c:v>3.0948000000000002</c:v>
                </c:pt>
                <c:pt idx="5">
                  <c:v>3.1083000000000003</c:v>
                </c:pt>
                <c:pt idx="6">
                  <c:v>2.8328000000000002</c:v>
                </c:pt>
                <c:pt idx="7">
                  <c:v>3.4039000000000001</c:v>
                </c:pt>
                <c:pt idx="8">
                  <c:v>3.2711000000000001</c:v>
                </c:pt>
                <c:pt idx="9">
                  <c:v>3.4740900274279998</c:v>
                </c:pt>
                <c:pt idx="10">
                  <c:v>3.5121247278840007</c:v>
                </c:pt>
                <c:pt idx="11">
                  <c:v>3.6701915691159996</c:v>
                </c:pt>
                <c:pt idx="12">
                  <c:v>3.6703972588619997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19B-48F0-A179-64ADA48EB3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089024"/>
        <c:axId val="75090944"/>
      </c:lineChart>
      <c:catAx>
        <c:axId val="75089024"/>
        <c:scaling>
          <c:orientation val="minMax"/>
        </c:scaling>
        <c:delete val="0"/>
        <c:axPos val="b"/>
        <c:numFmt formatCode="@" sourceLinked="0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75090944"/>
        <c:crosses val="autoZero"/>
        <c:auto val="1"/>
        <c:lblAlgn val="ctr"/>
        <c:lblOffset val="100"/>
        <c:tickLblSkip val="1"/>
        <c:noMultiLvlLbl val="0"/>
      </c:catAx>
      <c:valAx>
        <c:axId val="750909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75089024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</c:legend>
    <c:plotVisOnly val="1"/>
    <c:dispBlanksAs val="gap"/>
    <c:showDLblsOverMax val="0"/>
  </c:chart>
  <c:spPr>
    <a:noFill/>
  </c:spPr>
  <c:txPr>
    <a:bodyPr/>
    <a:lstStyle/>
    <a:p>
      <a:pPr>
        <a:defRPr sz="12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381256444813333E-2"/>
          <c:y val="3.612582930249101E-2"/>
          <c:w val="0.72014268789967339"/>
          <c:h val="0.85709051131306158"/>
        </c:manualLayout>
      </c:layout>
      <c:lineChart>
        <c:grouping val="standard"/>
        <c:varyColors val="0"/>
        <c:ser>
          <c:idx val="0"/>
          <c:order val="0"/>
          <c:tx>
            <c:strRef>
              <c:f>'пшеница оз'!$B$5</c:f>
              <c:strCache>
                <c:ptCount val="1"/>
                <c:pt idx="0">
                  <c:v>Скипетр (2009) "Полетаев Геннадий Михайлович"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'пшеница оз'!$C$4:$N$4</c:f>
              <c:numCache>
                <c:formatCode>0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>
                  <c:v>2018</c:v>
                </c:pt>
                <c:pt idx="11" formatCode="General">
                  <c:v>2019</c:v>
                </c:pt>
              </c:numCache>
            </c:numRef>
          </c:cat>
          <c:val>
            <c:numRef>
              <c:f>'пшеница оз'!$C$5:$N$5</c:f>
              <c:numCache>
                <c:formatCode>0.0</c:formatCode>
                <c:ptCount val="12"/>
                <c:pt idx="0">
                  <c:v>0</c:v>
                </c:pt>
                <c:pt idx="1">
                  <c:v>0.1216</c:v>
                </c:pt>
                <c:pt idx="2">
                  <c:v>0.72859999999999991</c:v>
                </c:pt>
                <c:pt idx="3">
                  <c:v>6.1505000000000001</c:v>
                </c:pt>
                <c:pt idx="4">
                  <c:v>19.0809</c:v>
                </c:pt>
                <c:pt idx="5">
                  <c:v>34.801349999999999</c:v>
                </c:pt>
                <c:pt idx="6">
                  <c:v>124.22309499999994</c:v>
                </c:pt>
                <c:pt idx="7">
                  <c:v>195.00867000000005</c:v>
                </c:pt>
                <c:pt idx="8">
                  <c:v>246</c:v>
                </c:pt>
                <c:pt idx="9">
                  <c:v>255.554788</c:v>
                </c:pt>
                <c:pt idx="10">
                  <c:v>279.83109599999995</c:v>
                </c:pt>
                <c:pt idx="11">
                  <c:v>272.71579400000007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8693-4970-8993-66D9D8EA616F}"/>
            </c:ext>
          </c:extLst>
        </c:ser>
        <c:ser>
          <c:idx val="1"/>
          <c:order val="1"/>
          <c:tx>
            <c:strRef>
              <c:f>'пшеница оз'!$B$6</c:f>
              <c:strCache>
                <c:ptCount val="1"/>
                <c:pt idx="0">
                  <c:v>Гром (2010) ФГБНУ "НЦЗ им. П.П.Лукьяненко"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'пшеница оз'!$C$4:$N$4</c:f>
              <c:numCache>
                <c:formatCode>0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>
                  <c:v>2018</c:v>
                </c:pt>
                <c:pt idx="11" formatCode="General">
                  <c:v>2019</c:v>
                </c:pt>
              </c:numCache>
            </c:numRef>
          </c:cat>
          <c:val>
            <c:numRef>
              <c:f>'пшеница оз'!$C$6:$N$6</c:f>
              <c:numCache>
                <c:formatCode>0.0</c:formatCode>
                <c:ptCount val="12"/>
                <c:pt idx="0">
                  <c:v>7.8000000000000005E-3</c:v>
                </c:pt>
                <c:pt idx="1">
                  <c:v>0.25019999999999998</c:v>
                </c:pt>
                <c:pt idx="2">
                  <c:v>4.0435000000000008</c:v>
                </c:pt>
                <c:pt idx="3">
                  <c:v>26.130100000000006</c:v>
                </c:pt>
                <c:pt idx="4">
                  <c:v>67.186610000000002</c:v>
                </c:pt>
                <c:pt idx="5">
                  <c:v>81.938360000000017</c:v>
                </c:pt>
                <c:pt idx="6">
                  <c:v>102.98043999999999</c:v>
                </c:pt>
                <c:pt idx="7">
                  <c:v>143.67030000000005</c:v>
                </c:pt>
                <c:pt idx="8">
                  <c:v>163.1</c:v>
                </c:pt>
                <c:pt idx="9">
                  <c:v>197.66457</c:v>
                </c:pt>
                <c:pt idx="10">
                  <c:v>194.47740100000001</c:v>
                </c:pt>
                <c:pt idx="11">
                  <c:v>199.82225199999999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8693-4970-8993-66D9D8EA616F}"/>
            </c:ext>
          </c:extLst>
        </c:ser>
        <c:ser>
          <c:idx val="2"/>
          <c:order val="2"/>
          <c:tx>
            <c:strRef>
              <c:f>'пшеница оз'!$B$7</c:f>
              <c:strCache>
                <c:ptCount val="1"/>
                <c:pt idx="0">
                  <c:v>Ермак (2001) ФГБНУ "ВНИИЗК им И.Г. Калиненко"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'пшеница оз'!$C$4:$N$4</c:f>
              <c:numCache>
                <c:formatCode>0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>
                  <c:v>2018</c:v>
                </c:pt>
                <c:pt idx="11" formatCode="General">
                  <c:v>2019</c:v>
                </c:pt>
              </c:numCache>
            </c:numRef>
          </c:cat>
          <c:val>
            <c:numRef>
              <c:f>'пшеница оз'!$C$7:$N$7</c:f>
              <c:numCache>
                <c:formatCode>0.0</c:formatCode>
                <c:ptCount val="12"/>
                <c:pt idx="0">
                  <c:v>116.8754</c:v>
                </c:pt>
                <c:pt idx="1">
                  <c:v>116.28285000000001</c:v>
                </c:pt>
                <c:pt idx="2">
                  <c:v>95.297799999999995</c:v>
                </c:pt>
                <c:pt idx="3">
                  <c:v>104.73820000000001</c:v>
                </c:pt>
                <c:pt idx="4">
                  <c:v>107.14300000000001</c:v>
                </c:pt>
                <c:pt idx="5">
                  <c:v>113.24760000000002</c:v>
                </c:pt>
                <c:pt idx="6">
                  <c:v>150.64549000000002</c:v>
                </c:pt>
                <c:pt idx="7">
                  <c:v>134.75351000000001</c:v>
                </c:pt>
                <c:pt idx="8">
                  <c:v>149.69999999999999</c:v>
                </c:pt>
                <c:pt idx="9">
                  <c:v>150.45760799999996</c:v>
                </c:pt>
                <c:pt idx="10">
                  <c:v>132.07163300000002</c:v>
                </c:pt>
                <c:pt idx="11">
                  <c:v>100.83855500000001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8693-4970-8993-66D9D8EA616F}"/>
            </c:ext>
          </c:extLst>
        </c:ser>
        <c:ser>
          <c:idx val="3"/>
          <c:order val="3"/>
          <c:tx>
            <c:strRef>
              <c:f>'пшеница оз'!$B$8</c:f>
              <c:strCache>
                <c:ptCount val="1"/>
                <c:pt idx="0">
                  <c:v>Юка (2012) ФГБНУ "НЦЗ им. П.П.Лукьяненко"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'пшеница оз'!$C$4:$N$4</c:f>
              <c:numCache>
                <c:formatCode>0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>
                  <c:v>2018</c:v>
                </c:pt>
                <c:pt idx="11" formatCode="General">
                  <c:v>2019</c:v>
                </c:pt>
              </c:numCache>
            </c:numRef>
          </c:cat>
          <c:val>
            <c:numRef>
              <c:f>'пшеница оз'!$C$8:$N$8</c:f>
              <c:numCache>
                <c:formatCode>0.0</c:formatCode>
                <c:ptCount val="12"/>
                <c:pt idx="0">
                  <c:v>0</c:v>
                </c:pt>
                <c:pt idx="1">
                  <c:v>1.1000000000000001E-3</c:v>
                </c:pt>
                <c:pt idx="2">
                  <c:v>1.4800000000000001E-2</c:v>
                </c:pt>
                <c:pt idx="3">
                  <c:v>0.96489999999999998</c:v>
                </c:pt>
                <c:pt idx="4">
                  <c:v>6.3272599999999999</c:v>
                </c:pt>
                <c:pt idx="5">
                  <c:v>33.438980000000008</c:v>
                </c:pt>
                <c:pt idx="6">
                  <c:v>82.62242000000002</c:v>
                </c:pt>
                <c:pt idx="7">
                  <c:v>109.74980000000001</c:v>
                </c:pt>
                <c:pt idx="8">
                  <c:v>124.9</c:v>
                </c:pt>
                <c:pt idx="9">
                  <c:v>145.03506000000002</c:v>
                </c:pt>
                <c:pt idx="10">
                  <c:v>159.10434300000003</c:v>
                </c:pt>
                <c:pt idx="11">
                  <c:v>140.30607199999997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693-4970-8993-66D9D8EA616F}"/>
            </c:ext>
          </c:extLst>
        </c:ser>
        <c:ser>
          <c:idx val="4"/>
          <c:order val="4"/>
          <c:tx>
            <c:strRef>
              <c:f>'пшеница оз'!$B$9</c:f>
              <c:strCache>
                <c:ptCount val="1"/>
                <c:pt idx="0">
                  <c:v>Таня (2005) ФГБНУ "НЦЗ им. П.П.Лукьяненко"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'пшеница оз'!$C$4:$N$4</c:f>
              <c:numCache>
                <c:formatCode>0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>
                  <c:v>2018</c:v>
                </c:pt>
                <c:pt idx="11" formatCode="General">
                  <c:v>2019</c:v>
                </c:pt>
              </c:numCache>
            </c:numRef>
          </c:cat>
          <c:val>
            <c:numRef>
              <c:f>'пшеница оз'!$C$9:$N$9</c:f>
              <c:numCache>
                <c:formatCode>0.0</c:formatCode>
                <c:ptCount val="12"/>
                <c:pt idx="0">
                  <c:v>79.593940000000018</c:v>
                </c:pt>
                <c:pt idx="1">
                  <c:v>85.625920000000008</c:v>
                </c:pt>
                <c:pt idx="2">
                  <c:v>81.222169999999991</c:v>
                </c:pt>
                <c:pt idx="3">
                  <c:v>76.843000000000018</c:v>
                </c:pt>
                <c:pt idx="4">
                  <c:v>83.339802000000006</c:v>
                </c:pt>
                <c:pt idx="5">
                  <c:v>80.085309999999993</c:v>
                </c:pt>
                <c:pt idx="6">
                  <c:v>88.774316999999996</c:v>
                </c:pt>
                <c:pt idx="7">
                  <c:v>100.74844999999999</c:v>
                </c:pt>
                <c:pt idx="8">
                  <c:v>119.8</c:v>
                </c:pt>
                <c:pt idx="9">
                  <c:v>135.10909000000004</c:v>
                </c:pt>
                <c:pt idx="10">
                  <c:v>164.09414599999999</c:v>
                </c:pt>
                <c:pt idx="11">
                  <c:v>166.53042400000004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8693-4970-8993-66D9D8EA616F}"/>
            </c:ext>
          </c:extLst>
        </c:ser>
        <c:ser>
          <c:idx val="5"/>
          <c:order val="5"/>
          <c:tx>
            <c:strRef>
              <c:f>'пшеница оз'!$B$10</c:f>
              <c:strCache>
                <c:ptCount val="1"/>
                <c:pt idx="0">
                  <c:v>Московская 39 (1999) ФГБНУ Московский НИИСХ "Немчиновка"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'пшеница оз'!$C$4:$N$4</c:f>
              <c:numCache>
                <c:formatCode>0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>
                  <c:v>2018</c:v>
                </c:pt>
                <c:pt idx="11" formatCode="General">
                  <c:v>2019</c:v>
                </c:pt>
              </c:numCache>
            </c:numRef>
          </c:cat>
          <c:val>
            <c:numRef>
              <c:f>'пшеница оз'!$C$10:$N$10</c:f>
              <c:numCache>
                <c:formatCode>0.0</c:formatCode>
                <c:ptCount val="12"/>
                <c:pt idx="0">
                  <c:v>425.94760000000008</c:v>
                </c:pt>
                <c:pt idx="1">
                  <c:v>506.79379999999992</c:v>
                </c:pt>
                <c:pt idx="2">
                  <c:v>399.0434200000002</c:v>
                </c:pt>
                <c:pt idx="3">
                  <c:v>356.84339999999997</c:v>
                </c:pt>
                <c:pt idx="4">
                  <c:v>297.26380000000012</c:v>
                </c:pt>
                <c:pt idx="5">
                  <c:v>184.16893000000002</c:v>
                </c:pt>
                <c:pt idx="6">
                  <c:v>231.99590000000003</c:v>
                </c:pt>
                <c:pt idx="7">
                  <c:v>183.40300400000001</c:v>
                </c:pt>
                <c:pt idx="8">
                  <c:v>149.30000000000001</c:v>
                </c:pt>
                <c:pt idx="9">
                  <c:v>125.27889000000003</c:v>
                </c:pt>
                <c:pt idx="10">
                  <c:v>112.500641</c:v>
                </c:pt>
                <c:pt idx="11">
                  <c:v>98.44782499999998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8693-4970-8993-66D9D8EA616F}"/>
            </c:ext>
          </c:extLst>
        </c:ser>
        <c:ser>
          <c:idx val="6"/>
          <c:order val="6"/>
          <c:tx>
            <c:strRef>
              <c:f>'пшеница оз'!$B$11</c:f>
              <c:strCache>
                <c:ptCount val="1"/>
                <c:pt idx="0">
                  <c:v>Московская 56 (2008) ФГБНУ Московский НИИСХ "Немчиновка"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'пшеница оз'!$C$4:$N$4</c:f>
              <c:numCache>
                <c:formatCode>0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>
                  <c:v>2018</c:v>
                </c:pt>
                <c:pt idx="11" formatCode="General">
                  <c:v>2019</c:v>
                </c:pt>
              </c:numCache>
            </c:numRef>
          </c:cat>
          <c:val>
            <c:numRef>
              <c:f>'пшеница оз'!$C$11:$N$11</c:f>
              <c:numCache>
                <c:formatCode>0.0</c:formatCode>
                <c:ptCount val="12"/>
                <c:pt idx="0">
                  <c:v>3.2670000000000003</c:v>
                </c:pt>
                <c:pt idx="1">
                  <c:v>30.470299999999998</c:v>
                </c:pt>
                <c:pt idx="2">
                  <c:v>69.230500000000006</c:v>
                </c:pt>
                <c:pt idx="3">
                  <c:v>99.308099999999968</c:v>
                </c:pt>
                <c:pt idx="4">
                  <c:v>138.59180000000001</c:v>
                </c:pt>
                <c:pt idx="5">
                  <c:v>133.84880999999999</c:v>
                </c:pt>
                <c:pt idx="6">
                  <c:v>181.72806</c:v>
                </c:pt>
                <c:pt idx="7">
                  <c:v>144.67382000000003</c:v>
                </c:pt>
                <c:pt idx="8">
                  <c:v>136.5</c:v>
                </c:pt>
                <c:pt idx="9">
                  <c:v>122.59925</c:v>
                </c:pt>
                <c:pt idx="10">
                  <c:v>127.84392999999999</c:v>
                </c:pt>
                <c:pt idx="11">
                  <c:v>113.69012000000001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8693-4970-8993-66D9D8EA616F}"/>
            </c:ext>
          </c:extLst>
        </c:ser>
        <c:ser>
          <c:idx val="7"/>
          <c:order val="7"/>
          <c:tx>
            <c:strRef>
              <c:f>'пшеница оз'!$B$12</c:f>
              <c:strCache>
                <c:ptCount val="1"/>
                <c:pt idx="0">
                  <c:v>Губернатор Дона (2008) ФГБНУ "ДЗНИИСХ" 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numRef>
              <c:f>'пшеница оз'!$C$4:$N$4</c:f>
              <c:numCache>
                <c:formatCode>0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>
                  <c:v>2018</c:v>
                </c:pt>
                <c:pt idx="11" formatCode="General">
                  <c:v>2019</c:v>
                </c:pt>
              </c:numCache>
            </c:numRef>
          </c:cat>
          <c:val>
            <c:numRef>
              <c:f>'пшеница оз'!$C$12:$N$12</c:f>
              <c:numCache>
                <c:formatCode>0.0</c:formatCode>
                <c:ptCount val="12"/>
                <c:pt idx="0">
                  <c:v>7.5000000000000011E-2</c:v>
                </c:pt>
                <c:pt idx="1">
                  <c:v>1.1381000000000001</c:v>
                </c:pt>
                <c:pt idx="2">
                  <c:v>9.3183000000000007</c:v>
                </c:pt>
                <c:pt idx="3">
                  <c:v>46.864599999999996</c:v>
                </c:pt>
                <c:pt idx="4">
                  <c:v>80.192149999999998</c:v>
                </c:pt>
                <c:pt idx="5">
                  <c:v>87.127210000000005</c:v>
                </c:pt>
                <c:pt idx="6">
                  <c:v>121.97127</c:v>
                </c:pt>
                <c:pt idx="7">
                  <c:v>89.921089999999992</c:v>
                </c:pt>
                <c:pt idx="8">
                  <c:v>85.3</c:v>
                </c:pt>
                <c:pt idx="9">
                  <c:v>80.262090000000015</c:v>
                </c:pt>
                <c:pt idx="10">
                  <c:v>69.825759000000005</c:v>
                </c:pt>
                <c:pt idx="11">
                  <c:v>67.873010000000008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8693-4970-8993-66D9D8EA616F}"/>
            </c:ext>
          </c:extLst>
        </c:ser>
        <c:ser>
          <c:idx val="8"/>
          <c:order val="8"/>
          <c:tx>
            <c:strRef>
              <c:f>'пшеница оз'!$B$13</c:f>
              <c:strCache>
                <c:ptCount val="1"/>
                <c:pt idx="0">
                  <c:v>Льговская 4 (2008) ФГУП "Льговская ОСС"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numRef>
              <c:f>'пшеница оз'!$C$4:$N$4</c:f>
              <c:numCache>
                <c:formatCode>0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>
                  <c:v>2018</c:v>
                </c:pt>
                <c:pt idx="11" formatCode="General">
                  <c:v>2019</c:v>
                </c:pt>
              </c:numCache>
            </c:numRef>
          </c:cat>
          <c:val>
            <c:numRef>
              <c:f>'пшеница оз'!$C$13:$N$13</c:f>
              <c:numCache>
                <c:formatCode>0.0</c:formatCode>
                <c:ptCount val="12"/>
                <c:pt idx="0">
                  <c:v>11.604000000000003</c:v>
                </c:pt>
                <c:pt idx="1">
                  <c:v>25.344000000000001</c:v>
                </c:pt>
                <c:pt idx="2">
                  <c:v>24.224</c:v>
                </c:pt>
                <c:pt idx="3">
                  <c:v>21.415000000000003</c:v>
                </c:pt>
                <c:pt idx="4">
                  <c:v>28.0215</c:v>
                </c:pt>
                <c:pt idx="5">
                  <c:v>31.666100000000007</c:v>
                </c:pt>
                <c:pt idx="6">
                  <c:v>42.616900000000015</c:v>
                </c:pt>
                <c:pt idx="7">
                  <c:v>44.360080000000018</c:v>
                </c:pt>
                <c:pt idx="8">
                  <c:v>57.8</c:v>
                </c:pt>
                <c:pt idx="9">
                  <c:v>64.746299999999991</c:v>
                </c:pt>
                <c:pt idx="10">
                  <c:v>79.856149000000002</c:v>
                </c:pt>
                <c:pt idx="11">
                  <c:v>68.394370000000009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8693-4970-8993-66D9D8EA616F}"/>
            </c:ext>
          </c:extLst>
        </c:ser>
        <c:ser>
          <c:idx val="9"/>
          <c:order val="9"/>
          <c:tx>
            <c:strRef>
              <c:f>'пшеница оз'!$B$14</c:f>
              <c:strCache>
                <c:ptCount val="1"/>
                <c:pt idx="0">
                  <c:v>Московская 40 (2011) ФГБНУ Московский НИИСХ "Немчиновка"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numRef>
              <c:f>'пшеница оз'!$C$4:$N$4</c:f>
              <c:numCache>
                <c:formatCode>0</c:formatCode>
                <c:ptCount val="12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>
                  <c:v>2018</c:v>
                </c:pt>
                <c:pt idx="11" formatCode="General">
                  <c:v>2019</c:v>
                </c:pt>
              </c:numCache>
            </c:numRef>
          </c:cat>
          <c:val>
            <c:numRef>
              <c:f>'пшеница оз'!$C$14:$N$14</c:f>
              <c:numCache>
                <c:formatCode>0.0</c:formatCode>
                <c:ptCount val="12"/>
                <c:pt idx="0">
                  <c:v>2.0000000000000004E-2</c:v>
                </c:pt>
                <c:pt idx="1">
                  <c:v>0.17610000000000003</c:v>
                </c:pt>
                <c:pt idx="2">
                  <c:v>1.0705</c:v>
                </c:pt>
                <c:pt idx="3">
                  <c:v>1.4404000000000001</c:v>
                </c:pt>
                <c:pt idx="4">
                  <c:v>6.3699999999999992</c:v>
                </c:pt>
                <c:pt idx="5">
                  <c:v>19.635500000000008</c:v>
                </c:pt>
                <c:pt idx="6">
                  <c:v>35.278550000000003</c:v>
                </c:pt>
                <c:pt idx="7">
                  <c:v>36.242029999999993</c:v>
                </c:pt>
                <c:pt idx="8">
                  <c:v>45.681840000000001</c:v>
                </c:pt>
                <c:pt idx="9">
                  <c:v>57.327620000000003</c:v>
                </c:pt>
                <c:pt idx="10">
                  <c:v>86.173009999999991</c:v>
                </c:pt>
                <c:pt idx="11">
                  <c:v>96.765658000000002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8693-4970-8993-66D9D8EA6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0638208"/>
        <c:axId val="90640384"/>
      </c:lineChart>
      <c:catAx>
        <c:axId val="90638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0640384"/>
        <c:crosses val="autoZero"/>
        <c:auto val="1"/>
        <c:lblAlgn val="ctr"/>
        <c:lblOffset val="100"/>
        <c:noMultiLvlLbl val="0"/>
      </c:catAx>
      <c:valAx>
        <c:axId val="906403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0638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0351182411425504"/>
          <c:y val="4.59235013378596E-3"/>
          <c:w val="0.19098120839633201"/>
          <c:h val="0.992782977407770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031044436153731E-2"/>
          <c:y val="2.8871397042882808E-2"/>
          <c:w val="0.72725940241673925"/>
          <c:h val="0.85709051131306158"/>
        </c:manualLayout>
      </c:layout>
      <c:lineChart>
        <c:grouping val="standard"/>
        <c:varyColors val="0"/>
        <c:ser>
          <c:idx val="0"/>
          <c:order val="0"/>
          <c:tx>
            <c:strRef>
              <c:f>'пшеница яр'!$B$7</c:f>
              <c:strCache>
                <c:ptCount val="1"/>
                <c:pt idx="0">
                  <c:v>Новосибирская 31 (2010) ФГБНУ "ФИЦ ИЦиГ СО РАН"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'пшеница яр'!$C$4:$O$4</c:f>
              <c:numCache>
                <c:formatCode>0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 formatCode="General">
                  <c:v>2018</c:v>
                </c:pt>
                <c:pt idx="11" formatCode="General">
                  <c:v>2019</c:v>
                </c:pt>
                <c:pt idx="12" formatCode="General">
                  <c:v>2020</c:v>
                </c:pt>
              </c:numCache>
            </c:numRef>
          </c:cat>
          <c:val>
            <c:numRef>
              <c:f>'пшеница яр'!$C$7:$O$7</c:f>
              <c:numCache>
                <c:formatCode>0.0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3.9000000000000007E-2</c:v>
                </c:pt>
                <c:pt idx="3">
                  <c:v>0.40899999999999992</c:v>
                </c:pt>
                <c:pt idx="4">
                  <c:v>4.4237000000000002</c:v>
                </c:pt>
                <c:pt idx="5">
                  <c:v>17.313300000000002</c:v>
                </c:pt>
                <c:pt idx="6">
                  <c:v>47.121900000000011</c:v>
                </c:pt>
                <c:pt idx="7">
                  <c:v>81.45229999999998</c:v>
                </c:pt>
                <c:pt idx="8">
                  <c:v>115.61657500000001</c:v>
                </c:pt>
                <c:pt idx="9">
                  <c:v>130.129715</c:v>
                </c:pt>
                <c:pt idx="10">
                  <c:v>124.87366</c:v>
                </c:pt>
                <c:pt idx="11">
                  <c:v>136.9</c:v>
                </c:pt>
                <c:pt idx="12">
                  <c:v>160.39840800000002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38AA-40BF-8BB1-3FA827D6EE8A}"/>
            </c:ext>
          </c:extLst>
        </c:ser>
        <c:ser>
          <c:idx val="1"/>
          <c:order val="1"/>
          <c:tx>
            <c:strRef>
              <c:f>'пшеница яр'!$B$6</c:f>
              <c:strCache>
                <c:ptCount val="1"/>
                <c:pt idx="0">
                  <c:v>Ирень (1998) ФГБНУ "Уральский НИИСХ"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'пшеница яр'!$C$4:$O$4</c:f>
              <c:numCache>
                <c:formatCode>0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 formatCode="General">
                  <c:v>2018</c:v>
                </c:pt>
                <c:pt idx="11" formatCode="General">
                  <c:v>2019</c:v>
                </c:pt>
                <c:pt idx="12" formatCode="General">
                  <c:v>2020</c:v>
                </c:pt>
              </c:numCache>
            </c:numRef>
          </c:cat>
          <c:val>
            <c:numRef>
              <c:f>'пшеница яр'!$C$6:$O$6</c:f>
              <c:numCache>
                <c:formatCode>0.0</c:formatCode>
                <c:ptCount val="13"/>
                <c:pt idx="0">
                  <c:v>122.14709999999997</c:v>
                </c:pt>
                <c:pt idx="1">
                  <c:v>144.8159</c:v>
                </c:pt>
                <c:pt idx="2">
                  <c:v>134.50700000000001</c:v>
                </c:pt>
                <c:pt idx="3">
                  <c:v>147.40059999999997</c:v>
                </c:pt>
                <c:pt idx="4">
                  <c:v>149.62980000000005</c:v>
                </c:pt>
                <c:pt idx="5">
                  <c:v>118.6431</c:v>
                </c:pt>
                <c:pt idx="6">
                  <c:v>131.8501</c:v>
                </c:pt>
                <c:pt idx="7">
                  <c:v>134.14775</c:v>
                </c:pt>
                <c:pt idx="8">
                  <c:v>139.69743</c:v>
                </c:pt>
                <c:pt idx="9">
                  <c:v>135.08802000000003</c:v>
                </c:pt>
                <c:pt idx="10">
                  <c:v>129.84424099999998</c:v>
                </c:pt>
                <c:pt idx="11">
                  <c:v>136.9</c:v>
                </c:pt>
                <c:pt idx="12">
                  <c:v>147.24693099999999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38AA-40BF-8BB1-3FA827D6EE8A}"/>
            </c:ext>
          </c:extLst>
        </c:ser>
        <c:ser>
          <c:idx val="2"/>
          <c:order val="2"/>
          <c:tx>
            <c:strRef>
              <c:f>'пшеница яр'!$B$5</c:f>
              <c:strCache>
                <c:ptCount val="1"/>
                <c:pt idx="0">
                  <c:v>Омская 36 (2007) ФГБНУ "СибНИИСХ"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'пшеница яр'!$C$4:$O$4</c:f>
              <c:numCache>
                <c:formatCode>0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 formatCode="General">
                  <c:v>2018</c:v>
                </c:pt>
                <c:pt idx="11" formatCode="General">
                  <c:v>2019</c:v>
                </c:pt>
                <c:pt idx="12" formatCode="General">
                  <c:v>2020</c:v>
                </c:pt>
              </c:numCache>
            </c:numRef>
          </c:cat>
          <c:val>
            <c:numRef>
              <c:f>'пшеница яр'!$C$5:$O$5</c:f>
              <c:numCache>
                <c:formatCode>0.0</c:formatCode>
                <c:ptCount val="13"/>
                <c:pt idx="0">
                  <c:v>12.8405</c:v>
                </c:pt>
                <c:pt idx="1">
                  <c:v>45.064</c:v>
                </c:pt>
                <c:pt idx="2">
                  <c:v>92.341000000000008</c:v>
                </c:pt>
                <c:pt idx="3">
                  <c:v>132.06230000000002</c:v>
                </c:pt>
                <c:pt idx="4">
                  <c:v>200.14281</c:v>
                </c:pt>
                <c:pt idx="5">
                  <c:v>209.46989999999997</c:v>
                </c:pt>
                <c:pt idx="6">
                  <c:v>261.46809999999999</c:v>
                </c:pt>
                <c:pt idx="7">
                  <c:v>256.63120999999995</c:v>
                </c:pt>
                <c:pt idx="8">
                  <c:v>254.35890999999998</c:v>
                </c:pt>
                <c:pt idx="9">
                  <c:v>221.16157000000001</c:v>
                </c:pt>
                <c:pt idx="10">
                  <c:v>190.27240000000003</c:v>
                </c:pt>
                <c:pt idx="11">
                  <c:v>178.4</c:v>
                </c:pt>
                <c:pt idx="12">
                  <c:v>137.876812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38AA-40BF-8BB1-3FA827D6EE8A}"/>
            </c:ext>
          </c:extLst>
        </c:ser>
        <c:ser>
          <c:idx val="3"/>
          <c:order val="3"/>
          <c:tx>
            <c:strRef>
              <c:f>'пшеница яр'!$B$8</c:f>
              <c:strCache>
                <c:ptCount val="1"/>
                <c:pt idx="0">
                  <c:v>Уралосибирская (2012) ООО 'Агрокомплекс 'Кургансемена'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numRef>
              <c:f>'пшеница яр'!$C$4:$O$4</c:f>
              <c:numCache>
                <c:formatCode>0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 formatCode="General">
                  <c:v>2018</c:v>
                </c:pt>
                <c:pt idx="11" formatCode="General">
                  <c:v>2019</c:v>
                </c:pt>
                <c:pt idx="12" formatCode="General">
                  <c:v>2020</c:v>
                </c:pt>
              </c:numCache>
            </c:numRef>
          </c:cat>
          <c:val>
            <c:numRef>
              <c:f>'пшеница яр'!$C$8:$O$8</c:f>
              <c:numCache>
                <c:formatCode>0.0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4.7E-2</c:v>
                </c:pt>
                <c:pt idx="4">
                  <c:v>5.6000000000000001E-2</c:v>
                </c:pt>
                <c:pt idx="5">
                  <c:v>6.4000000000000001E-2</c:v>
                </c:pt>
                <c:pt idx="6">
                  <c:v>7.0000000000000007E-2</c:v>
                </c:pt>
                <c:pt idx="7">
                  <c:v>7.66</c:v>
                </c:pt>
                <c:pt idx="8">
                  <c:v>18.664900000000003</c:v>
                </c:pt>
                <c:pt idx="9">
                  <c:v>37.033899999999996</c:v>
                </c:pt>
                <c:pt idx="10">
                  <c:v>57.521029999999996</c:v>
                </c:pt>
                <c:pt idx="11">
                  <c:v>63.95411</c:v>
                </c:pt>
                <c:pt idx="12">
                  <c:v>70.211880000000008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8AA-40BF-8BB1-3FA827D6EE8A}"/>
            </c:ext>
          </c:extLst>
        </c:ser>
        <c:ser>
          <c:idx val="7"/>
          <c:order val="4"/>
          <c:tx>
            <c:strRef>
              <c:f>'пшеница яр'!$B$12</c:f>
              <c:strCache>
                <c:ptCount val="1"/>
                <c:pt idx="0">
                  <c:v>Тризо (2004) "Deutsche Saatveredelung AG" (Германия)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>
                  <a:lumMod val="60000"/>
                </a:schemeClr>
              </a:solidFill>
              <a:ln w="9525">
                <a:solidFill>
                  <a:schemeClr val="accent2">
                    <a:lumMod val="60000"/>
                  </a:schemeClr>
                </a:solidFill>
              </a:ln>
              <a:effectLst/>
            </c:spPr>
          </c:marker>
          <c:cat>
            <c:numRef>
              <c:f>'пшеница яр'!$C$4:$O$4</c:f>
              <c:numCache>
                <c:formatCode>0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 formatCode="General">
                  <c:v>2018</c:v>
                </c:pt>
                <c:pt idx="11" formatCode="General">
                  <c:v>2019</c:v>
                </c:pt>
                <c:pt idx="12" formatCode="General">
                  <c:v>2020</c:v>
                </c:pt>
              </c:numCache>
            </c:numRef>
          </c:cat>
          <c:val>
            <c:numRef>
              <c:f>'пшеница яр'!$C$12:$O$12</c:f>
              <c:numCache>
                <c:formatCode>0.0</c:formatCode>
                <c:ptCount val="13"/>
                <c:pt idx="0">
                  <c:v>13.1188</c:v>
                </c:pt>
                <c:pt idx="1">
                  <c:v>25.519500000000004</c:v>
                </c:pt>
                <c:pt idx="2">
                  <c:v>30.74</c:v>
                </c:pt>
                <c:pt idx="3">
                  <c:v>31.503999999999998</c:v>
                </c:pt>
                <c:pt idx="4">
                  <c:v>24.603660000000001</c:v>
                </c:pt>
                <c:pt idx="5">
                  <c:v>22.662200000000002</c:v>
                </c:pt>
                <c:pt idx="6">
                  <c:v>24.352500000000003</c:v>
                </c:pt>
                <c:pt idx="7">
                  <c:v>39.333080000000002</c:v>
                </c:pt>
                <c:pt idx="8">
                  <c:v>50.133380000000002</c:v>
                </c:pt>
                <c:pt idx="9">
                  <c:v>48.193000000000005</c:v>
                </c:pt>
                <c:pt idx="10">
                  <c:v>60.556654999999999</c:v>
                </c:pt>
                <c:pt idx="11">
                  <c:v>64.2</c:v>
                </c:pt>
                <c:pt idx="12">
                  <c:v>65.588635999999994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38AA-40BF-8BB1-3FA827D6EE8A}"/>
            </c:ext>
          </c:extLst>
        </c:ser>
        <c:ser>
          <c:idx val="5"/>
          <c:order val="5"/>
          <c:tx>
            <c:strRef>
              <c:f>'пшеница яр'!$B$10</c:f>
              <c:strCache>
                <c:ptCount val="1"/>
                <c:pt idx="0">
                  <c:v>Гранни (2009) SAATBAU LINZ EGEN (Австрия)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6"/>
              </a:solidFill>
              <a:ln w="9525">
                <a:solidFill>
                  <a:schemeClr val="accent6"/>
                </a:solidFill>
              </a:ln>
              <a:effectLst/>
            </c:spPr>
          </c:marker>
          <c:cat>
            <c:numRef>
              <c:f>'пшеница яр'!$C$4:$O$4</c:f>
              <c:numCache>
                <c:formatCode>0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 formatCode="General">
                  <c:v>2018</c:v>
                </c:pt>
                <c:pt idx="11" formatCode="General">
                  <c:v>2019</c:v>
                </c:pt>
                <c:pt idx="12" formatCode="General">
                  <c:v>2020</c:v>
                </c:pt>
              </c:numCache>
            </c:numRef>
          </c:cat>
          <c:val>
            <c:numRef>
              <c:f>'пшеница яр'!$C$10:$O$10</c:f>
              <c:numCache>
                <c:formatCode>0.0</c:formatCode>
                <c:ptCount val="13"/>
                <c:pt idx="0">
                  <c:v>0.13500000000000001</c:v>
                </c:pt>
                <c:pt idx="1">
                  <c:v>1.272</c:v>
                </c:pt>
                <c:pt idx="2">
                  <c:v>0.51300000000000001</c:v>
                </c:pt>
                <c:pt idx="3">
                  <c:v>2.3239999999999998</c:v>
                </c:pt>
                <c:pt idx="4">
                  <c:v>4.5949999999999998</c:v>
                </c:pt>
                <c:pt idx="5">
                  <c:v>5.0259999999999998</c:v>
                </c:pt>
                <c:pt idx="6">
                  <c:v>11.378</c:v>
                </c:pt>
                <c:pt idx="7">
                  <c:v>17.536000000000001</c:v>
                </c:pt>
                <c:pt idx="8">
                  <c:v>20.183399999999999</c:v>
                </c:pt>
                <c:pt idx="9">
                  <c:v>30.205840000000002</c:v>
                </c:pt>
                <c:pt idx="10">
                  <c:v>38.583689999999997</c:v>
                </c:pt>
                <c:pt idx="11">
                  <c:v>54.068859999999994</c:v>
                </c:pt>
                <c:pt idx="12">
                  <c:v>64.688239999999993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38AA-40BF-8BB1-3FA827D6EE8A}"/>
            </c:ext>
          </c:extLst>
        </c:ser>
        <c:ser>
          <c:idx val="4"/>
          <c:order val="6"/>
          <c:tx>
            <c:strRef>
              <c:f>'пшеница яр'!$B$9</c:f>
              <c:strCache>
                <c:ptCount val="1"/>
                <c:pt idx="0">
                  <c:v>Дарья (2006) филиал ФГБУ "Госсорткомиссия" Липецкая ГСИС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cat>
            <c:numRef>
              <c:f>'пшеница яр'!$C$4:$O$4</c:f>
              <c:numCache>
                <c:formatCode>0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 formatCode="General">
                  <c:v>2018</c:v>
                </c:pt>
                <c:pt idx="11" formatCode="General">
                  <c:v>2019</c:v>
                </c:pt>
                <c:pt idx="12" formatCode="General">
                  <c:v>2020</c:v>
                </c:pt>
              </c:numCache>
            </c:numRef>
          </c:cat>
          <c:val>
            <c:numRef>
              <c:f>'пшеница яр'!$C$9:$O$9</c:f>
              <c:numCache>
                <c:formatCode>0.0</c:formatCode>
                <c:ptCount val="13"/>
                <c:pt idx="0">
                  <c:v>22.674400000000002</c:v>
                </c:pt>
                <c:pt idx="1">
                  <c:v>32.968600000000002</c:v>
                </c:pt>
                <c:pt idx="2">
                  <c:v>54.883299999999991</c:v>
                </c:pt>
                <c:pt idx="3">
                  <c:v>51.841500000000011</c:v>
                </c:pt>
                <c:pt idx="4">
                  <c:v>45.040000000000006</c:v>
                </c:pt>
                <c:pt idx="5">
                  <c:v>43.057610000000011</c:v>
                </c:pt>
                <c:pt idx="6">
                  <c:v>68.503339999999994</c:v>
                </c:pt>
                <c:pt idx="7">
                  <c:v>75.757550000000023</c:v>
                </c:pt>
                <c:pt idx="8">
                  <c:v>69.73484999999998</c:v>
                </c:pt>
                <c:pt idx="9">
                  <c:v>65.78325000000001</c:v>
                </c:pt>
                <c:pt idx="10">
                  <c:v>62.740328999999996</c:v>
                </c:pt>
                <c:pt idx="11">
                  <c:v>53.4</c:v>
                </c:pt>
                <c:pt idx="12">
                  <c:v>59.710113999999997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8AA-40BF-8BB1-3FA827D6EE8A}"/>
            </c:ext>
          </c:extLst>
        </c:ser>
        <c:ser>
          <c:idx val="6"/>
          <c:order val="7"/>
          <c:tx>
            <c:strRef>
              <c:f>'пшеница яр'!$B$11</c:f>
              <c:strCache>
                <c:ptCount val="1"/>
                <c:pt idx="0">
                  <c:v>Икар (2001) ФГБНУ "НИИСХ Северного Зауралья"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cat>
            <c:numRef>
              <c:f>'пшеница яр'!$C$4:$O$4</c:f>
              <c:numCache>
                <c:formatCode>0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 formatCode="General">
                  <c:v>2018</c:v>
                </c:pt>
                <c:pt idx="11" formatCode="General">
                  <c:v>2019</c:v>
                </c:pt>
                <c:pt idx="12" formatCode="General">
                  <c:v>2020</c:v>
                </c:pt>
              </c:numCache>
            </c:numRef>
          </c:cat>
          <c:val>
            <c:numRef>
              <c:f>'пшеница яр'!$C$11:$O$11</c:f>
              <c:numCache>
                <c:formatCode>0.0</c:formatCode>
                <c:ptCount val="13"/>
                <c:pt idx="0">
                  <c:v>18.706</c:v>
                </c:pt>
                <c:pt idx="1">
                  <c:v>21.585999999999999</c:v>
                </c:pt>
                <c:pt idx="2">
                  <c:v>29.883000000000006</c:v>
                </c:pt>
                <c:pt idx="3">
                  <c:v>32.349000000000004</c:v>
                </c:pt>
                <c:pt idx="4">
                  <c:v>33.873750000000001</c:v>
                </c:pt>
                <c:pt idx="5">
                  <c:v>38.157499999999999</c:v>
                </c:pt>
                <c:pt idx="6">
                  <c:v>43.012799999999999</c:v>
                </c:pt>
                <c:pt idx="7">
                  <c:v>42.883759999999995</c:v>
                </c:pt>
                <c:pt idx="8">
                  <c:v>50.511729999999993</c:v>
                </c:pt>
                <c:pt idx="9">
                  <c:v>49.683762000000002</c:v>
                </c:pt>
                <c:pt idx="10">
                  <c:v>43.308899999999994</c:v>
                </c:pt>
                <c:pt idx="11">
                  <c:v>49.2</c:v>
                </c:pt>
                <c:pt idx="12">
                  <c:v>58.851596000000008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7-38AA-40BF-8BB1-3FA827D6EE8A}"/>
            </c:ext>
          </c:extLst>
        </c:ser>
        <c:ser>
          <c:idx val="8"/>
          <c:order val="8"/>
          <c:tx>
            <c:strRef>
              <c:f>'пшеница яр'!$B$13</c:f>
              <c:strCache>
                <c:ptCount val="1"/>
                <c:pt idx="0">
                  <c:v>Экада 109 (2013) ФГБУН 'ФИЦ 'Казанский научный центр РАН'</c:v>
                </c:pt>
              </c:strCache>
            </c:strRef>
          </c:tx>
          <c:spPr>
            <a:ln w="28575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>
                  <a:lumMod val="60000"/>
                </a:schemeClr>
              </a:solidFill>
              <a:ln w="9525">
                <a:solidFill>
                  <a:schemeClr val="accent3">
                    <a:lumMod val="60000"/>
                  </a:schemeClr>
                </a:solidFill>
              </a:ln>
              <a:effectLst/>
            </c:spPr>
          </c:marker>
          <c:cat>
            <c:numRef>
              <c:f>'пшеница яр'!$C$4:$O$4</c:f>
              <c:numCache>
                <c:formatCode>0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 formatCode="General">
                  <c:v>2018</c:v>
                </c:pt>
                <c:pt idx="11" formatCode="General">
                  <c:v>2019</c:v>
                </c:pt>
                <c:pt idx="12" formatCode="General">
                  <c:v>2020</c:v>
                </c:pt>
              </c:numCache>
            </c:numRef>
          </c:cat>
          <c:val>
            <c:numRef>
              <c:f>'пшеница яр'!$C$13:$O$13</c:f>
              <c:numCache>
                <c:formatCode>0.0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 formatCode="0.000">
                  <c:v>2.0000000000000001E-4</c:v>
                </c:pt>
                <c:pt idx="4" formatCode="0.00">
                  <c:v>4.0000000000000001E-3</c:v>
                </c:pt>
                <c:pt idx="5">
                  <c:v>0.24399999999999999</c:v>
                </c:pt>
                <c:pt idx="6">
                  <c:v>0.61099999999999999</c:v>
                </c:pt>
                <c:pt idx="7">
                  <c:v>5.0410000000000004</c:v>
                </c:pt>
                <c:pt idx="8">
                  <c:v>17.761299999999999</c:v>
                </c:pt>
                <c:pt idx="9">
                  <c:v>36.952059999999996</c:v>
                </c:pt>
                <c:pt idx="10">
                  <c:v>48.256008999999999</c:v>
                </c:pt>
                <c:pt idx="11">
                  <c:v>58.446015000000003</c:v>
                </c:pt>
                <c:pt idx="12">
                  <c:v>50.294426900000005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38AA-40BF-8BB1-3FA827D6EE8A}"/>
            </c:ext>
          </c:extLst>
        </c:ser>
        <c:ser>
          <c:idx val="9"/>
          <c:order val="9"/>
          <c:tx>
            <c:strRef>
              <c:f>'пшеница яр'!$B$14</c:f>
              <c:strCache>
                <c:ptCount val="1"/>
                <c:pt idx="0">
                  <c:v>Экада 70 (2007) ФГБНУ "Ульяновский НИИСХ"</c:v>
                </c:pt>
              </c:strCache>
            </c:strRef>
          </c:tx>
          <c:spPr>
            <a:ln w="28575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</a:schemeClr>
              </a:solidFill>
              <a:ln w="9525">
                <a:solidFill>
                  <a:schemeClr val="accent4">
                    <a:lumMod val="60000"/>
                  </a:schemeClr>
                </a:solidFill>
              </a:ln>
              <a:effectLst/>
            </c:spPr>
          </c:marker>
          <c:cat>
            <c:numRef>
              <c:f>'пшеница яр'!$C$4:$O$4</c:f>
              <c:numCache>
                <c:formatCode>0</c:formatCode>
                <c:ptCount val="13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 formatCode="General">
                  <c:v>2016</c:v>
                </c:pt>
                <c:pt idx="9" formatCode="General">
                  <c:v>2017</c:v>
                </c:pt>
                <c:pt idx="10" formatCode="General">
                  <c:v>2018</c:v>
                </c:pt>
                <c:pt idx="11" formatCode="General">
                  <c:v>2019</c:v>
                </c:pt>
                <c:pt idx="12" formatCode="General">
                  <c:v>2020</c:v>
                </c:pt>
              </c:numCache>
            </c:numRef>
          </c:cat>
          <c:val>
            <c:numRef>
              <c:f>'пшеница яр'!$C$14:$O$14</c:f>
              <c:numCache>
                <c:formatCode>0.0</c:formatCode>
                <c:ptCount val="13"/>
                <c:pt idx="0">
                  <c:v>2.0300000000000002E-2</c:v>
                </c:pt>
                <c:pt idx="1">
                  <c:v>0.1835</c:v>
                </c:pt>
                <c:pt idx="2">
                  <c:v>2.9828999999999999</c:v>
                </c:pt>
                <c:pt idx="3">
                  <c:v>5.8169000000000013</c:v>
                </c:pt>
                <c:pt idx="4">
                  <c:v>17.909699999999997</c:v>
                </c:pt>
                <c:pt idx="5">
                  <c:v>41.926799999999993</c:v>
                </c:pt>
                <c:pt idx="6">
                  <c:v>58.379629999999999</c:v>
                </c:pt>
                <c:pt idx="7">
                  <c:v>81.791370000000001</c:v>
                </c:pt>
                <c:pt idx="8">
                  <c:v>80.699970000000022</c:v>
                </c:pt>
                <c:pt idx="9">
                  <c:v>68.72963</c:v>
                </c:pt>
                <c:pt idx="10">
                  <c:v>53.545749999999998</c:v>
                </c:pt>
                <c:pt idx="11">
                  <c:v>55.1</c:v>
                </c:pt>
                <c:pt idx="12">
                  <c:v>43.389102999999999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9-38AA-40BF-8BB1-3FA827D6EE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4556160"/>
        <c:axId val="94558080"/>
      </c:lineChart>
      <c:catAx>
        <c:axId val="945561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558080"/>
        <c:crosses val="autoZero"/>
        <c:auto val="1"/>
        <c:lblAlgn val="ctr"/>
        <c:lblOffset val="100"/>
        <c:noMultiLvlLbl val="0"/>
      </c:catAx>
      <c:valAx>
        <c:axId val="94558080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45561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1847441763046447"/>
          <c:y val="2.5589729801337096E-2"/>
          <c:w val="0.17601861488012252"/>
          <c:h val="0.861549354485575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00B050"/>
        </a:solidFill>
      </c:spPr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0.11892979780689469"/>
          <c:y val="0.18667338838742717"/>
          <c:w val="0.83307709066011015"/>
          <c:h val="0.6892166083406240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'диагр тыс тонн'!$C$2</c:f>
              <c:strCache>
                <c:ptCount val="1"/>
                <c:pt idx="0">
                  <c:v>тыс. тонн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0353535353535354E-2"/>
                  <c:y val="-1.845826089920578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DD-4DDA-BFE7-9D59B1172727}"/>
                </c:ext>
              </c:extLst>
            </c:dLbl>
            <c:dLbl>
              <c:idx val="1"/>
              <c:layout>
                <c:manualLayout>
                  <c:x val="2.3309161453632526E-2"/>
                  <c:y val="3.2925051035287258E-3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DD-4DDA-BFE7-9D59B1172727}"/>
                </c:ext>
              </c:extLst>
            </c:dLbl>
            <c:dLbl>
              <c:idx val="2"/>
              <c:layout>
                <c:manualLayout>
                  <c:x val="5.1715373522973661E-3"/>
                  <c:y val="-2.5760668805284453E-4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DD-4DDA-BFE7-9D59B1172727}"/>
                </c:ext>
              </c:extLst>
            </c:dLbl>
            <c:dLbl>
              <c:idx val="3"/>
              <c:layout>
                <c:manualLayout>
                  <c:x val="1.4393939393939395E-2"/>
                  <c:y val="-1.9302928043085522E-2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DD-4DDA-BFE7-9D59B1172727}"/>
                </c:ext>
              </c:extLst>
            </c:dLbl>
            <c:dLbl>
              <c:idx val="4"/>
              <c:layout>
                <c:manualLayout>
                  <c:x val="1.3054474910003838E-2"/>
                  <c:y val="-1.107222708272577E-3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DD-4DDA-BFE7-9D59B1172727}"/>
                </c:ext>
              </c:extLst>
            </c:dLbl>
            <c:dLbl>
              <c:idx val="5"/>
              <c:layout>
                <c:manualLayout>
                  <c:x val="-5.4879503698401332E-4"/>
                  <c:y val="-3.4103885162502838E-2"/>
                </c:manualLayout>
              </c:layout>
              <c:tx>
                <c:rich>
                  <a:bodyPr/>
                  <a:lstStyle/>
                  <a:p>
                    <a:pPr>
                      <a:defRPr sz="1200" b="1" i="0" u="none" strike="noStrike" baseline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defRPr>
                    </a:pPr>
                    <a:r>
                      <a:rPr lang="en-US"/>
                      <a:t>1332,5</a:t>
                    </a:r>
                  </a:p>
                </c:rich>
              </c:tx>
              <c:spPr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2DD-4DDA-BFE7-9D59B1172727}"/>
                </c:ext>
              </c:extLst>
            </c:dLbl>
            <c:dLbl>
              <c:idx val="6"/>
              <c:layout>
                <c:manualLayout>
                  <c:x val="2.2187088274044794E-2"/>
                  <c:y val="4.2659019474417552E-3"/>
                </c:manualLayout>
              </c:layout>
              <c:spPr/>
              <c:txPr>
                <a:bodyPr/>
                <a:lstStyle/>
                <a:p>
                  <a:pPr>
                    <a:defRPr sz="12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2DD-4DDA-BFE7-9D59B1172727}"/>
                </c:ext>
              </c:extLst>
            </c:dLbl>
            <c:dLbl>
              <c:idx val="7"/>
              <c:layout>
                <c:manualLayout>
                  <c:x val="1.7192949695517309E-2"/>
                  <c:y val="-2.05761316872427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2DD-4DDA-BFE7-9D59B1172727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'диагр тыс тонн'!$B$5:$B$13</c:f>
              <c:strCache>
                <c:ptCount val="9"/>
                <c:pt idx="0">
                  <c:v>2012г</c:v>
                </c:pt>
                <c:pt idx="1">
                  <c:v>2013г</c:v>
                </c:pt>
                <c:pt idx="2">
                  <c:v>2014г</c:v>
                </c:pt>
                <c:pt idx="3">
                  <c:v>2015г </c:v>
                </c:pt>
                <c:pt idx="4">
                  <c:v>2016г</c:v>
                </c:pt>
                <c:pt idx="5">
                  <c:v>2017г</c:v>
                </c:pt>
                <c:pt idx="6">
                  <c:v>2018г</c:v>
                </c:pt>
                <c:pt idx="7">
                  <c:v>2019г</c:v>
                </c:pt>
                <c:pt idx="8">
                  <c:v>2020г *</c:v>
                </c:pt>
              </c:strCache>
            </c:strRef>
          </c:cat>
          <c:val>
            <c:numRef>
              <c:f>'диагр тыс тонн'!$C$5:$C$13</c:f>
              <c:numCache>
                <c:formatCode>General</c:formatCode>
                <c:ptCount val="9"/>
                <c:pt idx="0">
                  <c:v>1182.5</c:v>
                </c:pt>
                <c:pt idx="1">
                  <c:v>1142.3</c:v>
                </c:pt>
                <c:pt idx="2">
                  <c:v>1251.8</c:v>
                </c:pt>
                <c:pt idx="3">
                  <c:v>1257.8</c:v>
                </c:pt>
                <c:pt idx="4">
                  <c:v>1242.8</c:v>
                </c:pt>
                <c:pt idx="5" formatCode="0\,0">
                  <c:v>1332.5</c:v>
                </c:pt>
                <c:pt idx="6" formatCode="@">
                  <c:v>1439.4</c:v>
                </c:pt>
                <c:pt idx="7">
                  <c:v>1540.3</c:v>
                </c:pt>
                <c:pt idx="8">
                  <c:v>1252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2DD-4DDA-BFE7-9D59B11727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893184"/>
        <c:axId val="34907264"/>
        <c:axId val="0"/>
      </c:bar3DChart>
      <c:catAx>
        <c:axId val="34893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34907264"/>
        <c:crosses val="autoZero"/>
        <c:auto val="1"/>
        <c:lblAlgn val="ctr"/>
        <c:lblOffset val="100"/>
        <c:noMultiLvlLbl val="0"/>
      </c:catAx>
      <c:valAx>
        <c:axId val="34907264"/>
        <c:scaling>
          <c:orientation val="minMax"/>
        </c:scaling>
        <c:delete val="0"/>
        <c:axPos val="l"/>
        <c:majorGridlines>
          <c:spPr>
            <a:ln>
              <a:solidFill>
                <a:schemeClr val="tx1">
                  <a:lumMod val="85000"/>
                  <a:lumOff val="15000"/>
                </a:schemeClr>
              </a:solidFill>
            </a:ln>
            <a:effectLst>
              <a:innerShdw blurRad="63500" dist="50800" dir="2700000">
                <a:schemeClr val="bg1">
                  <a:lumMod val="65000"/>
                  <a:alpha val="50000"/>
                </a:schemeClr>
              </a:innerShdw>
            </a:effectLst>
          </c:spPr>
        </c:majorGridlines>
        <c:numFmt formatCode="General" sourceLinked="1"/>
        <c:majorTickMark val="out"/>
        <c:minorTickMark val="none"/>
        <c:tickLblPos val="nextTo"/>
        <c:spPr>
          <a:noFill/>
        </c:spPr>
        <c:txPr>
          <a:bodyPr rot="0" vert="horz"/>
          <a:lstStyle/>
          <a:p>
            <a:pPr>
              <a:defRPr sz="12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3489318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 w="28575">
      <a:solidFill>
        <a:srgbClr val="9BBB59">
          <a:lumMod val="60000"/>
          <a:lumOff val="40000"/>
        </a:srgbClr>
      </a:solidFill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 sz="1400" dirty="0"/>
              <a:t>Сертификация семян по группам культур, тыс. тонн</a:t>
            </a:r>
          </a:p>
        </c:rich>
      </c:tx>
      <c:layout>
        <c:manualLayout>
          <c:xMode val="edge"/>
          <c:yMode val="edge"/>
          <c:x val="3.5911958058300025E-2"/>
          <c:y val="3.19504987036642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1.9049451204963014E-2"/>
          <c:y val="0.19116063362540675"/>
          <c:w val="0.75182403104635886"/>
          <c:h val="0.72068876557989914"/>
        </c:manualLayout>
      </c:layout>
      <c:pieChart>
        <c:varyColors val="1"/>
        <c:ser>
          <c:idx val="0"/>
          <c:order val="0"/>
          <c:explosion val="25"/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2E78-4C39-9A19-2E5F1D86920D}"/>
              </c:ext>
            </c:extLst>
          </c:dPt>
          <c:dPt>
            <c:idx val="1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3-2E78-4C39-9A19-2E5F1D86920D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05-2E78-4C39-9A19-2E5F1D86920D}"/>
              </c:ext>
            </c:extLst>
          </c:dPt>
          <c:dPt>
            <c:idx val="3"/>
            <c:bubble3D val="0"/>
            <c:explosion val="30"/>
            <c:spPr>
              <a:solidFill>
                <a:schemeClr val="accent5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2E78-4C39-9A19-2E5F1D86920D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08-2E78-4C39-9A19-2E5F1D86920D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9-2E78-4C39-9A19-2E5F1D86920D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0A-2E78-4C39-9A19-2E5F1D86920D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0B-2E78-4C39-9A19-2E5F1D86920D}"/>
              </c:ext>
            </c:extLst>
          </c:dPt>
          <c:dPt>
            <c:idx val="8"/>
            <c:bubble3D val="0"/>
            <c:spPr>
              <a:solidFill>
                <a:srgbClr val="00FF00"/>
              </a:solidFill>
            </c:spPr>
            <c:extLst>
              <c:ext xmlns:c16="http://schemas.microsoft.com/office/drawing/2014/chart" uri="{C3380CC4-5D6E-409C-BE32-E72D297353CC}">
                <c16:uniqueId val="{0000000D-2E78-4C39-9A19-2E5F1D86920D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0E-2E78-4C39-9A19-2E5F1D86920D}"/>
              </c:ext>
            </c:extLst>
          </c:dPt>
          <c:dPt>
            <c:idx val="10"/>
            <c:bubble3D val="0"/>
            <c:spPr>
              <a:solidFill>
                <a:srgbClr val="0BADC3"/>
              </a:solidFill>
            </c:spPr>
            <c:extLst>
              <c:ext xmlns:c16="http://schemas.microsoft.com/office/drawing/2014/chart" uri="{C3380CC4-5D6E-409C-BE32-E72D297353CC}">
                <c16:uniqueId val="{00000010-2E78-4C39-9A19-2E5F1D86920D}"/>
              </c:ext>
            </c:extLst>
          </c:dPt>
          <c:dLbls>
            <c:dLbl>
              <c:idx val="0"/>
              <c:layout>
                <c:manualLayout>
                  <c:x val="0.15156193600321391"/>
                  <c:y val="-0.18161061267117121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Яровые зерновые 658,5 (52,6%)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78-4C39-9A19-2E5F1D86920D}"/>
                </c:ext>
              </c:extLst>
            </c:dLbl>
            <c:dLbl>
              <c:idx val="1"/>
              <c:layout>
                <c:manualLayout>
                  <c:x val="0.46825137245286924"/>
                  <c:y val="-4.2221572422201488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/>
                      <a:t>Озимые зерновые 11,5 (0,9%)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78-4C39-9A19-2E5F1D86920D}"/>
                </c:ext>
              </c:extLst>
            </c:dLbl>
            <c:dLbl>
              <c:idx val="2"/>
              <c:layout>
                <c:manualLayout>
                  <c:x val="0.3482232817043317"/>
                  <c:y val="9.7944270416369814E-2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000" b="1" i="0" u="none" strike="noStrike" baseline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rPr>
                      <a:t>Зернобобовые</a:t>
                    </a:r>
                  </a:p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000" b="1" i="0" u="none" strike="noStrike" baseline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rPr>
                      <a:t>60,4(4,8%)</a:t>
                    </a:r>
                    <a:endParaRPr lang="ru-RU" sz="1100" b="1" i="0" u="none" strike="noStrike" baseline="0">
                      <a:solidFill>
                        <a:srgbClr val="000000"/>
                      </a:solidFill>
                      <a:latin typeface="Times New Roman"/>
                      <a:cs typeface="Times New Roman"/>
                    </a:endParaRPr>
                  </a:p>
                </c:rich>
              </c:tx>
              <c:spPr>
                <a:gradFill rotWithShape="1">
                  <a:gsLst>
                    <a:gs pos="0">
                      <a:schemeClr val="accent1">
                        <a:tint val="50000"/>
                        <a:satMod val="300000"/>
                      </a:schemeClr>
                    </a:gs>
                    <a:gs pos="35000">
                      <a:schemeClr val="accent1">
                        <a:tint val="37000"/>
                        <a:satMod val="300000"/>
                      </a:schemeClr>
                    </a:gs>
                    <a:gs pos="100000">
                      <a:schemeClr val="accent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78-4C39-9A19-2E5F1D86920D}"/>
                </c:ext>
              </c:extLst>
            </c:dLbl>
            <c:dLbl>
              <c:idx val="3"/>
              <c:layout>
                <c:manualLayout>
                  <c:x val="0.17561698125495634"/>
                  <c:y val="0.15178696025794511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000" b="1" i="0" u="none" strike="noStrike" baseline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rPr>
                      <a:t>Кукуруза</a:t>
                    </a:r>
                  </a:p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000" b="1" i="0" u="none" strike="noStrike" baseline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rPr>
                      <a:t>88,1 (7,0%)</a:t>
                    </a:r>
                    <a:endParaRPr lang="ru-RU" sz="1100" b="1" i="0" u="none" strike="noStrike" baseline="0">
                      <a:solidFill>
                        <a:srgbClr val="000000"/>
                      </a:solidFill>
                      <a:latin typeface="Times New Roman"/>
                      <a:cs typeface="Times New Roman"/>
                    </a:endParaRPr>
                  </a:p>
                </c:rich>
              </c:tx>
              <c:spPr>
                <a:gradFill rotWithShape="1">
                  <a:gsLst>
                    <a:gs pos="0">
                      <a:schemeClr val="accent1">
                        <a:tint val="50000"/>
                        <a:satMod val="300000"/>
                      </a:schemeClr>
                    </a:gs>
                    <a:gs pos="35000">
                      <a:schemeClr val="accent1">
                        <a:tint val="37000"/>
                        <a:satMod val="300000"/>
                      </a:schemeClr>
                    </a:gs>
                    <a:gs pos="100000">
                      <a:schemeClr val="accent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78-4C39-9A19-2E5F1D86920D}"/>
                </c:ext>
              </c:extLst>
            </c:dLbl>
            <c:dLbl>
              <c:idx val="4"/>
              <c:layout>
                <c:manualLayout>
                  <c:x val="4.1104085772064876E-2"/>
                  <c:y val="5.0307105097236085E-2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000" b="1" i="0" u="none" strike="noStrike" baseline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rPr>
                      <a:t>Подсолнечник </a:t>
                    </a:r>
                  </a:p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000" b="1" i="0" u="none" strike="noStrike" baseline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rPr>
                      <a:t>174,9 (14%)</a:t>
                    </a:r>
                    <a:endParaRPr lang="ru-RU" sz="1100" b="1" i="0" u="none" strike="noStrike" baseline="0">
                      <a:solidFill>
                        <a:srgbClr val="000000"/>
                      </a:solidFill>
                      <a:latin typeface="Times New Roman"/>
                      <a:cs typeface="Times New Roman"/>
                    </a:endParaRPr>
                  </a:p>
                </c:rich>
              </c:tx>
              <c:spPr>
                <a:gradFill rotWithShape="1">
                  <a:gsLst>
                    <a:gs pos="0">
                      <a:schemeClr val="accent1">
                        <a:tint val="50000"/>
                        <a:satMod val="300000"/>
                      </a:schemeClr>
                    </a:gs>
                    <a:gs pos="35000">
                      <a:schemeClr val="accent1">
                        <a:tint val="37000"/>
                        <a:satMod val="300000"/>
                      </a:schemeClr>
                    </a:gs>
                    <a:gs pos="100000">
                      <a:schemeClr val="accent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E78-4C39-9A19-2E5F1D86920D}"/>
                </c:ext>
              </c:extLst>
            </c:dLbl>
            <c:dLbl>
              <c:idx val="5"/>
              <c:layout>
                <c:manualLayout>
                  <c:x val="7.9862700056031549E-2"/>
                  <c:y val="-5.5610642458718294E-2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000" b="1" i="0" u="none" strike="noStrike" baseline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rPr>
                      <a:t>Травы </a:t>
                    </a:r>
                  </a:p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000" b="1" i="0" u="none" strike="noStrike" baseline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rPr>
                      <a:t>18,6 (1,5%)</a:t>
                    </a:r>
                    <a:endParaRPr lang="ru-RU" sz="1100" b="1" i="0" u="none" strike="noStrike" baseline="0">
                      <a:solidFill>
                        <a:srgbClr val="000000"/>
                      </a:solidFill>
                      <a:latin typeface="Times New Roman"/>
                      <a:cs typeface="Times New Roman"/>
                    </a:endParaRPr>
                  </a:p>
                </c:rich>
              </c:tx>
              <c:spPr>
                <a:gradFill rotWithShape="1">
                  <a:gsLst>
                    <a:gs pos="0">
                      <a:schemeClr val="accent1">
                        <a:tint val="50000"/>
                        <a:satMod val="300000"/>
                      </a:schemeClr>
                    </a:gs>
                    <a:gs pos="35000">
                      <a:schemeClr val="accent1">
                        <a:tint val="37000"/>
                        <a:satMod val="300000"/>
                      </a:schemeClr>
                    </a:gs>
                    <a:gs pos="100000">
                      <a:schemeClr val="accent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E78-4C39-9A19-2E5F1D86920D}"/>
                </c:ext>
              </c:extLst>
            </c:dLbl>
            <c:dLbl>
              <c:idx val="6"/>
              <c:layout>
                <c:manualLayout>
                  <c:x val="8.2149648028248354E-2"/>
                  <c:y val="3.7003580372894959E-2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000" b="1" i="0" u="none" strike="noStrike" baseline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rPr>
                      <a:t>Овощные </a:t>
                    </a:r>
                  </a:p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000" b="1" i="0" u="none" strike="noStrike" baseline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rPr>
                      <a:t>1,6 (0,1%)</a:t>
                    </a:r>
                    <a:endParaRPr lang="ru-RU" sz="1100" b="1" i="0" u="none" strike="noStrike" baseline="0">
                      <a:solidFill>
                        <a:srgbClr val="000000"/>
                      </a:solidFill>
                      <a:latin typeface="Times New Roman"/>
                      <a:cs typeface="Times New Roman"/>
                    </a:endParaRPr>
                  </a:p>
                </c:rich>
              </c:tx>
              <c:spPr>
                <a:gradFill rotWithShape="1">
                  <a:gsLst>
                    <a:gs pos="0">
                      <a:schemeClr val="accent1">
                        <a:tint val="50000"/>
                        <a:satMod val="300000"/>
                      </a:schemeClr>
                    </a:gs>
                    <a:gs pos="35000">
                      <a:schemeClr val="accent1">
                        <a:tint val="37000"/>
                        <a:satMod val="300000"/>
                      </a:schemeClr>
                    </a:gs>
                    <a:gs pos="100000">
                      <a:schemeClr val="accent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E78-4C39-9A19-2E5F1D86920D}"/>
                </c:ext>
              </c:extLst>
            </c:dLbl>
            <c:dLbl>
              <c:idx val="7"/>
              <c:layout>
                <c:manualLayout>
                  <c:x val="6.9764750568999598E-2"/>
                  <c:y val="0.1408662128428558"/>
                </c:manualLayout>
              </c:layout>
              <c:tx>
                <c:rich>
                  <a:bodyPr/>
                  <a:lstStyle/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000" b="1" i="0" u="none" strike="noStrike" baseline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rPr>
                      <a:t>Сахарная свекла</a:t>
                    </a:r>
                  </a:p>
                  <a:p>
                    <a:pPr>
                      <a:defRPr sz="1000" b="0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ru-RU" sz="1000" b="1" i="0" u="none" strike="noStrike" baseline="0">
                        <a:solidFill>
                          <a:srgbClr val="000000"/>
                        </a:solidFill>
                        <a:latin typeface="Times New Roman"/>
                        <a:cs typeface="Times New Roman"/>
                      </a:rPr>
                      <a:t>4,0 (0,3%)</a:t>
                    </a:r>
                    <a:endParaRPr lang="ru-RU" sz="1100" b="1" i="0" u="none" strike="noStrike" baseline="0">
                      <a:solidFill>
                        <a:srgbClr val="000000"/>
                      </a:solidFill>
                      <a:latin typeface="Times New Roman"/>
                      <a:cs typeface="Times New Roman"/>
                    </a:endParaRPr>
                  </a:p>
                </c:rich>
              </c:tx>
              <c:spPr>
                <a:gradFill rotWithShape="1">
                  <a:gsLst>
                    <a:gs pos="0">
                      <a:schemeClr val="accent1">
                        <a:tint val="50000"/>
                        <a:satMod val="300000"/>
                      </a:schemeClr>
                    </a:gs>
                    <a:gs pos="35000">
                      <a:schemeClr val="accent1">
                        <a:tint val="37000"/>
                        <a:satMod val="300000"/>
                      </a:schemeClr>
                    </a:gs>
                    <a:gs pos="100000">
                      <a:schemeClr val="accent1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9525" cap="flat" cmpd="sng" algn="ctr">
                  <a:solidFill>
                    <a:schemeClr val="accent1">
                      <a:shade val="95000"/>
                      <a:satMod val="105000"/>
                    </a:schemeClr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c:sp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E78-4C39-9A19-2E5F1D86920D}"/>
                </c:ext>
              </c:extLst>
            </c:dLbl>
            <c:dLbl>
              <c:idx val="8"/>
              <c:layout>
                <c:manualLayout>
                  <c:x val="-2.5394464006846508E-2"/>
                  <c:y val="0.27917253214459647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/>
                      <a:t>Масличные                    12,1 (1%)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E78-4C39-9A19-2E5F1D86920D}"/>
                </c:ext>
              </c:extLst>
            </c:dLbl>
            <c:dLbl>
              <c:idx val="9"/>
              <c:layout>
                <c:manualLayout>
                  <c:x val="-0.21164186207406785"/>
                  <c:y val="0.12913760588965081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/>
                      <a:t>Картофель                          157,0 (12,5%)</a:t>
                    </a:r>
                    <a:endParaRPr lang="ru-RU" dirty="0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2E78-4C39-9A19-2E5F1D86920D}"/>
                </c:ext>
              </c:extLst>
            </c:dLbl>
            <c:dLbl>
              <c:idx val="10"/>
              <c:layout>
                <c:manualLayout>
                  <c:x val="-0.37989893203281688"/>
                  <c:y val="2.7985439395393646E-2"/>
                </c:manualLayout>
              </c:layout>
              <c:tx>
                <c:rich>
                  <a:bodyPr/>
                  <a:lstStyle/>
                  <a:p>
                    <a:r>
                      <a:rPr lang="ru-RU" sz="1000"/>
                      <a:t>Соя 61,3 (4,9%)</a:t>
                    </a:r>
                    <a:endParaRPr lang="ru-RU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2E78-4C39-9A19-2E5F1D86920D}"/>
                </c:ext>
              </c:extLst>
            </c:dLbl>
            <c:dLbl>
              <c:idx val="11"/>
              <c:layout>
                <c:manualLayout>
                  <c:x val="-0.21175088626551697"/>
                  <c:y val="3.5548675508189076E-2"/>
                </c:manualLayout>
              </c:layout>
              <c:tx>
                <c:rich>
                  <a:bodyPr/>
                  <a:lstStyle/>
                  <a:p>
                    <a:r>
                      <a:rPr sz="1000"/>
                      <a:t>Прочие 0,1 (0,02%)</a:t>
                    </a:r>
                    <a:endParaRPr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E78-4C39-9A19-2E5F1D86920D}"/>
                </c:ext>
              </c:extLst>
            </c:dLbl>
            <c:spPr>
              <a:gradFill rotWithShape="1">
                <a:gsLst>
                  <a:gs pos="0">
                    <a:schemeClr val="accent1">
                      <a:tint val="50000"/>
                      <a:satMod val="300000"/>
                    </a:schemeClr>
                  </a:gs>
                  <a:gs pos="35000">
                    <a:schemeClr val="accent1">
                      <a:tint val="37000"/>
                      <a:satMod val="300000"/>
                    </a:schemeClr>
                  </a:gs>
                  <a:gs pos="100000">
                    <a:schemeClr val="accent1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1">
                    <a:shade val="95000"/>
                    <a:satMod val="105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'по группам культур'!$B$3:$B$13</c:f>
              <c:strCache>
                <c:ptCount val="11"/>
                <c:pt idx="0">
                  <c:v>яровые зерновые</c:v>
                </c:pt>
                <c:pt idx="1">
                  <c:v>озимые зерновые</c:v>
                </c:pt>
                <c:pt idx="2">
                  <c:v>зернобобовые</c:v>
                </c:pt>
                <c:pt idx="3">
                  <c:v>кукуруза</c:v>
                </c:pt>
                <c:pt idx="4">
                  <c:v>подсолнечник</c:v>
                </c:pt>
                <c:pt idx="5">
                  <c:v>травы</c:v>
                </c:pt>
                <c:pt idx="6">
                  <c:v>овощные</c:v>
                </c:pt>
                <c:pt idx="7">
                  <c:v>сахарная свекла</c:v>
                </c:pt>
                <c:pt idx="8">
                  <c:v>масличные</c:v>
                </c:pt>
                <c:pt idx="9">
                  <c:v>картофель</c:v>
                </c:pt>
                <c:pt idx="10">
                  <c:v>соя</c:v>
                </c:pt>
              </c:strCache>
            </c:strRef>
          </c:cat>
          <c:val>
            <c:numRef>
              <c:f>'по группам культур'!$C$3:$C$13</c:f>
              <c:numCache>
                <c:formatCode>0\,0</c:formatCode>
                <c:ptCount val="11"/>
                <c:pt idx="0">
                  <c:v>658.5</c:v>
                </c:pt>
                <c:pt idx="1">
                  <c:v>11.5</c:v>
                </c:pt>
                <c:pt idx="2">
                  <c:v>60.4</c:v>
                </c:pt>
                <c:pt idx="3">
                  <c:v>88.1</c:v>
                </c:pt>
                <c:pt idx="4">
                  <c:v>174.9</c:v>
                </c:pt>
                <c:pt idx="5">
                  <c:v>18.600000000000001</c:v>
                </c:pt>
                <c:pt idx="6">
                  <c:v>1.6</c:v>
                </c:pt>
                <c:pt idx="7">
                  <c:v>4</c:v>
                </c:pt>
                <c:pt idx="8">
                  <c:v>12.1</c:v>
                </c:pt>
                <c:pt idx="9">
                  <c:v>157</c:v>
                </c:pt>
                <c:pt idx="10">
                  <c:v>61.3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2E78-4C39-9A19-2E5F1D86920D}"/>
            </c:ext>
          </c:extLst>
        </c:ser>
        <c:ser>
          <c:idx val="1"/>
          <c:order val="1"/>
          <c:explosion val="25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13-2E78-4C39-9A19-2E5F1D86920D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14-2E78-4C39-9A19-2E5F1D86920D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15-2E78-4C39-9A19-2E5F1D86920D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16-2E78-4C39-9A19-2E5F1D86920D}"/>
              </c:ext>
            </c:extLst>
          </c:dPt>
          <c:dPt>
            <c:idx val="4"/>
            <c:bubble3D val="0"/>
            <c:extLst>
              <c:ext xmlns:c16="http://schemas.microsoft.com/office/drawing/2014/chart" uri="{C3380CC4-5D6E-409C-BE32-E72D297353CC}">
                <c16:uniqueId val="{00000017-2E78-4C39-9A19-2E5F1D86920D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18-2E78-4C39-9A19-2E5F1D86920D}"/>
              </c:ext>
            </c:extLst>
          </c:dPt>
          <c:dPt>
            <c:idx val="6"/>
            <c:bubble3D val="0"/>
            <c:extLst>
              <c:ext xmlns:c16="http://schemas.microsoft.com/office/drawing/2014/chart" uri="{C3380CC4-5D6E-409C-BE32-E72D297353CC}">
                <c16:uniqueId val="{00000019-2E78-4C39-9A19-2E5F1D86920D}"/>
              </c:ext>
            </c:extLst>
          </c:dPt>
          <c:dPt>
            <c:idx val="7"/>
            <c:bubble3D val="0"/>
            <c:extLst>
              <c:ext xmlns:c16="http://schemas.microsoft.com/office/drawing/2014/chart" uri="{C3380CC4-5D6E-409C-BE32-E72D297353CC}">
                <c16:uniqueId val="{0000001A-2E78-4C39-9A19-2E5F1D86920D}"/>
              </c:ext>
            </c:extLst>
          </c:dPt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1B-2E78-4C39-9A19-2E5F1D86920D}"/>
              </c:ext>
            </c:extLst>
          </c:dPt>
          <c:dPt>
            <c:idx val="9"/>
            <c:bubble3D val="0"/>
            <c:extLst>
              <c:ext xmlns:c16="http://schemas.microsoft.com/office/drawing/2014/chart" uri="{C3380CC4-5D6E-409C-BE32-E72D297353CC}">
                <c16:uniqueId val="{0000001C-2E78-4C39-9A19-2E5F1D86920D}"/>
              </c:ext>
            </c:extLst>
          </c:dPt>
          <c:dPt>
            <c:idx val="10"/>
            <c:bubble3D val="0"/>
            <c:extLst>
              <c:ext xmlns:c16="http://schemas.microsoft.com/office/drawing/2014/chart" uri="{C3380CC4-5D6E-409C-BE32-E72D297353CC}">
                <c16:uniqueId val="{0000001D-2E78-4C39-9A19-2E5F1D86920D}"/>
              </c:ext>
            </c:extLst>
          </c:dPt>
          <c:cat>
            <c:strRef>
              <c:f>'по группам культур'!$B$3:$B$13</c:f>
              <c:strCache>
                <c:ptCount val="11"/>
                <c:pt idx="0">
                  <c:v>яровые зерновые</c:v>
                </c:pt>
                <c:pt idx="1">
                  <c:v>озимые зерновые</c:v>
                </c:pt>
                <c:pt idx="2">
                  <c:v>зернобобовые</c:v>
                </c:pt>
                <c:pt idx="3">
                  <c:v>кукуруза</c:v>
                </c:pt>
                <c:pt idx="4">
                  <c:v>подсолнечник</c:v>
                </c:pt>
                <c:pt idx="5">
                  <c:v>травы</c:v>
                </c:pt>
                <c:pt idx="6">
                  <c:v>овощные</c:v>
                </c:pt>
                <c:pt idx="7">
                  <c:v>сахарная свекла</c:v>
                </c:pt>
                <c:pt idx="8">
                  <c:v>масличные</c:v>
                </c:pt>
                <c:pt idx="9">
                  <c:v>картофель</c:v>
                </c:pt>
                <c:pt idx="10">
                  <c:v>соя</c:v>
                </c:pt>
              </c:strCache>
            </c:strRef>
          </c:cat>
          <c:val>
            <c:numRef>
              <c:f>'по группам культур'!$D$3:$D$13</c:f>
              <c:numCache>
                <c:formatCode>0\,0</c:formatCode>
                <c:ptCount val="11"/>
                <c:pt idx="0">
                  <c:v>52.595846645367409</c:v>
                </c:pt>
                <c:pt idx="1">
                  <c:v>0.91853035143769968</c:v>
                </c:pt>
                <c:pt idx="2">
                  <c:v>4.8242811501597442</c:v>
                </c:pt>
                <c:pt idx="3">
                  <c:v>7.0367412140575079</c:v>
                </c:pt>
                <c:pt idx="4">
                  <c:v>13.969648562300319</c:v>
                </c:pt>
                <c:pt idx="5">
                  <c:v>1.4856230031948883</c:v>
                </c:pt>
                <c:pt idx="6">
                  <c:v>0.12779552715654952</c:v>
                </c:pt>
                <c:pt idx="7">
                  <c:v>0.31948881789137379</c:v>
                </c:pt>
                <c:pt idx="8">
                  <c:v>0.9664536741214057</c:v>
                </c:pt>
                <c:pt idx="9">
                  <c:v>12.539936102236421</c:v>
                </c:pt>
                <c:pt idx="10">
                  <c:v>4.8961661341853038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2E78-4C39-9A19-2E5F1D8692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0"/>
      </c:pieChart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40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сертификации семенного и посадочного материала по Федеральным округам, тыс.тонн</a:t>
            </a:r>
          </a:p>
        </c:rich>
      </c:tx>
      <c:layout>
        <c:manualLayout>
          <c:xMode val="edge"/>
          <c:yMode val="edge"/>
          <c:x val="0.18107392925739324"/>
          <c:y val="1.3320419830740877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1802397939694158E-2"/>
                  <c:y val="-0.35022270161435298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B3-4182-BE41-7FC9B82AB3AA}"/>
                </c:ext>
              </c:extLst>
            </c:dLbl>
            <c:dLbl>
              <c:idx val="1"/>
              <c:layout>
                <c:manualLayout>
                  <c:x val="6.924862091769045E-3"/>
                  <c:y val="-0.29072822061625858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EB3-4182-BE41-7FC9B82AB3AA}"/>
                </c:ext>
              </c:extLst>
            </c:dLbl>
            <c:dLbl>
              <c:idx val="2"/>
              <c:layout>
                <c:manualLayout>
                  <c:x val="1.6666296994565819E-2"/>
                  <c:y val="-0.25296803652968036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EB3-4182-BE41-7FC9B82AB3AA}"/>
                </c:ext>
              </c:extLst>
            </c:dLbl>
            <c:dLbl>
              <c:idx val="3"/>
              <c:layout>
                <c:manualLayout>
                  <c:x val="9.7156400050932602E-3"/>
                  <c:y val="-0.18522331283931975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EB3-4182-BE41-7FC9B82AB3AA}"/>
                </c:ext>
              </c:extLst>
            </c:dLbl>
            <c:dLbl>
              <c:idx val="4"/>
              <c:layout>
                <c:manualLayout>
                  <c:x val="9.0112914289468913E-3"/>
                  <c:y val="-0.16012166972279149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EB3-4182-BE41-7FC9B82AB3AA}"/>
                </c:ext>
              </c:extLst>
            </c:dLbl>
            <c:dLbl>
              <c:idx val="5"/>
              <c:layout>
                <c:manualLayout>
                  <c:x val="1.1802069342271184E-2"/>
                  <c:y val="-0.11480214288282457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EB3-4182-BE41-7FC9B82AB3AA}"/>
                </c:ext>
              </c:extLst>
            </c:dLbl>
            <c:dLbl>
              <c:idx val="6"/>
              <c:layout>
                <c:manualLayout>
                  <c:x val="9.0245981418475979E-3"/>
                  <c:y val="-8.5540430733829498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EB3-4182-BE41-7FC9B82AB3AA}"/>
                </c:ext>
              </c:extLst>
            </c:dLbl>
            <c:dLbl>
              <c:idx val="7"/>
              <c:layout>
                <c:manualLayout>
                  <c:x val="4.8382676609584922E-3"/>
                  <c:y val="-5.9715960162513931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EB3-4182-BE41-7FC9B82AB3AA}"/>
                </c:ext>
              </c:extLst>
            </c:dLbl>
            <c:numFmt formatCode="#,##0.0" sourceLinked="0"/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'объемы сертификации'!$B$1:$B$8</c:f>
              <c:strCache>
                <c:ptCount val="8"/>
                <c:pt idx="0">
                  <c:v>ЦФО</c:v>
                </c:pt>
                <c:pt idx="1">
                  <c:v>ПФО</c:v>
                </c:pt>
                <c:pt idx="2">
                  <c:v>СФО</c:v>
                </c:pt>
                <c:pt idx="3">
                  <c:v>УФО</c:v>
                </c:pt>
                <c:pt idx="4">
                  <c:v>ЮФО</c:v>
                </c:pt>
                <c:pt idx="5">
                  <c:v>С-ЗФО</c:v>
                </c:pt>
                <c:pt idx="6">
                  <c:v>С-КФО</c:v>
                </c:pt>
                <c:pt idx="7">
                  <c:v>ДВФО</c:v>
                </c:pt>
              </c:strCache>
            </c:strRef>
          </c:cat>
          <c:val>
            <c:numRef>
              <c:f>'объемы сертификации'!$C$1:$C$8</c:f>
              <c:numCache>
                <c:formatCode>0\,0</c:formatCode>
                <c:ptCount val="8"/>
                <c:pt idx="0" formatCode="0\,0;[Red]0\,0">
                  <c:v>345.8</c:v>
                </c:pt>
                <c:pt idx="1">
                  <c:v>330</c:v>
                </c:pt>
                <c:pt idx="2">
                  <c:v>233.4</c:v>
                </c:pt>
                <c:pt idx="3">
                  <c:v>130.69999999999999</c:v>
                </c:pt>
                <c:pt idx="4">
                  <c:v>96.8</c:v>
                </c:pt>
                <c:pt idx="5">
                  <c:v>55.6</c:v>
                </c:pt>
                <c:pt idx="6">
                  <c:v>32.799999999999997</c:v>
                </c:pt>
                <c:pt idx="7">
                  <c:v>26.8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EB3-4182-BE41-7FC9B82AB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98275712"/>
        <c:axId val="98277248"/>
        <c:axId val="0"/>
      </c:bar3DChart>
      <c:catAx>
        <c:axId val="98275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b="1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endParaRPr lang="ru-RU"/>
          </a:p>
        </c:txPr>
        <c:crossAx val="98277248"/>
        <c:crosses val="autoZero"/>
        <c:auto val="1"/>
        <c:lblAlgn val="ctr"/>
        <c:lblOffset val="100"/>
        <c:noMultiLvlLbl val="0"/>
      </c:catAx>
      <c:valAx>
        <c:axId val="98277248"/>
        <c:scaling>
          <c:orientation val="minMax"/>
        </c:scaling>
        <c:delete val="0"/>
        <c:axPos val="l"/>
        <c:majorGridlines/>
        <c:numFmt formatCode="0\,0;[Red]0\,0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ru-RU"/>
          </a:p>
        </c:txPr>
        <c:crossAx val="982757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gradFill rotWithShape="1">
      <a:gsLst>
        <a:gs pos="0">
          <a:srgbClr val="9BBB59">
            <a:tint val="50000"/>
            <a:satMod val="300000"/>
          </a:srgbClr>
        </a:gs>
        <a:gs pos="35000">
          <a:srgbClr val="9BBB59">
            <a:tint val="37000"/>
            <a:satMod val="300000"/>
          </a:srgbClr>
        </a:gs>
        <a:gs pos="100000">
          <a:srgbClr val="9BBB59">
            <a:tint val="15000"/>
            <a:satMod val="350000"/>
          </a:srgbClr>
        </a:gs>
      </a:gsLst>
      <a:lin ang="16200000" scaled="1"/>
    </a:gradFill>
    <a:ln w="9525" cap="flat" cmpd="sng" algn="ctr">
      <a:solidFill>
        <a:srgbClr val="9BBB59">
          <a:shade val="95000"/>
          <a:satMod val="105000"/>
        </a:srgb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ru-RU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0.95</cdr:x>
      <cdr:y>0.89779</cdr:y>
    </cdr:from>
    <cdr:to>
      <cdr:x>0.99167</cdr:x>
      <cdr:y>0.92844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26CDD519-89B1-4E53-BAAE-96C337905F33}"/>
            </a:ext>
          </a:extLst>
        </cdr:cNvPr>
        <cdr:cNvSpPr txBox="1"/>
      </cdr:nvSpPr>
      <cdr:spPr>
        <a:xfrm xmlns:a="http://schemas.openxmlformats.org/drawingml/2006/main">
          <a:off x="8208912" y="4218298"/>
          <a:ext cx="360040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 dirty="0"/>
            <a:t>-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0.29134</cdr:y>
    </cdr:from>
    <cdr:to>
      <cdr:x>0.03117</cdr:x>
      <cdr:y>0.46654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304802" y="1714501"/>
          <a:ext cx="847731" cy="2381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/>
            <a:t>тыс. тонн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0.29134</cdr:y>
    </cdr:from>
    <cdr:to>
      <cdr:x>0.03117</cdr:x>
      <cdr:y>0.46654</cdr:y>
    </cdr:to>
    <cdr:sp macro="" textlink="">
      <cdr:nvSpPr>
        <cdr:cNvPr id="2" name="TextBox 1"/>
        <cdr:cNvSpPr txBox="1"/>
      </cdr:nvSpPr>
      <cdr:spPr>
        <a:xfrm xmlns:a="http://schemas.openxmlformats.org/drawingml/2006/main" rot="16200000">
          <a:off x="-304802" y="1714501"/>
          <a:ext cx="847731" cy="2381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100"/>
            <a:t>тыс. тонн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0.04281</cdr:x>
      <cdr:y>0.02333</cdr:y>
    </cdr:from>
    <cdr:to>
      <cdr:x>0.9407</cdr:x>
      <cdr:y>0.1691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6310" y="72008"/>
          <a:ext cx="4327516" cy="4498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400" b="1" dirty="0">
              <a:latin typeface="Times New Roman" pitchFamily="18" charset="0"/>
              <a:cs typeface="Times New Roman" pitchFamily="18" charset="0"/>
            </a:rPr>
            <a:t>Объем  сертифицированных семян, тыс. тонн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0.54375</cdr:x>
      <cdr:y>0.06</cdr:y>
    </cdr:from>
    <cdr:to>
      <cdr:x>0.74375</cdr:x>
      <cdr:y>0.33429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86025" y="200025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0.3375</cdr:x>
      <cdr:y>0.06571</cdr:y>
    </cdr:from>
    <cdr:to>
      <cdr:x>0.86042</cdr:x>
      <cdr:y>0.26873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45575" y="242234"/>
          <a:ext cx="2704565" cy="7483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t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0.00893</cdr:x>
      <cdr:y>0.02344</cdr:y>
    </cdr:from>
    <cdr:to>
      <cdr:x>0.91485</cdr:x>
      <cdr:y>0.20051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2008" y="133266"/>
          <a:ext cx="7306151" cy="100684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 anchor="ctr"/>
        <a:lstStyle xmlns:a="http://schemas.openxmlformats.org/drawingml/2006/main"/>
        <a:p xmlns:a="http://schemas.openxmlformats.org/drawingml/2006/main">
          <a:pPr algn="ctr"/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Фитосанитарный</a:t>
          </a:r>
          <a:r>
            <a:rPr lang="ru-RU" sz="2000" b="1" baseline="0" dirty="0">
              <a:latin typeface="Times New Roman" panose="02020603050405020304" pitchFamily="18" charset="0"/>
              <a:cs typeface="Times New Roman" panose="02020603050405020304" pitchFamily="18" charset="0"/>
            </a:rPr>
            <a:t> мониторинг  объектов, имеющих карантинное значение для стран-импортеров российского зерна, млн. га (по состоянию на 20.09.2020 г).</a:t>
          </a:r>
          <a:endParaRPr lang="ru-RU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0615" cy="340265"/>
          </a:xfrm>
          <a:prstGeom prst="rect">
            <a:avLst/>
          </a:prstGeom>
        </p:spPr>
        <p:txBody>
          <a:bodyPr vert="horz" lIns="91404" tIns="45701" rIns="91404" bIns="45701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707" y="1"/>
            <a:ext cx="4300615" cy="340265"/>
          </a:xfrm>
          <a:prstGeom prst="rect">
            <a:avLst/>
          </a:prstGeom>
        </p:spPr>
        <p:txBody>
          <a:bodyPr vert="horz" lIns="91404" tIns="45701" rIns="91404" bIns="45701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BAD2B74-D53B-4E3A-8C0A-E55220567039}" type="datetimeFigureOut">
              <a:rPr lang="ru-RU"/>
              <a:pPr>
                <a:defRPr/>
              </a:pPr>
              <a:t>29.09.2020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6456325"/>
            <a:ext cx="4300615" cy="340264"/>
          </a:xfrm>
          <a:prstGeom prst="rect">
            <a:avLst/>
          </a:prstGeom>
        </p:spPr>
        <p:txBody>
          <a:bodyPr vert="horz" lIns="91404" tIns="45701" rIns="91404" bIns="45701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707" y="6456325"/>
            <a:ext cx="4300615" cy="340264"/>
          </a:xfrm>
          <a:prstGeom prst="rect">
            <a:avLst/>
          </a:prstGeom>
        </p:spPr>
        <p:txBody>
          <a:bodyPr vert="horz" lIns="91404" tIns="45701" rIns="91404" bIns="45701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A02C4C3-F930-4D00-B995-7C1BE6D03B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7415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4300615" cy="340265"/>
          </a:xfrm>
          <a:prstGeom prst="rect">
            <a:avLst/>
          </a:prstGeom>
        </p:spPr>
        <p:txBody>
          <a:bodyPr vert="horz" lIns="91404" tIns="45701" rIns="91404" bIns="4570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707" y="1"/>
            <a:ext cx="4300615" cy="340265"/>
          </a:xfrm>
          <a:prstGeom prst="rect">
            <a:avLst/>
          </a:prstGeom>
        </p:spPr>
        <p:txBody>
          <a:bodyPr vert="horz" lIns="91404" tIns="45701" rIns="91404" bIns="4570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0E2F80-C05D-486B-A91D-31037A362496}" type="datetimeFigureOut">
              <a:rPr lang="ru-RU"/>
              <a:pPr>
                <a:defRPr/>
              </a:pPr>
              <a:t>29.09.2020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2313" y="509588"/>
            <a:ext cx="3402012" cy="25511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04" tIns="45701" rIns="91404" bIns="45701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1738" y="3228706"/>
            <a:ext cx="7943164" cy="3059116"/>
          </a:xfrm>
          <a:prstGeom prst="rect">
            <a:avLst/>
          </a:prstGeom>
        </p:spPr>
        <p:txBody>
          <a:bodyPr vert="horz" lIns="91404" tIns="45701" rIns="91404" bIns="45701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6456325"/>
            <a:ext cx="4300615" cy="340264"/>
          </a:xfrm>
          <a:prstGeom prst="rect">
            <a:avLst/>
          </a:prstGeom>
        </p:spPr>
        <p:txBody>
          <a:bodyPr vert="horz" lIns="91404" tIns="45701" rIns="91404" bIns="4570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707" y="6456325"/>
            <a:ext cx="4300615" cy="340264"/>
          </a:xfrm>
          <a:prstGeom prst="rect">
            <a:avLst/>
          </a:prstGeom>
        </p:spPr>
        <p:txBody>
          <a:bodyPr vert="horz" lIns="91404" tIns="45701" rIns="91404" bIns="4570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C65F684-3ABC-4FC4-B333-7932253B874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87264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64516" name="Номер слайда 3"/>
          <p:cNvSpPr txBox="1">
            <a:spLocks noGrp="1"/>
          </p:cNvSpPr>
          <p:nvPr/>
        </p:nvSpPr>
        <p:spPr bwMode="auto">
          <a:xfrm>
            <a:off x="5621389" y="6456326"/>
            <a:ext cx="4302934" cy="34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4" tIns="45701" rIns="91404" bIns="45701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fld id="{84BC9D42-8643-4E18-BFEB-62E1CF160643}" type="slidenum">
              <a:rPr lang="ru-RU" altLang="ru-RU" sz="1200"/>
              <a:pPr algn="r" eaLnBrk="1" hangingPunct="1"/>
              <a:t>20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1410718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15364" name="Номер слайда 3"/>
          <p:cNvSpPr txBox="1">
            <a:spLocks noGrp="1"/>
          </p:cNvSpPr>
          <p:nvPr/>
        </p:nvSpPr>
        <p:spPr bwMode="auto">
          <a:xfrm>
            <a:off x="5621696" y="6456378"/>
            <a:ext cx="4302625" cy="34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3" tIns="45706" rIns="91413" bIns="4570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F5F709A-9386-434B-8113-325792C08279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17412" name="Номер слайда 3"/>
          <p:cNvSpPr txBox="1">
            <a:spLocks noGrp="1"/>
          </p:cNvSpPr>
          <p:nvPr/>
        </p:nvSpPr>
        <p:spPr bwMode="auto">
          <a:xfrm>
            <a:off x="5621696" y="6456378"/>
            <a:ext cx="4302625" cy="34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3" tIns="45706" rIns="91413" bIns="4570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9055692-9501-4892-8AE8-43767C4325A3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22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19460" name="Номер слайда 3"/>
          <p:cNvSpPr txBox="1">
            <a:spLocks noGrp="1"/>
          </p:cNvSpPr>
          <p:nvPr/>
        </p:nvSpPr>
        <p:spPr bwMode="auto">
          <a:xfrm>
            <a:off x="5621696" y="6456378"/>
            <a:ext cx="4302625" cy="34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3" tIns="45706" rIns="91413" bIns="45706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FA8002B-6163-4301-99D4-36CB8EB56722}" type="slidenum">
              <a:rPr lang="ru-RU" altLang="ru-RU">
                <a:latin typeface="Arial" charset="0"/>
              </a:rPr>
              <a:pPr algn="r" eaLnBrk="1" hangingPunct="1">
                <a:spcBef>
                  <a:spcPct val="0"/>
                </a:spcBef>
              </a:pPr>
              <a:t>23</a:t>
            </a:fld>
            <a:endParaRPr lang="ru-RU" altLang="ru-RU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xfrm>
            <a:off x="1523076" y="3228706"/>
            <a:ext cx="7411364" cy="30591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600" b="1">
                <a:latin typeface="Times New Roman" pitchFamily="18" charset="0"/>
                <a:cs typeface="Times New Roman" pitchFamily="18" charset="0"/>
              </a:rPr>
              <a:t>Производство биопрепаратов в филиалах ФГБУ «Россельхозцентр» за три квартала 2012 г. составило 600,5 т, что больше чем в 2011 г. Наибольшее количество биопреператов производится в Северо-Кавказском  (260,5 т) и Приволжском (188,2 т) федеральных округах. </a:t>
            </a:r>
          </a:p>
          <a:p>
            <a:endParaRPr lang="ru-RU" altLang="ru-RU" sz="1600">
              <a:latin typeface="Times New Roman" pitchFamily="18" charset="0"/>
              <a:cs typeface="Times New Roman" pitchFamily="18" charset="0"/>
            </a:endParaRPr>
          </a:p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415B1D-AE74-4E9B-981A-FA5920230A17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44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xfrm>
            <a:off x="1523075" y="3228706"/>
            <a:ext cx="7411364" cy="30591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Производство энтомофагов в филиалах ФГБУ «Россельхозцентр» за три квартала 2012 г составило 5818 млн. экз. Наибольшее количество энтомофагов было произведено в Белгородском филиале - 3952 млн. экз., в Ставропольском крае этот показатель составляет 1229 млн. экз., в Татарстане - 637 млн. экз. </a:t>
            </a:r>
          </a:p>
          <a:p>
            <a:endParaRPr lang="ru-RU" alt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21BE61-508B-4B61-9900-CBAC6EF4E53B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26893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xfrm>
            <a:off x="1048522" y="4714876"/>
            <a:ext cx="5102164" cy="4467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энтомофагов в филиалах ФГБУ «Россельхозцентр» за три квартала 2012 г составило 5818 млн. экз. Наибольшее количество энтомофагов было произведено в Белгородском филиале - 3952 млн. экз., в Ставропольском крае этот показатель составляет 1229 млн. экз., в Татарстане - 637 млн. экз. </a:t>
            </a:r>
          </a:p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F8CBE3-C513-45FB-9D67-9E9EDBC16F4C}" type="slidenum">
              <a:rPr lang="ru-RU" altLang="ru-RU">
                <a:latin typeface="Calibri" panose="020F0502020204030204" pitchFamily="34" charset="0"/>
              </a:rPr>
              <a:pPr eaLnBrk="1" hangingPunct="1"/>
              <a:t>30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223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макет с нумерацией2">
    <p:bg>
      <p:bgPr>
        <a:solidFill>
          <a:srgbClr val="FFFF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" action="ppaction://noaction"/>
          </p:cNvPr>
          <p:cNvSpPr/>
          <p:nvPr userDrawn="1"/>
        </p:nvSpPr>
        <p:spPr>
          <a:xfrm>
            <a:off x="7092951" y="6561140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3" name="Прямоугольник 2">
            <a:hlinkClick r:id="" action="ppaction://noaction"/>
          </p:cNvPr>
          <p:cNvSpPr/>
          <p:nvPr userDrawn="1"/>
        </p:nvSpPr>
        <p:spPr>
          <a:xfrm>
            <a:off x="7515226" y="6556377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 userDrawn="1"/>
        </p:nvSpPr>
        <p:spPr>
          <a:xfrm>
            <a:off x="7924801" y="6557965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Прямоугольник 4">
            <a:hlinkClick r:id="" action="ppaction://noaction"/>
          </p:cNvPr>
          <p:cNvSpPr/>
          <p:nvPr userDrawn="1"/>
        </p:nvSpPr>
        <p:spPr>
          <a:xfrm>
            <a:off x="8348664" y="6557965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655229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услуг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 descr="Logo_mini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1" y="223840"/>
            <a:ext cx="6477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hlinkClick r:id="" action="ppaction://noaction"/>
          </p:cNvPr>
          <p:cNvSpPr/>
          <p:nvPr userDrawn="1"/>
        </p:nvSpPr>
        <p:spPr>
          <a:xfrm>
            <a:off x="7092951" y="6561140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" name="Прямоугольник 7">
            <a:hlinkClick r:id="" action="ppaction://noaction"/>
          </p:cNvPr>
          <p:cNvSpPr/>
          <p:nvPr userDrawn="1"/>
        </p:nvSpPr>
        <p:spPr>
          <a:xfrm>
            <a:off x="7515226" y="6556377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9" name="Прямоугольник 8">
            <a:hlinkClick r:id="" action="ppaction://noaction"/>
          </p:cNvPr>
          <p:cNvSpPr/>
          <p:nvPr userDrawn="1"/>
        </p:nvSpPr>
        <p:spPr>
          <a:xfrm>
            <a:off x="7924801" y="6557965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" name="Прямоугольник 9">
            <a:hlinkClick r:id="" action="ppaction://noaction"/>
          </p:cNvPr>
          <p:cNvSpPr/>
          <p:nvPr userDrawn="1"/>
        </p:nvSpPr>
        <p:spPr>
          <a:xfrm>
            <a:off x="8348664" y="6557965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Содержимое 13"/>
          <p:cNvSpPr>
            <a:spLocks noGrp="1"/>
          </p:cNvSpPr>
          <p:nvPr>
            <p:ph sz="quarter" idx="16"/>
          </p:nvPr>
        </p:nvSpPr>
        <p:spPr>
          <a:xfrm>
            <a:off x="250826" y="1160463"/>
            <a:ext cx="8208963" cy="3593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FF8400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  <a:p>
            <a:pPr lvl="0"/>
            <a:endParaRPr lang="ru-RU" dirty="0" err="1"/>
          </a:p>
        </p:txBody>
      </p:sp>
      <p:sp>
        <p:nvSpPr>
          <p:cNvPr id="16" name="Содержимое 13"/>
          <p:cNvSpPr>
            <a:spLocks noGrp="1"/>
          </p:cNvSpPr>
          <p:nvPr>
            <p:ph sz="quarter" idx="17"/>
          </p:nvPr>
        </p:nvSpPr>
        <p:spPr>
          <a:xfrm>
            <a:off x="233591" y="1646951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  <a:p>
            <a:pPr lvl="0"/>
            <a:endParaRPr lang="ru-RU" dirty="0" err="1"/>
          </a:p>
        </p:txBody>
      </p:sp>
      <p:sp>
        <p:nvSpPr>
          <p:cNvPr id="17" name="Содержимое 13"/>
          <p:cNvSpPr>
            <a:spLocks noGrp="1"/>
          </p:cNvSpPr>
          <p:nvPr>
            <p:ph sz="quarter" idx="18"/>
          </p:nvPr>
        </p:nvSpPr>
        <p:spPr>
          <a:xfrm>
            <a:off x="239895" y="2078998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4C4C4C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</p:txBody>
      </p:sp>
      <p:sp>
        <p:nvSpPr>
          <p:cNvPr id="19" name="Содержимое 8"/>
          <p:cNvSpPr>
            <a:spLocks noGrp="1"/>
          </p:cNvSpPr>
          <p:nvPr>
            <p:ph sz="quarter" idx="13"/>
          </p:nvPr>
        </p:nvSpPr>
        <p:spPr>
          <a:xfrm>
            <a:off x="250826" y="188914"/>
            <a:ext cx="7074715" cy="75238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4C4C4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461D1E6-4474-4FC5-B55B-6627863185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2090881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защиты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 descr="Logo_mini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1" y="223840"/>
            <a:ext cx="6477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hlinkClick r:id="" action="ppaction://noaction"/>
          </p:cNvPr>
          <p:cNvSpPr/>
          <p:nvPr userDrawn="1"/>
        </p:nvSpPr>
        <p:spPr>
          <a:xfrm>
            <a:off x="7092951" y="6561140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" name="Прямоугольник 7">
            <a:hlinkClick r:id="" action="ppaction://noaction"/>
          </p:cNvPr>
          <p:cNvSpPr/>
          <p:nvPr userDrawn="1"/>
        </p:nvSpPr>
        <p:spPr>
          <a:xfrm>
            <a:off x="7515226" y="6556377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9" name="Прямоугольник 8">
            <a:hlinkClick r:id="" action="ppaction://noaction"/>
          </p:cNvPr>
          <p:cNvSpPr/>
          <p:nvPr userDrawn="1"/>
        </p:nvSpPr>
        <p:spPr>
          <a:xfrm>
            <a:off x="7924801" y="6557965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" name="Прямоугольник 9">
            <a:hlinkClick r:id="" action="ppaction://noaction"/>
          </p:cNvPr>
          <p:cNvSpPr/>
          <p:nvPr userDrawn="1"/>
        </p:nvSpPr>
        <p:spPr>
          <a:xfrm>
            <a:off x="8348664" y="6557965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Содержимое 13"/>
          <p:cNvSpPr>
            <a:spLocks noGrp="1"/>
          </p:cNvSpPr>
          <p:nvPr>
            <p:ph sz="quarter" idx="16"/>
          </p:nvPr>
        </p:nvSpPr>
        <p:spPr>
          <a:xfrm>
            <a:off x="250826" y="1160463"/>
            <a:ext cx="8208963" cy="3593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FF8400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  <a:p>
            <a:pPr lvl="0"/>
            <a:endParaRPr lang="ru-RU" dirty="0" err="1"/>
          </a:p>
        </p:txBody>
      </p:sp>
      <p:sp>
        <p:nvSpPr>
          <p:cNvPr id="16" name="Содержимое 13"/>
          <p:cNvSpPr>
            <a:spLocks noGrp="1"/>
          </p:cNvSpPr>
          <p:nvPr>
            <p:ph sz="quarter" idx="17"/>
          </p:nvPr>
        </p:nvSpPr>
        <p:spPr>
          <a:xfrm>
            <a:off x="233591" y="1646951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  <a:p>
            <a:pPr lvl="0"/>
            <a:endParaRPr lang="ru-RU" dirty="0" err="1"/>
          </a:p>
        </p:txBody>
      </p:sp>
      <p:sp>
        <p:nvSpPr>
          <p:cNvPr id="17" name="Содержимое 13"/>
          <p:cNvSpPr>
            <a:spLocks noGrp="1"/>
          </p:cNvSpPr>
          <p:nvPr>
            <p:ph sz="quarter" idx="18"/>
          </p:nvPr>
        </p:nvSpPr>
        <p:spPr>
          <a:xfrm>
            <a:off x="239895" y="2078998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4C4C4C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</p:txBody>
      </p:sp>
      <p:sp>
        <p:nvSpPr>
          <p:cNvPr id="19" name="Содержимое 8"/>
          <p:cNvSpPr>
            <a:spLocks noGrp="1"/>
          </p:cNvSpPr>
          <p:nvPr>
            <p:ph sz="quarter" idx="13"/>
          </p:nvPr>
        </p:nvSpPr>
        <p:spPr>
          <a:xfrm>
            <a:off x="250826" y="188914"/>
            <a:ext cx="7074715" cy="75238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4C4C4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5BAD96C-12A9-4E1F-B5CD-26B42BEA343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102491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аккредитации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 descr="Logo_mini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1" y="223840"/>
            <a:ext cx="6477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hlinkClick r:id="" action="ppaction://noaction"/>
          </p:cNvPr>
          <p:cNvSpPr/>
          <p:nvPr userDrawn="1"/>
        </p:nvSpPr>
        <p:spPr>
          <a:xfrm>
            <a:off x="7092951" y="6561140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" name="Прямоугольник 7">
            <a:hlinkClick r:id="" action="ppaction://noaction"/>
          </p:cNvPr>
          <p:cNvSpPr/>
          <p:nvPr userDrawn="1"/>
        </p:nvSpPr>
        <p:spPr>
          <a:xfrm>
            <a:off x="7515226" y="6556377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9" name="Прямоугольник 8">
            <a:hlinkClick r:id="" action="ppaction://noaction"/>
          </p:cNvPr>
          <p:cNvSpPr/>
          <p:nvPr userDrawn="1"/>
        </p:nvSpPr>
        <p:spPr>
          <a:xfrm>
            <a:off x="7924801" y="6557965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" name="Прямоугольник 9">
            <a:hlinkClick r:id="" action="ppaction://noaction"/>
          </p:cNvPr>
          <p:cNvSpPr/>
          <p:nvPr userDrawn="1"/>
        </p:nvSpPr>
        <p:spPr>
          <a:xfrm>
            <a:off x="8348664" y="6557965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Содержимое 13"/>
          <p:cNvSpPr>
            <a:spLocks noGrp="1"/>
          </p:cNvSpPr>
          <p:nvPr>
            <p:ph sz="quarter" idx="16"/>
          </p:nvPr>
        </p:nvSpPr>
        <p:spPr>
          <a:xfrm>
            <a:off x="250826" y="1160463"/>
            <a:ext cx="8208963" cy="3593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FF8400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  <a:p>
            <a:pPr lvl="0"/>
            <a:endParaRPr lang="ru-RU" dirty="0" err="1"/>
          </a:p>
        </p:txBody>
      </p:sp>
      <p:sp>
        <p:nvSpPr>
          <p:cNvPr id="16" name="Содержимое 13"/>
          <p:cNvSpPr>
            <a:spLocks noGrp="1"/>
          </p:cNvSpPr>
          <p:nvPr>
            <p:ph sz="quarter" idx="17"/>
          </p:nvPr>
        </p:nvSpPr>
        <p:spPr>
          <a:xfrm>
            <a:off x="233591" y="1646951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  <a:p>
            <a:pPr lvl="0"/>
            <a:endParaRPr lang="ru-RU" dirty="0" err="1"/>
          </a:p>
        </p:txBody>
      </p:sp>
      <p:sp>
        <p:nvSpPr>
          <p:cNvPr id="17" name="Содержимое 13"/>
          <p:cNvSpPr>
            <a:spLocks noGrp="1"/>
          </p:cNvSpPr>
          <p:nvPr>
            <p:ph sz="quarter" idx="18"/>
          </p:nvPr>
        </p:nvSpPr>
        <p:spPr>
          <a:xfrm>
            <a:off x="239895" y="2078998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4C4C4C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</p:txBody>
      </p:sp>
      <p:sp>
        <p:nvSpPr>
          <p:cNvPr id="19" name="Содержимое 8"/>
          <p:cNvSpPr>
            <a:spLocks noGrp="1"/>
          </p:cNvSpPr>
          <p:nvPr>
            <p:ph sz="quarter" idx="13"/>
          </p:nvPr>
        </p:nvSpPr>
        <p:spPr>
          <a:xfrm>
            <a:off x="250826" y="188914"/>
            <a:ext cx="7074715" cy="75238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4C4C4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A34D82-1FFD-4052-9D5C-5F27A9C985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50310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 сертификации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 descr="Logo_mini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1" y="223840"/>
            <a:ext cx="6477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hlinkClick r:id="" action="ppaction://noaction"/>
          </p:cNvPr>
          <p:cNvSpPr/>
          <p:nvPr userDrawn="1"/>
        </p:nvSpPr>
        <p:spPr>
          <a:xfrm>
            <a:off x="7092951" y="6561140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" name="Прямоугольник 7">
            <a:hlinkClick r:id="" action="ppaction://noaction"/>
          </p:cNvPr>
          <p:cNvSpPr/>
          <p:nvPr userDrawn="1"/>
        </p:nvSpPr>
        <p:spPr>
          <a:xfrm>
            <a:off x="7515226" y="6556377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9" name="Прямоугольник 8">
            <a:hlinkClick r:id="" action="ppaction://noaction"/>
          </p:cNvPr>
          <p:cNvSpPr/>
          <p:nvPr userDrawn="1"/>
        </p:nvSpPr>
        <p:spPr>
          <a:xfrm>
            <a:off x="7924801" y="6557965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" name="Прямоугольник 9">
            <a:hlinkClick r:id="" action="ppaction://noaction"/>
          </p:cNvPr>
          <p:cNvSpPr/>
          <p:nvPr userDrawn="1"/>
        </p:nvSpPr>
        <p:spPr>
          <a:xfrm>
            <a:off x="8348664" y="6557965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Содержимое 13"/>
          <p:cNvSpPr>
            <a:spLocks noGrp="1"/>
          </p:cNvSpPr>
          <p:nvPr>
            <p:ph sz="quarter" idx="16"/>
          </p:nvPr>
        </p:nvSpPr>
        <p:spPr>
          <a:xfrm>
            <a:off x="250826" y="1160463"/>
            <a:ext cx="8208963" cy="3593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FF8400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  <a:p>
            <a:pPr lvl="0"/>
            <a:endParaRPr lang="ru-RU" dirty="0" err="1"/>
          </a:p>
        </p:txBody>
      </p:sp>
      <p:sp>
        <p:nvSpPr>
          <p:cNvPr id="16" name="Содержимое 13"/>
          <p:cNvSpPr>
            <a:spLocks noGrp="1"/>
          </p:cNvSpPr>
          <p:nvPr>
            <p:ph sz="quarter" idx="17"/>
          </p:nvPr>
        </p:nvSpPr>
        <p:spPr>
          <a:xfrm>
            <a:off x="233591" y="1646951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  <a:p>
            <a:pPr lvl="0"/>
            <a:endParaRPr lang="ru-RU" dirty="0" err="1"/>
          </a:p>
        </p:txBody>
      </p:sp>
      <p:sp>
        <p:nvSpPr>
          <p:cNvPr id="17" name="Содержимое 13"/>
          <p:cNvSpPr>
            <a:spLocks noGrp="1"/>
          </p:cNvSpPr>
          <p:nvPr>
            <p:ph sz="quarter" idx="18"/>
          </p:nvPr>
        </p:nvSpPr>
        <p:spPr>
          <a:xfrm>
            <a:off x="239895" y="2078998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4C4C4C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</p:txBody>
      </p:sp>
      <p:sp>
        <p:nvSpPr>
          <p:cNvPr id="19" name="Содержимое 8"/>
          <p:cNvSpPr>
            <a:spLocks noGrp="1"/>
          </p:cNvSpPr>
          <p:nvPr>
            <p:ph sz="quarter" idx="13"/>
          </p:nvPr>
        </p:nvSpPr>
        <p:spPr>
          <a:xfrm>
            <a:off x="250826" y="188914"/>
            <a:ext cx="7074715" cy="75238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4C4C4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244C7E-8965-4DAF-A807-4CE2B842C4A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322849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устой макет с нумерацией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7" descr="Logo_mini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1" y="223840"/>
            <a:ext cx="6477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>
            <a:hlinkClick r:id="" action="ppaction://noaction"/>
          </p:cNvPr>
          <p:cNvSpPr/>
          <p:nvPr userDrawn="1"/>
        </p:nvSpPr>
        <p:spPr>
          <a:xfrm>
            <a:off x="7092951" y="6561140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8" name="Прямоугольник 7">
            <a:hlinkClick r:id="" action="ppaction://noaction"/>
          </p:cNvPr>
          <p:cNvSpPr/>
          <p:nvPr userDrawn="1"/>
        </p:nvSpPr>
        <p:spPr>
          <a:xfrm>
            <a:off x="7515226" y="6556377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9" name="Прямоугольник 8">
            <a:hlinkClick r:id="" action="ppaction://noaction"/>
          </p:cNvPr>
          <p:cNvSpPr/>
          <p:nvPr userDrawn="1"/>
        </p:nvSpPr>
        <p:spPr>
          <a:xfrm>
            <a:off x="7924801" y="6557965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0" name="Прямоугольник 9">
            <a:hlinkClick r:id="" action="ppaction://noaction"/>
          </p:cNvPr>
          <p:cNvSpPr/>
          <p:nvPr userDrawn="1"/>
        </p:nvSpPr>
        <p:spPr>
          <a:xfrm>
            <a:off x="8348664" y="6557965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15" name="Содержимое 13"/>
          <p:cNvSpPr>
            <a:spLocks noGrp="1"/>
          </p:cNvSpPr>
          <p:nvPr>
            <p:ph sz="quarter" idx="16"/>
          </p:nvPr>
        </p:nvSpPr>
        <p:spPr>
          <a:xfrm>
            <a:off x="250826" y="1160463"/>
            <a:ext cx="8208963" cy="35937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FF8400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  <a:p>
            <a:pPr lvl="0"/>
            <a:endParaRPr lang="ru-RU" dirty="0" err="1"/>
          </a:p>
        </p:txBody>
      </p:sp>
      <p:sp>
        <p:nvSpPr>
          <p:cNvPr id="16" name="Содержимое 13"/>
          <p:cNvSpPr>
            <a:spLocks noGrp="1"/>
          </p:cNvSpPr>
          <p:nvPr>
            <p:ph sz="quarter" idx="17"/>
          </p:nvPr>
        </p:nvSpPr>
        <p:spPr>
          <a:xfrm>
            <a:off x="233591" y="1646951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400" b="1">
                <a:solidFill>
                  <a:srgbClr val="4C4C4C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  <a:p>
            <a:pPr lvl="0"/>
            <a:endParaRPr lang="ru-RU" dirty="0" err="1"/>
          </a:p>
        </p:txBody>
      </p:sp>
      <p:sp>
        <p:nvSpPr>
          <p:cNvPr id="17" name="Содержимое 13"/>
          <p:cNvSpPr>
            <a:spLocks noGrp="1"/>
          </p:cNvSpPr>
          <p:nvPr>
            <p:ph sz="quarter" idx="18"/>
          </p:nvPr>
        </p:nvSpPr>
        <p:spPr>
          <a:xfrm>
            <a:off x="239895" y="2078998"/>
            <a:ext cx="8208963" cy="3418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 b="0">
                <a:solidFill>
                  <a:srgbClr val="4C4C4C"/>
                </a:solidFill>
              </a:defRPr>
            </a:lvl1pPr>
          </a:lstStyle>
          <a:p>
            <a:pPr lvl="0"/>
            <a:r>
              <a:rPr lang="ru-RU" dirty="0"/>
              <a:t>Образец</a:t>
            </a:r>
          </a:p>
          <a:p>
            <a:pPr lvl="0"/>
            <a:endParaRPr lang="ru-RU" dirty="0" err="1"/>
          </a:p>
        </p:txBody>
      </p:sp>
      <p:sp>
        <p:nvSpPr>
          <p:cNvPr id="19" name="Содержимое 8"/>
          <p:cNvSpPr>
            <a:spLocks noGrp="1"/>
          </p:cNvSpPr>
          <p:nvPr>
            <p:ph sz="quarter" idx="13"/>
          </p:nvPr>
        </p:nvSpPr>
        <p:spPr>
          <a:xfrm>
            <a:off x="250826" y="188914"/>
            <a:ext cx="7074715" cy="75238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4C4C4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CE9FED5-C088-41D5-BC3F-17594EA0C2D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682800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25" y="609600"/>
            <a:ext cx="7315200" cy="7159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0125" y="1371600"/>
            <a:ext cx="7315200" cy="426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8977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0" y="6557965"/>
            <a:ext cx="539750" cy="21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4C4C4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45DA6D1-2821-4421-8F5F-9B228A0DF5C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3" name="Прямоугольник 2">
            <a:hlinkClick r:id="" action="ppaction://noaction"/>
          </p:cNvPr>
          <p:cNvSpPr/>
          <p:nvPr/>
        </p:nvSpPr>
        <p:spPr>
          <a:xfrm>
            <a:off x="7092951" y="6561140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4" name="Прямоугольник 3">
            <a:hlinkClick r:id="" action="ppaction://noaction"/>
          </p:cNvPr>
          <p:cNvSpPr/>
          <p:nvPr/>
        </p:nvSpPr>
        <p:spPr>
          <a:xfrm>
            <a:off x="7515226" y="6556377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5" name="Прямоугольник 4">
            <a:hlinkClick r:id="" action="ppaction://noaction"/>
          </p:cNvPr>
          <p:cNvSpPr/>
          <p:nvPr/>
        </p:nvSpPr>
        <p:spPr>
          <a:xfrm>
            <a:off x="7924801" y="6557965"/>
            <a:ext cx="360363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7" name="Прямоугольник 6">
            <a:hlinkClick r:id="" action="ppaction://noaction"/>
          </p:cNvPr>
          <p:cNvSpPr/>
          <p:nvPr/>
        </p:nvSpPr>
        <p:spPr>
          <a:xfrm>
            <a:off x="8348664" y="6557965"/>
            <a:ext cx="358775" cy="295275"/>
          </a:xfrm>
          <a:prstGeom prst="rect">
            <a:avLst/>
          </a:prstGeom>
          <a:solidFill>
            <a:srgbClr val="FFFFD4">
              <a:alpha val="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42" r:id="rId1"/>
    <p:sldLayoutId id="2147487844" r:id="rId2"/>
    <p:sldLayoutId id="2147487845" r:id="rId3"/>
    <p:sldLayoutId id="2147487846" r:id="rId4"/>
    <p:sldLayoutId id="2147487847" r:id="rId5"/>
    <p:sldLayoutId id="2147487848" r:id="rId6"/>
    <p:sldLayoutId id="2147487849" r:id="rId7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chart" Target="../charts/chart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jpeg"/><Relationship Id="rId7" Type="http://schemas.openxmlformats.org/officeDocument/2006/relationships/chart" Target="../charts/chart10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9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1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.xml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chart" Target="../charts/chart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hyperlink" Target="https://rosselhoscenter.com/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3" Type="http://schemas.openxmlformats.org/officeDocument/2006/relationships/image" Target="../media/image56.e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3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9.png"/><Relationship Id="rId11" Type="http://schemas.openxmlformats.org/officeDocument/2006/relationships/image" Target="../media/image62.jpeg"/><Relationship Id="rId5" Type="http://schemas.openxmlformats.org/officeDocument/2006/relationships/image" Target="../media/image58.jpe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chart" Target="../charts/chart15.xm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14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emf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png"/><Relationship Id="rId3" Type="http://schemas.openxmlformats.org/officeDocument/2006/relationships/image" Target="../media/image1.jpe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17" Type="http://schemas.openxmlformats.org/officeDocument/2006/relationships/chart" Target="../charts/chart17.xml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114.png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5" Type="http://schemas.openxmlformats.org/officeDocument/2006/relationships/image" Target="../media/image113.pn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Relationship Id="rId1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414" y="222988"/>
            <a:ext cx="7421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ja-JP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Итоги работы ФГБУ «Россельхозцентр» по оказанию услуг </a:t>
            </a:r>
          </a:p>
          <a:p>
            <a:pPr algn="ctr"/>
            <a:r>
              <a:rPr lang="ru-RU" altLang="ja-JP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области семеноводства за 2019 г.</a:t>
            </a:r>
          </a:p>
        </p:txBody>
      </p:sp>
      <p:sp>
        <p:nvSpPr>
          <p:cNvPr id="5" name="Rectangle 77"/>
          <p:cNvSpPr>
            <a:spLocks/>
          </p:cNvSpPr>
          <p:nvPr/>
        </p:nvSpPr>
        <p:spPr bwMode="auto">
          <a:xfrm>
            <a:off x="395288" y="1031875"/>
            <a:ext cx="8208962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69900" algn="just" eaLnBrk="0" hangingPunct="0"/>
            <a:endParaRPr lang="ru-RU" alt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357158" y="1164180"/>
            <a:ext cx="8643998" cy="5012240"/>
            <a:chOff x="2508" y="12684"/>
            <a:chExt cx="87138" cy="47131"/>
          </a:xfrm>
        </p:grpSpPr>
        <p:sp>
          <p:nvSpPr>
            <p:cNvPr id="8" name="Скругленный прямоугольник 7"/>
            <p:cNvSpPr>
              <a:spLocks noChangeArrowheads="1"/>
            </p:cNvSpPr>
            <p:nvPr/>
          </p:nvSpPr>
          <p:spPr bwMode="auto">
            <a:xfrm>
              <a:off x="7556" y="12684"/>
              <a:ext cx="72692" cy="4286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b="1" dirty="0">
                  <a:solidFill>
                    <a:srgbClr val="800000"/>
                  </a:solidFill>
                  <a:cs typeface="Times New Roman" pitchFamily="18" charset="0"/>
                </a:rPr>
                <a:t>ФГБУ «Россельхозцентр»</a:t>
              </a:r>
              <a:endParaRPr lang="ru-RU" sz="1600" dirty="0"/>
            </a:p>
          </p:txBody>
        </p:sp>
        <p:sp>
          <p:nvSpPr>
            <p:cNvPr id="9" name="Скругленный прямоугольник 8"/>
            <p:cNvSpPr>
              <a:spLocks noChangeArrowheads="1"/>
            </p:cNvSpPr>
            <p:nvPr/>
          </p:nvSpPr>
          <p:spPr bwMode="auto">
            <a:xfrm>
              <a:off x="31314" y="20073"/>
              <a:ext cx="27148" cy="1714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00" b="1" dirty="0">
                  <a:solidFill>
                    <a:srgbClr val="800000"/>
                  </a:solidFill>
                  <a:cs typeface="Times New Roman" pitchFamily="18" charset="0"/>
                </a:rPr>
                <a:t>СДС«Россельхозцентр»</a:t>
              </a:r>
              <a:endParaRPr lang="ru-RU" sz="1200" dirty="0">
                <a:solidFill>
                  <a:srgbClr val="800000"/>
                </a:solidFill>
              </a:endParaRPr>
            </a:p>
            <a:p>
              <a:pPr algn="ctr"/>
              <a:r>
                <a:rPr lang="ru-RU" sz="1200" b="1" dirty="0">
                  <a:solidFill>
                    <a:srgbClr val="800000"/>
                  </a:solidFill>
                  <a:cs typeface="Times New Roman" pitchFamily="18" charset="0"/>
                </a:rPr>
                <a:t>Сертифицировано </a:t>
              </a:r>
              <a:r>
                <a:rPr lang="ru-RU" b="1" dirty="0">
                  <a:solidFill>
                    <a:srgbClr val="800000"/>
                  </a:solidFill>
                  <a:cs typeface="Times New Roman" pitchFamily="18" charset="0"/>
                </a:rPr>
                <a:t>1,5 </a:t>
              </a:r>
              <a:r>
                <a:rPr lang="ru-RU" sz="1200" b="1" dirty="0">
                  <a:solidFill>
                    <a:srgbClr val="800000"/>
                  </a:solidFill>
                  <a:cs typeface="Times New Roman" pitchFamily="18" charset="0"/>
                </a:rPr>
                <a:t>млн. т. семенного материала.</a:t>
              </a:r>
            </a:p>
            <a:p>
              <a:pPr algn="ctr"/>
              <a:r>
                <a:rPr lang="ru-RU" b="1" dirty="0">
                  <a:solidFill>
                    <a:srgbClr val="800000"/>
                  </a:solidFill>
                  <a:cs typeface="Times New Roman" pitchFamily="18" charset="0"/>
                </a:rPr>
                <a:t>53</a:t>
              </a:r>
              <a:r>
                <a:rPr lang="ru-RU" sz="1200" b="1" dirty="0">
                  <a:solidFill>
                    <a:srgbClr val="800000"/>
                  </a:solidFill>
                  <a:cs typeface="Times New Roman" pitchFamily="18" charset="0"/>
                </a:rPr>
                <a:t> тыс. шт. сертификатов</a:t>
              </a:r>
              <a:endParaRPr lang="ru-RU" dirty="0">
                <a:solidFill>
                  <a:srgbClr val="800000"/>
                </a:solidFill>
              </a:endParaRPr>
            </a:p>
          </p:txBody>
        </p:sp>
        <p:sp>
          <p:nvSpPr>
            <p:cNvPr id="10" name="Скругленный прямоугольник 9"/>
            <p:cNvSpPr>
              <a:spLocks noChangeArrowheads="1"/>
            </p:cNvSpPr>
            <p:nvPr/>
          </p:nvSpPr>
          <p:spPr bwMode="auto">
            <a:xfrm>
              <a:off x="2508" y="19891"/>
              <a:ext cx="22336" cy="17859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00" b="1" dirty="0">
                  <a:solidFill>
                    <a:srgbClr val="800000"/>
                  </a:solidFill>
                  <a:cs typeface="Times New Roman" pitchFamily="18" charset="0"/>
                </a:rPr>
                <a:t>Проведен мониторинг посевных качеств </a:t>
              </a:r>
            </a:p>
            <a:p>
              <a:pPr algn="ctr"/>
              <a:r>
                <a:rPr lang="ru-RU" b="1" dirty="0">
                  <a:solidFill>
                    <a:srgbClr val="800000"/>
                  </a:solidFill>
                  <a:cs typeface="Times New Roman" pitchFamily="18" charset="0"/>
                </a:rPr>
                <a:t>9,5 </a:t>
              </a:r>
              <a:r>
                <a:rPr lang="ru-RU" sz="1200" b="1" dirty="0">
                  <a:solidFill>
                    <a:srgbClr val="800000"/>
                  </a:solidFill>
                  <a:cs typeface="Times New Roman" pitchFamily="18" charset="0"/>
                </a:rPr>
                <a:t>млн. т. семян с/х культур</a:t>
              </a:r>
            </a:p>
            <a:p>
              <a:pPr algn="ctr"/>
              <a:r>
                <a:rPr lang="ru-RU" b="1" dirty="0">
                  <a:solidFill>
                    <a:srgbClr val="800000"/>
                  </a:solidFill>
                  <a:cs typeface="Times New Roman" pitchFamily="18" charset="0"/>
                </a:rPr>
                <a:t>0,8 </a:t>
              </a:r>
              <a:r>
                <a:rPr lang="ru-RU" sz="1200" b="1" dirty="0">
                  <a:solidFill>
                    <a:srgbClr val="800000"/>
                  </a:solidFill>
                  <a:cs typeface="Times New Roman" pitchFamily="18" charset="0"/>
                </a:rPr>
                <a:t>млн. т. семенного картофеля</a:t>
              </a:r>
              <a:endParaRPr lang="ru-RU" dirty="0">
                <a:solidFill>
                  <a:srgbClr val="800000"/>
                </a:solidFill>
              </a:endParaRPr>
            </a:p>
          </p:txBody>
        </p:sp>
        <p:sp>
          <p:nvSpPr>
            <p:cNvPr id="11" name="Скругленный прямоугольник 10"/>
            <p:cNvSpPr>
              <a:spLocks noChangeArrowheads="1"/>
            </p:cNvSpPr>
            <p:nvPr/>
          </p:nvSpPr>
          <p:spPr bwMode="auto">
            <a:xfrm>
              <a:off x="64436" y="19891"/>
              <a:ext cx="25210" cy="17145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200" b="1" dirty="0">
                <a:solidFill>
                  <a:srgbClr val="800000"/>
                </a:solidFill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1200" b="1" dirty="0">
                  <a:solidFill>
                    <a:srgbClr val="800000"/>
                  </a:solidFill>
                  <a:cs typeface="Times New Roman" pitchFamily="18" charset="0"/>
                </a:rPr>
                <a:t>Мониторинг ГМО</a:t>
              </a:r>
            </a:p>
            <a:p>
              <a:pPr algn="ctr" eaLnBrk="1" hangingPunct="1">
                <a:defRPr/>
              </a:pPr>
              <a:r>
                <a:rPr lang="ru-RU" sz="1200" b="1" dirty="0">
                  <a:solidFill>
                    <a:srgbClr val="800000"/>
                  </a:solidFill>
                  <a:cs typeface="Times New Roman" pitchFamily="18" charset="0"/>
                </a:rPr>
                <a:t>Проведено испытаний</a:t>
              </a:r>
            </a:p>
            <a:p>
              <a:pPr algn="ctr" eaLnBrk="1" hangingPunct="1">
                <a:defRPr/>
              </a:pPr>
              <a:r>
                <a:rPr lang="ru-RU" sz="1600" b="1" dirty="0">
                  <a:solidFill>
                    <a:srgbClr val="800000"/>
                  </a:solidFill>
                  <a:cs typeface="Times New Roman" pitchFamily="18" charset="0"/>
                </a:rPr>
                <a:t>62,7</a:t>
              </a:r>
              <a:r>
                <a:rPr lang="ru-RU" sz="1200" b="1" dirty="0">
                  <a:solidFill>
                    <a:srgbClr val="800000"/>
                  </a:solidFill>
                  <a:cs typeface="Times New Roman" pitchFamily="18" charset="0"/>
                </a:rPr>
                <a:t> тыс. тонн семян</a:t>
              </a:r>
            </a:p>
            <a:p>
              <a:pPr algn="ctr" eaLnBrk="1" hangingPunct="1">
                <a:defRPr/>
              </a:pPr>
              <a:endParaRPr lang="ru-RU" sz="1200" b="1" dirty="0">
                <a:solidFill>
                  <a:srgbClr val="800000"/>
                </a:solidFill>
                <a:cs typeface="Times New Roman" pitchFamily="18" charset="0"/>
              </a:endParaRPr>
            </a:p>
            <a:p>
              <a:pPr algn="ctr" eaLnBrk="1" hangingPunct="1">
                <a:defRPr/>
              </a:pPr>
              <a:r>
                <a:rPr lang="ru-RU" sz="1200" b="1" dirty="0">
                  <a:solidFill>
                    <a:srgbClr val="800000"/>
                  </a:solidFill>
                  <a:cs typeface="Times New Roman" pitchFamily="18" charset="0"/>
                </a:rPr>
                <a:t>Площадь обследования вегетирующих растений- </a:t>
              </a:r>
              <a:r>
                <a:rPr lang="ru-RU" sz="1600" b="1" dirty="0">
                  <a:solidFill>
                    <a:srgbClr val="800000"/>
                  </a:solidFill>
                  <a:cs typeface="Times New Roman" pitchFamily="18" charset="0"/>
                </a:rPr>
                <a:t>94,9</a:t>
              </a:r>
              <a:r>
                <a:rPr lang="ru-RU" sz="1200" b="1" dirty="0">
                  <a:solidFill>
                    <a:srgbClr val="800000"/>
                  </a:solidFill>
                  <a:cs typeface="Times New Roman" pitchFamily="18" charset="0"/>
                </a:rPr>
                <a:t> тыс. га</a:t>
              </a:r>
              <a:endParaRPr lang="ru-RU" sz="1200" b="1" dirty="0">
                <a:solidFill>
                  <a:srgbClr val="800000"/>
                </a:solidFill>
              </a:endParaRPr>
            </a:p>
          </p:txBody>
        </p:sp>
        <p:sp>
          <p:nvSpPr>
            <p:cNvPr id="12" name="Скругленный прямоугольник 11"/>
            <p:cNvSpPr>
              <a:spLocks noChangeArrowheads="1"/>
            </p:cNvSpPr>
            <p:nvPr/>
          </p:nvSpPr>
          <p:spPr bwMode="auto">
            <a:xfrm>
              <a:off x="14233" y="43026"/>
              <a:ext cx="27149" cy="16789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200" b="1" dirty="0">
                  <a:solidFill>
                    <a:srgbClr val="800000"/>
                  </a:solidFill>
                  <a:cs typeface="Times New Roman" pitchFamily="18" charset="0"/>
                </a:rPr>
                <a:t>Исследовано</a:t>
              </a:r>
              <a:r>
                <a:rPr lang="ru-RU" sz="1400" dirty="0">
                  <a:solidFill>
                    <a:srgbClr val="800000"/>
                  </a:solidFill>
                  <a:cs typeface="Times New Roman" pitchFamily="18" charset="0"/>
                </a:rPr>
                <a:t> </a:t>
              </a:r>
            </a:p>
            <a:p>
              <a:pPr algn="ctr"/>
              <a:r>
                <a:rPr lang="ru-RU" b="1" dirty="0">
                  <a:solidFill>
                    <a:srgbClr val="800000"/>
                  </a:solidFill>
                  <a:cs typeface="Times New Roman" pitchFamily="18" charset="0"/>
                </a:rPr>
                <a:t>55,5 </a:t>
              </a:r>
              <a:r>
                <a:rPr lang="ru-RU" sz="1200" b="1" dirty="0">
                  <a:solidFill>
                    <a:srgbClr val="800000"/>
                  </a:solidFill>
                  <a:cs typeface="Times New Roman" pitchFamily="18" charset="0"/>
                </a:rPr>
                <a:t>млн. т. зернопродуктов</a:t>
              </a:r>
            </a:p>
            <a:p>
              <a:pPr algn="ctr"/>
              <a:endParaRPr lang="ru-RU" sz="1200" b="1" dirty="0">
                <a:solidFill>
                  <a:srgbClr val="800000"/>
                </a:solidFill>
                <a:cs typeface="Times New Roman" pitchFamily="18" charset="0"/>
              </a:endParaRPr>
            </a:p>
            <a:p>
              <a:pPr algn="ctr"/>
              <a:r>
                <a:rPr lang="ru-RU" sz="1200" b="1" dirty="0">
                  <a:solidFill>
                    <a:srgbClr val="800000"/>
                  </a:solidFill>
                  <a:cs typeface="Times New Roman" pitchFamily="18" charset="0"/>
                </a:rPr>
                <a:t>Зерна нового урожая </a:t>
              </a:r>
            </a:p>
            <a:p>
              <a:pPr algn="ctr"/>
              <a:r>
                <a:rPr lang="ru-RU" b="1" dirty="0">
                  <a:solidFill>
                    <a:srgbClr val="800000"/>
                  </a:solidFill>
                  <a:cs typeface="Times New Roman" pitchFamily="18" charset="0"/>
                </a:rPr>
                <a:t>16,7 </a:t>
              </a:r>
              <a:r>
                <a:rPr lang="ru-RU" sz="1200" b="1" dirty="0">
                  <a:solidFill>
                    <a:srgbClr val="800000"/>
                  </a:solidFill>
                  <a:cs typeface="Times New Roman" pitchFamily="18" charset="0"/>
                </a:rPr>
                <a:t>млн. т., в т.ч. </a:t>
              </a:r>
              <a:r>
                <a:rPr lang="ru-RU" b="1" dirty="0">
                  <a:solidFill>
                    <a:srgbClr val="800000"/>
                  </a:solidFill>
                  <a:cs typeface="Times New Roman" pitchFamily="18" charset="0"/>
                </a:rPr>
                <a:t>14,9 </a:t>
              </a:r>
            </a:p>
            <a:p>
              <a:pPr algn="ctr"/>
              <a:r>
                <a:rPr lang="ru-RU" sz="1200" b="1" dirty="0">
                  <a:solidFill>
                    <a:srgbClr val="800000"/>
                  </a:solidFill>
                  <a:cs typeface="Times New Roman" pitchFamily="18" charset="0"/>
                </a:rPr>
                <a:t>млн. т. пшеницы</a:t>
              </a:r>
              <a:endParaRPr lang="ru-RU" dirty="0"/>
            </a:p>
          </p:txBody>
        </p:sp>
        <p:sp>
          <p:nvSpPr>
            <p:cNvPr id="13" name="Стрелка вниз 12"/>
            <p:cNvSpPr>
              <a:spLocks noChangeArrowheads="1"/>
            </p:cNvSpPr>
            <p:nvPr/>
          </p:nvSpPr>
          <p:spPr bwMode="auto">
            <a:xfrm>
              <a:off x="14573" y="16970"/>
              <a:ext cx="905" cy="2921"/>
            </a:xfrm>
            <a:prstGeom prst="downArrow">
              <a:avLst>
                <a:gd name="adj1" fmla="val 34176"/>
                <a:gd name="adj2" fmla="val 52628"/>
              </a:avLst>
            </a:prstGeom>
            <a:ln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dirty="0"/>
            </a:p>
          </p:txBody>
        </p:sp>
        <p:sp>
          <p:nvSpPr>
            <p:cNvPr id="14" name="Стрелка вниз 13"/>
            <p:cNvSpPr>
              <a:spLocks noChangeArrowheads="1"/>
            </p:cNvSpPr>
            <p:nvPr/>
          </p:nvSpPr>
          <p:spPr bwMode="auto">
            <a:xfrm>
              <a:off x="74168" y="17145"/>
              <a:ext cx="1079" cy="2746"/>
            </a:xfrm>
            <a:prstGeom prst="downArrow">
              <a:avLst>
                <a:gd name="adj1" fmla="val 34176"/>
                <a:gd name="adj2" fmla="val 52655"/>
              </a:avLst>
            </a:prstGeom>
            <a:ln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dirty="0"/>
            </a:p>
          </p:txBody>
        </p:sp>
        <p:sp>
          <p:nvSpPr>
            <p:cNvPr id="15" name="Стрелка вниз 14"/>
            <p:cNvSpPr>
              <a:spLocks noChangeArrowheads="1"/>
            </p:cNvSpPr>
            <p:nvPr/>
          </p:nvSpPr>
          <p:spPr bwMode="auto">
            <a:xfrm>
              <a:off x="58680" y="17343"/>
              <a:ext cx="3601" cy="25327"/>
            </a:xfrm>
            <a:prstGeom prst="downArrow">
              <a:avLst>
                <a:gd name="adj1" fmla="val 18352"/>
                <a:gd name="adj2" fmla="val 52675"/>
              </a:avLst>
            </a:prstGeom>
            <a:ln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dirty="0"/>
            </a:p>
          </p:txBody>
        </p:sp>
        <p:sp>
          <p:nvSpPr>
            <p:cNvPr id="16" name="Стрелка вниз 15"/>
            <p:cNvSpPr>
              <a:spLocks noChangeArrowheads="1"/>
            </p:cNvSpPr>
            <p:nvPr/>
          </p:nvSpPr>
          <p:spPr bwMode="auto">
            <a:xfrm>
              <a:off x="26273" y="17386"/>
              <a:ext cx="3061" cy="25526"/>
            </a:xfrm>
            <a:prstGeom prst="downArrow">
              <a:avLst>
                <a:gd name="adj1" fmla="val 18352"/>
                <a:gd name="adj2" fmla="val 55273"/>
              </a:avLst>
            </a:prstGeom>
            <a:ln/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ru-RU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dirty="0"/>
            </a:p>
          </p:txBody>
        </p:sp>
      </p:grpSp>
      <p:sp>
        <p:nvSpPr>
          <p:cNvPr id="17" name="Скругленный прямоугольник 16"/>
          <p:cNvSpPr>
            <a:spLocks noChangeArrowheads="1"/>
          </p:cNvSpPr>
          <p:nvPr/>
        </p:nvSpPr>
        <p:spPr bwMode="auto">
          <a:xfrm>
            <a:off x="4879738" y="4372030"/>
            <a:ext cx="2693053" cy="182331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ru-RU" sz="1200" b="1" dirty="0">
                <a:solidFill>
                  <a:srgbClr val="800000"/>
                </a:solidFill>
                <a:latin typeface="+mj-lt"/>
                <a:cs typeface="Times New Roman" pitchFamily="18" charset="0"/>
              </a:rPr>
              <a:t>Сортовые посевы</a:t>
            </a:r>
          </a:p>
          <a:p>
            <a:pPr lvl="0" algn="ctr"/>
            <a:r>
              <a:rPr lang="ru-RU" b="1" dirty="0">
                <a:solidFill>
                  <a:srgbClr val="800000"/>
                </a:solidFill>
                <a:latin typeface="+mj-lt"/>
                <a:cs typeface="Times New Roman" pitchFamily="18" charset="0"/>
              </a:rPr>
              <a:t>7,8</a:t>
            </a:r>
            <a:r>
              <a:rPr lang="ru-RU" sz="1200" b="1" dirty="0">
                <a:solidFill>
                  <a:srgbClr val="800000"/>
                </a:solidFill>
                <a:latin typeface="+mj-lt"/>
                <a:cs typeface="Times New Roman" pitchFamily="18" charset="0"/>
              </a:rPr>
              <a:t> млн. га </a:t>
            </a:r>
          </a:p>
          <a:p>
            <a:pPr lvl="0" algn="ctr"/>
            <a:r>
              <a:rPr lang="ru-RU" sz="1200" b="1" dirty="0">
                <a:solidFill>
                  <a:srgbClr val="800000"/>
                </a:solidFill>
                <a:latin typeface="+mj-lt"/>
                <a:cs typeface="Times New Roman" pitchFamily="18" charset="0"/>
              </a:rPr>
              <a:t>Регистрация</a:t>
            </a:r>
          </a:p>
          <a:p>
            <a:pPr lvl="0" algn="ctr"/>
            <a:endParaRPr lang="ru-RU" sz="1200" b="1" dirty="0">
              <a:solidFill>
                <a:srgbClr val="800000"/>
              </a:solidFill>
              <a:latin typeface="+mj-lt"/>
              <a:cs typeface="Times New Roman" pitchFamily="18" charset="0"/>
            </a:endParaRPr>
          </a:p>
          <a:p>
            <a:pPr lvl="0" algn="ctr"/>
            <a:r>
              <a:rPr lang="ru-RU" b="1" dirty="0">
                <a:solidFill>
                  <a:srgbClr val="800000"/>
                </a:solidFill>
                <a:latin typeface="+mj-lt"/>
                <a:cs typeface="Times New Roman" pitchFamily="18" charset="0"/>
              </a:rPr>
              <a:t>6,1</a:t>
            </a:r>
            <a:r>
              <a:rPr lang="ru-RU" sz="1200" b="1" dirty="0">
                <a:solidFill>
                  <a:srgbClr val="800000"/>
                </a:solidFill>
                <a:latin typeface="+mj-lt"/>
                <a:cs typeface="Times New Roman" pitchFamily="18" charset="0"/>
              </a:rPr>
              <a:t> млн. га</a:t>
            </a:r>
          </a:p>
          <a:p>
            <a:pPr lvl="0" algn="ctr"/>
            <a:r>
              <a:rPr lang="ru-RU" sz="1200" b="1" dirty="0">
                <a:solidFill>
                  <a:srgbClr val="800000"/>
                </a:solidFill>
                <a:latin typeface="+mj-lt"/>
                <a:cs typeface="Times New Roman" pitchFamily="18" charset="0"/>
              </a:rPr>
              <a:t>Апробация </a:t>
            </a:r>
          </a:p>
          <a:p>
            <a:pPr algn="ctr"/>
            <a:endParaRPr lang="ru-RU" dirty="0">
              <a:solidFill>
                <a:srgbClr val="8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4404867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612576" y="186295"/>
            <a:ext cx="8229600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высева основных сортов озимой пшеницы </a:t>
            </a:r>
            <a:b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2008-2019 гг., тыс. тонн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402365" y="987619"/>
          <a:ext cx="8390468" cy="5252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409404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08520" y="256111"/>
            <a:ext cx="8229600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высева основных сортов яровой пшеницы </a:t>
            </a:r>
            <a:b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в 2008-2020 гг., тыс. тонн</a:t>
            </a: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4B203B3F-C13B-4667-9269-CB8317D386AC}"/>
              </a:ext>
            </a:extLst>
          </p:cNvPr>
          <p:cNvGraphicFramePr>
            <a:graphicFrameLocks/>
          </p:cNvGraphicFramePr>
          <p:nvPr/>
        </p:nvGraphicFramePr>
        <p:xfrm>
          <a:off x="179246" y="1124744"/>
          <a:ext cx="8785242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186149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19889" y="188640"/>
            <a:ext cx="6840760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Результаты деятельности в области национальной стандартизации (ТК-359) распространяются более чем на 400 культур с ежегодным высевом до 12 млн. тонн</a:t>
            </a:r>
            <a:br>
              <a:rPr lang="ru-RU" altLang="ru-RU" sz="1600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altLang="ru-RU" sz="1600" dirty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6" name="Group 70"/>
          <p:cNvGraphicFramePr>
            <a:graphicFrameLocks noGrp="1"/>
          </p:cNvGraphicFramePr>
          <p:nvPr/>
        </p:nvGraphicFramePr>
        <p:xfrm>
          <a:off x="73120" y="1049908"/>
          <a:ext cx="5292079" cy="4332575"/>
        </p:xfrm>
        <a:graphic>
          <a:graphicData uri="http://schemas.openxmlformats.org/drawingml/2006/table">
            <a:tbl>
              <a:tblPr/>
              <a:tblGrid>
                <a:gridCol w="223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8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559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Унификация государственных стандартов на сортовые и посевные качества семян сельскохозяйственных культур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3546" marR="435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35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групп культур сельскохозяйственных растений</a:t>
                      </a:r>
                    </a:p>
                  </a:txBody>
                  <a:tcPr marL="43546" marR="435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ГОСТов, действующих 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 1993 г</a:t>
                      </a:r>
                    </a:p>
                  </a:txBody>
                  <a:tcPr marL="43546" marR="435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ГОСТов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принятых с 1993 по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гг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642D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43546" marR="43546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Зерновые и зернобобовые культуры, включая кукурузу</a:t>
                      </a:r>
                    </a:p>
                  </a:txBody>
                  <a:tcPr marL="43546" marR="4354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L="43546" marR="4354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3546" marR="4354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73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Масличные, эфиромасличные и технические культуры</a:t>
                      </a:r>
                    </a:p>
                  </a:txBody>
                  <a:tcPr marL="43546" marR="4354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L="43546" marR="4354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43546" marR="4354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48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Кормовые, медоносные, аридные,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малораспространен-ные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кормовые культуры</a:t>
                      </a:r>
                    </a:p>
                  </a:txBody>
                  <a:tcPr marL="43546" marR="4354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3546" marR="4354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3546" marR="43546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57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Овощные, бахчевые, кормовые корнеплоды, кормовая  капуста</a:t>
                      </a:r>
                    </a:p>
                  </a:txBody>
                  <a:tcPr marL="43821" marR="43821" marT="9519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43821" marR="43821" marT="9519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3821" marR="43821" marT="9519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57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Картофель семенной</a:t>
                      </a:r>
                    </a:p>
                  </a:txBody>
                  <a:tcPr marL="43821" marR="43821" marT="9519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43821" marR="43821" marT="9519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43821" marR="43821" marT="9519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57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Лекарственные культуры</a:t>
                      </a:r>
                    </a:p>
                  </a:txBody>
                  <a:tcPr marL="43821" marR="43821" marT="9519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43821" marR="43821" marT="9519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3821" marR="43821" marT="9519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74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Посадочный  материал плодовых, ягодных, чая, субтропических, орехоплодных, цитрусовых культур, хмеля, топинамбура</a:t>
                      </a:r>
                    </a:p>
                  </a:txBody>
                  <a:tcPr marL="43821" marR="43821" marT="9519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L="43821" marR="43821" marT="9519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43821" marR="43821" marT="9519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574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Сахарная свекла</a:t>
                      </a:r>
                    </a:p>
                  </a:txBody>
                  <a:tcPr marL="43821" marR="43821" marT="9519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43821" marR="43821" marT="9519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43821" marR="43821" marT="9519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8" name="Picture 7" descr="G:\Users\Alexey\Desktop\Серитификация\Для презентации\сканирование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850" y="1016732"/>
            <a:ext cx="1655762" cy="2340260"/>
          </a:xfrm>
          <a:prstGeom prst="rect">
            <a:avLst/>
          </a:prstGeom>
          <a:ln w="889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6" descr="G:\Users\Alexey\Desktop\Серитификация\Для презентации\сканирование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3442642"/>
            <a:ext cx="1656308" cy="2448520"/>
          </a:xfrm>
          <a:prstGeom prst="rect">
            <a:avLst/>
          </a:prstGeom>
          <a:ln w="88900" cap="sq" cmpd="thickThin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8" descr="G:\Users\Alexey\Desktop\Серитификация\Для презентации\сканирование00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3852" y="1052736"/>
            <a:ext cx="1656184" cy="2232248"/>
          </a:xfrm>
          <a:prstGeom prst="rect">
            <a:avLst/>
          </a:prstGeom>
          <a:ln w="88900" cap="sq" cmpd="thickThin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9" descr="G:\Users\Alexey\Desktop\Серитификация\Для презентации\сканирование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3815" y="3442642"/>
            <a:ext cx="1627702" cy="2448520"/>
          </a:xfrm>
          <a:prstGeom prst="rect">
            <a:avLst/>
          </a:prstGeom>
          <a:ln w="88900" cap="sq" cmpd="thickThin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9070" y="5424378"/>
            <a:ext cx="4968552" cy="830997"/>
          </a:xfrm>
          <a:prstGeom prst="rect">
            <a:avLst/>
          </a:prstGeom>
          <a:solidFill>
            <a:srgbClr val="2BF560">
              <a:alpha val="27000"/>
            </a:srgbClr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2008-2020 гг. разработано </a:t>
            </a:r>
            <a:r>
              <a:rPr lang="ru-RU" sz="12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национальных и межгосударственных стандартов</a:t>
            </a:r>
            <a:r>
              <a:rPr lang="ru-RU" sz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200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унификации стандарты разрабатываются на группы культур, в связи с чем значительно сократилось количество стандартов </a:t>
            </a:r>
          </a:p>
        </p:txBody>
      </p:sp>
    </p:spTree>
    <p:extLst>
      <p:ext uri="{BB962C8B-B14F-4D97-AF65-F5344CB8AC3E}">
        <p14:creationId xmlns:p14="http://schemas.microsoft.com/office/powerpoint/2010/main" val="115795031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08520" y="116632"/>
            <a:ext cx="8229600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Результаты деятельности ФГБУ «Россельхозцентр» - </a:t>
            </a:r>
            <a:b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ТК 359 «Семена и посадочный материал»</a:t>
            </a:r>
            <a:b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16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в области национальной стандартизации</a:t>
            </a:r>
          </a:p>
        </p:txBody>
      </p:sp>
      <p:graphicFrame>
        <p:nvGraphicFramePr>
          <p:cNvPr id="5" name="Group 70"/>
          <p:cNvGraphicFramePr>
            <a:graphicFrameLocks noGrp="1"/>
          </p:cNvGraphicFramePr>
          <p:nvPr/>
        </p:nvGraphicFramePr>
        <p:xfrm>
          <a:off x="96339" y="2132855"/>
          <a:ext cx="8893652" cy="1872208"/>
        </p:xfrm>
        <a:graphic>
          <a:graphicData uri="http://schemas.openxmlformats.org/drawingml/2006/table">
            <a:tbl>
              <a:tblPr/>
              <a:tblGrid>
                <a:gridCol w="3038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53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20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Национальный стандарт ГОСТ Р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818" marR="43818" marT="952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«Семена сельскохозяйственных культур. Методы цифровой рентгенографии»</a:t>
                      </a:r>
                    </a:p>
                  </a:txBody>
                  <a:tcPr marL="43818" marR="43818" marT="952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5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Национальный стандарт ГОСТ Р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818" marR="43818" marT="952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«Семена сельскохозяйственных культур. Методы определения зараженности болезнями»</a:t>
                      </a:r>
                    </a:p>
                  </a:txBody>
                  <a:tcPr marL="43818" marR="43818" marT="952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49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Национальный стандарт ГОСТ Р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818" marR="43818" marT="952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«Картофель семенной. Отбор проб и методы диагностики </a:t>
                      </a:r>
                      <a:r>
                        <a:rPr kumimoji="0" lang="ru-RU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фитопатогенов</a:t>
                      </a: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</a:txBody>
                  <a:tcPr marL="43818" marR="43818" marT="952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4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42D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Национальный стандарт ГОСТ Р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818" marR="43818" marT="952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333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00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«Материал посадочный плодовых и ягодных культур. Технические условия»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66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818" marR="43818" marT="952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4667" y="980728"/>
            <a:ext cx="87578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Программе национальной стандартизации на 2020 год,</a:t>
            </a:r>
          </a:p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утвержденной </a:t>
            </a:r>
            <a:r>
              <a:rPr lang="ru-RU" sz="1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Росстандартом</a:t>
            </a: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(Приказ от 01.11.2019 № 2612 г.)</a:t>
            </a:r>
          </a:p>
          <a:p>
            <a:pPr algn="ctr">
              <a:lnSpc>
                <a:spcPct val="150000"/>
              </a:lnSpc>
            </a:pPr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разработаны проекты первых редакций следующих стандартов:</a:t>
            </a:r>
          </a:p>
          <a:p>
            <a:r>
              <a:rPr 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94" y="4121353"/>
            <a:ext cx="1844820" cy="262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599" y="4127206"/>
            <a:ext cx="1844821" cy="262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834" y="4139353"/>
            <a:ext cx="1844820" cy="262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137050"/>
            <a:ext cx="1819548" cy="2592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227468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ъект 1">
            <a:extLst>
              <a:ext uri="{FF2B5EF4-FFF2-40B4-BE49-F238E27FC236}">
                <a16:creationId xmlns:a16="http://schemas.microsoft.com/office/drawing/2014/main" id="{04594558-C4F0-4B6A-856E-A3D303979A53}"/>
              </a:ext>
            </a:extLst>
          </p:cNvPr>
          <p:cNvSpPr>
            <a:spLocks noGrp="1"/>
          </p:cNvSpPr>
          <p:nvPr>
            <p:ph sz="quarter" idx="16"/>
          </p:nvPr>
        </p:nvSpPr>
        <p:spPr bwMode="auto">
          <a:xfrm>
            <a:off x="250825" y="1160463"/>
            <a:ext cx="8208963" cy="358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18435" name="Объект 2">
            <a:extLst>
              <a:ext uri="{FF2B5EF4-FFF2-40B4-BE49-F238E27FC236}">
                <a16:creationId xmlns:a16="http://schemas.microsoft.com/office/drawing/2014/main" id="{308544F0-2BB3-4351-9F50-6368AB5778FB}"/>
              </a:ext>
            </a:extLst>
          </p:cNvPr>
          <p:cNvSpPr>
            <a:spLocks noGrp="1"/>
          </p:cNvSpPr>
          <p:nvPr>
            <p:ph sz="quarter" idx="17"/>
          </p:nvPr>
        </p:nvSpPr>
        <p:spPr bwMode="auto">
          <a:xfrm>
            <a:off x="233363" y="1646238"/>
            <a:ext cx="8208962" cy="342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18436" name="Объект 3">
            <a:extLst>
              <a:ext uri="{FF2B5EF4-FFF2-40B4-BE49-F238E27FC236}">
                <a16:creationId xmlns:a16="http://schemas.microsoft.com/office/drawing/2014/main" id="{955F35A8-A7CC-4335-829C-1EAFBBEB236E}"/>
              </a:ext>
            </a:extLst>
          </p:cNvPr>
          <p:cNvSpPr>
            <a:spLocks noGrp="1"/>
          </p:cNvSpPr>
          <p:nvPr>
            <p:ph sz="quarter" idx="18"/>
          </p:nvPr>
        </p:nvSpPr>
        <p:spPr bwMode="auto">
          <a:xfrm>
            <a:off x="239713" y="2079625"/>
            <a:ext cx="8208962" cy="3413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18438" name="Прямоугольник 7">
            <a:extLst>
              <a:ext uri="{FF2B5EF4-FFF2-40B4-BE49-F238E27FC236}">
                <a16:creationId xmlns:a16="http://schemas.microsoft.com/office/drawing/2014/main" id="{AACB5FFA-0D0B-4E3D-908A-A155DA8E7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260350"/>
            <a:ext cx="69119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15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Сравнительная таблица по оценке качества зерна пшеницы нового урожая на 23.09.2020 и 25.09.2019 году филиалами ФГБУ «Россельхозцентр» по РФ                                    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45496D20-42DF-40DF-96BE-7FC44C3B18D2}"/>
              </a:ext>
            </a:extLst>
          </p:cNvPr>
          <p:cNvGraphicFramePr>
            <a:graphicFrameLocks noGrp="1"/>
          </p:cNvGraphicFramePr>
          <p:nvPr>
            <p:ph sz="quarter" idx="13"/>
          </p:nvPr>
        </p:nvGraphicFramePr>
        <p:xfrm>
          <a:off x="-1" y="1016039"/>
          <a:ext cx="9143995" cy="5389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6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8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10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86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86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8860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8860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886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4886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48860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48860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48860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48860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48860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48860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48860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48860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</a:tblGrid>
              <a:tr h="77714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Валовой сбор, тыс. т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Обследовано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выявлено</a:t>
                      </a:r>
                    </a:p>
                  </a:txBody>
                  <a:tcPr marL="9525" marR="9525" marT="9525" marB="0" anchor="ctr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477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от валового сбора</a:t>
                      </a:r>
                    </a:p>
                  </a:txBody>
                  <a:tcPr marL="9525" marR="9525" marT="9525" marB="0" vert="vert27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класс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класс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класс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класс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итого (1-4 класс)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  5 класс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неклассная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81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</a:t>
                      </a: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</a:t>
                      </a: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</a:t>
                      </a: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</a:t>
                      </a: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</a:t>
                      </a: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</a:t>
                      </a: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тыс. т</a:t>
                      </a:r>
                    </a:p>
                  </a:txBody>
                  <a:tcPr marL="9525" marR="9525" marT="9525" marB="0" vert="vert27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</a:t>
                      </a:r>
                    </a:p>
                  </a:txBody>
                  <a:tcPr marL="9525" marR="9525" marT="9525" marB="0" vert="vert27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701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по РФ 2019 г справочно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72947,0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12688,1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17,4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2,9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4387,8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34,6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6026,2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47,5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10434,0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82,2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2254,1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17,8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697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Всего по РФ в 2020 г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84458,2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10810,2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69,0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2971,4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27,5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4457,2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41,2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7638,8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70,7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3171,4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29,3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534091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ъект 4">
            <a:extLst>
              <a:ext uri="{FF2B5EF4-FFF2-40B4-BE49-F238E27FC236}">
                <a16:creationId xmlns:a16="http://schemas.microsoft.com/office/drawing/2014/main" id="{F636CCFB-921B-4E00-8551-86F287361B06}"/>
              </a:ext>
            </a:extLst>
          </p:cNvPr>
          <p:cNvSpPr>
            <a:spLocks noGrp="1"/>
          </p:cNvSpPr>
          <p:nvPr>
            <p:ph sz="quarter" idx="13"/>
          </p:nvPr>
        </p:nvSpPr>
        <p:spPr bwMode="auto">
          <a:xfrm>
            <a:off x="250825" y="188913"/>
            <a:ext cx="6842125" cy="75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зерна пшеницы нового урожая на 23.09.2020 г., тыс. тонн </a:t>
            </a:r>
          </a:p>
          <a:p>
            <a:pPr algn="ctr">
              <a:spcBef>
                <a:spcPct val="0"/>
              </a:spcBef>
            </a:pPr>
            <a:r>
              <a:rPr lang="ru-RU" altLang="ru-RU" sz="1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(Всего по РФ -10810,2)</a:t>
            </a:r>
          </a:p>
        </p:txBody>
      </p:sp>
      <p:graphicFrame>
        <p:nvGraphicFramePr>
          <p:cNvPr id="19460" name="Диаграмма 5">
            <a:extLst>
              <a:ext uri="{FF2B5EF4-FFF2-40B4-BE49-F238E27FC236}">
                <a16:creationId xmlns:a16="http://schemas.microsoft.com/office/drawing/2014/main" id="{DDB5AB36-EDC2-4385-A63F-5ED40078E9B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1835030"/>
              </p:ext>
            </p:extLst>
          </p:nvPr>
        </p:nvGraphicFramePr>
        <p:xfrm>
          <a:off x="-16838" y="1038351"/>
          <a:ext cx="9245600" cy="561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34" name="Диаграмма" r:id="rId3" imgW="9254530" imgH="5614903" progId="Excel.Chart.8">
                  <p:embed/>
                </p:oleObj>
              </mc:Choice>
              <mc:Fallback>
                <p:oleObj name="Диаграмма" r:id="rId3" imgW="9254530" imgH="5614903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838" y="1038351"/>
                        <a:ext cx="9245600" cy="561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2255678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292100"/>
            <a:ext cx="8229600" cy="70643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Сертификация семян в Системе добровольной 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сертификации «Россельхозцентр» за 1 полугодие 2020 г</a:t>
            </a: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267775"/>
            <a:ext cx="4103688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3993992"/>
              </p:ext>
            </p:extLst>
          </p:nvPr>
        </p:nvGraphicFramePr>
        <p:xfrm>
          <a:off x="251520" y="1124744"/>
          <a:ext cx="4752528" cy="2930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2692629"/>
              </p:ext>
            </p:extLst>
          </p:nvPr>
        </p:nvGraphicFramePr>
        <p:xfrm>
          <a:off x="4860032" y="2564904"/>
          <a:ext cx="4176466" cy="3996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93111"/>
            <a:ext cx="3024336" cy="121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04844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ъект 4"/>
          <p:cNvSpPr>
            <a:spLocks noGrp="1"/>
          </p:cNvSpPr>
          <p:nvPr>
            <p:ph sz="quarter" idx="13"/>
          </p:nvPr>
        </p:nvSpPr>
        <p:spPr bwMode="auto">
          <a:xfrm>
            <a:off x="250825" y="188913"/>
            <a:ext cx="7075488" cy="75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Сертификация семян в Системе добровольной </a:t>
            </a:r>
            <a:b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сертификации «Россельхозцентр» за 1 полугодие 2020 г</a:t>
            </a:r>
            <a:endParaRPr lang="ru-RU" altLang="ru-RU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6" name="Picture 4" descr="C:\ВВВ\Заставки на рабочий стол\картофель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41" y="4365104"/>
            <a:ext cx="1463249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5" descr="C:\ВВВ\Заставки на рабочий стол\кустарники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365030"/>
            <a:ext cx="1511866" cy="86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7" descr="http://lavandamd.ru/images/stories/eadujny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53" y="5373217"/>
            <a:ext cx="1421468" cy="96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9" name="AutoShape 9" descr="https://forum.ngs.ru/preview/forum/upload_files/8a2433e1eca83001435e58af4dfcd4a5_bd96024ab367d784bbe48a6b3044ac93_131389466166_800px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>
              <a:solidFill>
                <a:prstClr val="black"/>
              </a:solidFill>
            </a:endParaRPr>
          </a:p>
        </p:txBody>
      </p:sp>
      <p:pic>
        <p:nvPicPr>
          <p:cNvPr id="46090" name="Picture 13" descr="https://forum.ngs.ru/preview/forum/upload_files/8a2433e1eca83001435e58af4dfcd4a5_bd96024ab367d784bbe48a6b3044ac93_131389466166_800p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14" y="5373226"/>
            <a:ext cx="1488262" cy="96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5207847"/>
              </p:ext>
            </p:extLst>
          </p:nvPr>
        </p:nvGraphicFramePr>
        <p:xfrm>
          <a:off x="3664816" y="3903144"/>
          <a:ext cx="5170331" cy="27146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3569385"/>
              </p:ext>
            </p:extLst>
          </p:nvPr>
        </p:nvGraphicFramePr>
        <p:xfrm>
          <a:off x="183740" y="1169175"/>
          <a:ext cx="4818085" cy="2664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5" name="Picture 4" descr="C:\ВВВ\Заставки на рабочий стол\бланк сертификата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101" y="1190732"/>
            <a:ext cx="1538243" cy="24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K:\на печать\Акт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8" y="1176116"/>
            <a:ext cx="1518731" cy="242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88471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Сертификация семян в Системе добровольной </a:t>
            </a:r>
            <a:b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сертификации «Россельхозцентр» за 1 полугодие 2020 г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367374"/>
              </p:ext>
            </p:extLst>
          </p:nvPr>
        </p:nvGraphicFramePr>
        <p:xfrm>
          <a:off x="4788025" y="2924944"/>
          <a:ext cx="3960440" cy="3569170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875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46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сертификации</a:t>
                      </a:r>
                      <a:endParaRPr lang="ru-RU" sz="1400" dirty="0">
                        <a:solidFill>
                          <a:srgbClr val="0066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Выдано сертификатов,</a:t>
                      </a:r>
                    </a:p>
                    <a:p>
                      <a:pPr marL="0" indent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400" b="1" kern="1200" dirty="0">
                        <a:solidFill>
                          <a:srgbClr val="0066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Доля,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</a:p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dirty="0">
                        <a:solidFill>
                          <a:srgbClr val="0066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Семена и посадочный </a:t>
                      </a:r>
                    </a:p>
                    <a:p>
                      <a:pPr indent="0"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</a:t>
                      </a:r>
                      <a:endParaRPr lang="ru-RU" sz="1400" dirty="0">
                        <a:solidFill>
                          <a:srgbClr val="0066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indent="3600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u="none" strike="noStrike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41166</a:t>
                      </a:r>
                      <a:endParaRPr lang="ru-RU" sz="1400" b="0" i="0" u="none" strike="noStrike" kern="1200" dirty="0">
                        <a:solidFill>
                          <a:srgbClr val="0066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indent="3600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u="none" strike="noStrike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98,3</a:t>
                      </a:r>
                      <a:endParaRPr lang="ru-RU" sz="1400" b="0" i="0" u="none" strike="noStrike" kern="1200" dirty="0">
                        <a:solidFill>
                          <a:srgbClr val="0066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Зерно и продукты его  </a:t>
                      </a:r>
                    </a:p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переработки</a:t>
                      </a:r>
                      <a:endParaRPr lang="ru-RU" sz="1400" kern="1200" dirty="0">
                        <a:solidFill>
                          <a:srgbClr val="0066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indent="3600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u="none" strike="noStrike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 b="0" i="0" u="none" strike="noStrike" kern="1200" dirty="0">
                        <a:solidFill>
                          <a:srgbClr val="0066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indent="3600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u="none" strike="noStrike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ru-RU" sz="1400" b="0" i="0" u="none" strike="noStrike" kern="1200" dirty="0">
                        <a:solidFill>
                          <a:srgbClr val="0066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7376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Продукция растениеводства</a:t>
                      </a:r>
                      <a:endParaRPr lang="ru-RU" sz="1400" kern="1200" dirty="0">
                        <a:solidFill>
                          <a:srgbClr val="0066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indent="3600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u="none" strike="noStrike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b="0" i="0" u="none" strike="noStrike" kern="1200" dirty="0">
                        <a:solidFill>
                          <a:srgbClr val="0066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indent="3600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u="none" strike="noStrike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1400" b="0" i="0" u="none" strike="noStrike" kern="1200" dirty="0">
                        <a:solidFill>
                          <a:srgbClr val="0066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9283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Помещения и сооружения</a:t>
                      </a:r>
                      <a:endParaRPr lang="ru-RU" sz="1400" kern="1200" dirty="0">
                        <a:solidFill>
                          <a:srgbClr val="0066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indent="3600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u="none" strike="noStrike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369</a:t>
                      </a:r>
                      <a:endParaRPr lang="ru-RU" sz="1400" b="0" i="0" u="none" strike="noStrike" kern="1200" dirty="0">
                        <a:solidFill>
                          <a:srgbClr val="0066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indent="3600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u="none" strike="noStrike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400" b="0" i="0" u="none" strike="noStrike" kern="1200" dirty="0">
                        <a:solidFill>
                          <a:srgbClr val="0066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Семеноводческие</a:t>
                      </a:r>
                      <a:r>
                        <a:rPr lang="ru-RU" sz="1400" kern="1200" baseline="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хозяйства</a:t>
                      </a:r>
                      <a:endParaRPr lang="ru-RU" sz="1400" kern="1200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indent="3600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208</a:t>
                      </a: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indent="3600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b="0" i="0" u="none" strike="noStrike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0,5</a:t>
                      </a: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4343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Сельскохозяйственные</a:t>
                      </a:r>
                      <a:r>
                        <a:rPr lang="ru-RU" sz="1400" kern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угодья, земли</a:t>
                      </a:r>
                      <a:endParaRPr lang="ru-RU" sz="1400" kern="1200" dirty="0">
                        <a:solidFill>
                          <a:srgbClr val="0066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indent="3600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u="none" strike="noStrike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400" b="0" i="0" u="none" strike="noStrike" kern="1200" dirty="0">
                        <a:solidFill>
                          <a:srgbClr val="0066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indent="3600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u="none" strike="noStrike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b="0" i="0" u="none" strike="noStrike" kern="1200" dirty="0">
                        <a:solidFill>
                          <a:srgbClr val="0066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7171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400" b="1" kern="1200" dirty="0">
                        <a:solidFill>
                          <a:srgbClr val="0066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indent="3600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u="none" strike="noStrike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41854</a:t>
                      </a:r>
                      <a:endParaRPr lang="ru-RU" sz="1400" b="1" i="0" u="none" strike="noStrike" kern="1200" dirty="0">
                        <a:solidFill>
                          <a:srgbClr val="0066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tc>
                  <a:txBody>
                    <a:bodyPr/>
                    <a:lstStyle/>
                    <a:p>
                      <a:pPr marL="0" indent="36000" algn="ctr" defTabSz="914400" rtl="0" eaLnBrk="1" fontAlgn="t" latinLnBrk="0" hangingPunct="1">
                        <a:spcAft>
                          <a:spcPts val="0"/>
                        </a:spcAft>
                      </a:pPr>
                      <a:r>
                        <a:rPr lang="ru-RU" sz="1400" u="none" strike="noStrike" kern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i="0" u="none" strike="noStrike" kern="1200" dirty="0">
                        <a:solidFill>
                          <a:srgbClr val="00660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2" marR="68582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26" name="Picture 2" descr="https://i1.wp.com/xn--80ajgpcpbhkds4a4g.xn--p1ai/wp-content/uploads/2016/05/produkcija-rastenievodstva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233297"/>
            <a:ext cx="2088231" cy="131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vetich.info/images/photos/medium/article72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917821"/>
            <a:ext cx="2496823" cy="131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68760"/>
            <a:ext cx="341947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85815946"/>
              </p:ext>
            </p:extLst>
          </p:nvPr>
        </p:nvGraphicFramePr>
        <p:xfrm>
          <a:off x="251520" y="1124744"/>
          <a:ext cx="4378142" cy="25263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259422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ъект 2"/>
          <p:cNvSpPr>
            <a:spLocks noGrp="1"/>
          </p:cNvSpPr>
          <p:nvPr>
            <p:ph sz="quarter" idx="13"/>
          </p:nvPr>
        </p:nvSpPr>
        <p:spPr bwMode="auto">
          <a:xfrm>
            <a:off x="2" y="188913"/>
            <a:ext cx="7451725" cy="75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ru-RU" altLang="ru-RU" b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Сертификация  семеноводческих хозяйств  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195" y="2858165"/>
            <a:ext cx="2496529" cy="231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3" name="TextBox 3"/>
          <p:cNvSpPr txBox="1">
            <a:spLocks noChangeArrowheads="1"/>
          </p:cNvSpPr>
          <p:nvPr/>
        </p:nvSpPr>
        <p:spPr bwMode="auto">
          <a:xfrm>
            <a:off x="704851" y="5301213"/>
            <a:ext cx="8064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 1 сентября 2020 г. было сертифицировано 753 семеноводческих хозяйства. На данный момент в результате инспекционных проверок выявлены несоответствия сертифицируемых объектов требованиям нормативных документов, контролируемых при сертификации –</a:t>
            </a:r>
            <a:r>
              <a:rPr lang="ru-RU" altLang="ru-RU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264 семеноводческих хозяйств прекратили свою деятельность, действие Сертификатов соответствия прекращены. 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1585404"/>
              </p:ext>
            </p:extLst>
          </p:nvPr>
        </p:nvGraphicFramePr>
        <p:xfrm>
          <a:off x="899592" y="2858165"/>
          <a:ext cx="4461227" cy="2255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79312" y="980728"/>
            <a:ext cx="875718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</a:rPr>
              <a:t>На базе Системы добровольной сертификации «Россельхозцентр» по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предложению Минсельхоза России, совместно с Национальным Союзом селекционеров и семеноводов, 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</a:rPr>
              <a:t>Региональными комиссиями проводится сертификация семеноводческих хозяйств, осуществляющих производство, комплексную доработку, фасовку и реализацию семян растений высших категорий. Сертификация </a:t>
            </a:r>
            <a:r>
              <a:rPr lang="ru-RU" sz="1400" dirty="0" err="1">
                <a:solidFill>
                  <a:prstClr val="black"/>
                </a:solidFill>
                <a:latin typeface="Times New Roman"/>
                <a:ea typeface="Calibri"/>
              </a:rPr>
              <a:t>семхозов</a:t>
            </a:r>
            <a:r>
              <a:rPr lang="ru-RU" sz="1400" dirty="0">
                <a:solidFill>
                  <a:prstClr val="black"/>
                </a:solidFill>
                <a:latin typeface="Times New Roman"/>
                <a:ea typeface="Calibri"/>
              </a:rPr>
              <a:t> позволяет производителям семенного материала повысить конкурентоспособность выращенных семян на рынке, а потребителям — значительно уменьшить риск приобретения продукции со скрытыми недостатками, не соответствующие заявленным производителем требованиям. </a:t>
            </a: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</a:rPr>
              <a:t>На сайте Учреждения размещен Реестр семеноводческих хозяйств России с выделением производителей семян по всем культурам. </a:t>
            </a:r>
            <a:endParaRPr lang="ru-RU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56130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285720" y="237953"/>
            <a:ext cx="6912768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Динамика высева кондиционных по сортовым качествам семян зерновых культур в Российской Федерации в 2007-2020 гг., %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5868988"/>
            <a:ext cx="486251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\\Srv-01\CommDisk\Отдел семеноводства\Презентации\фото для презентаций\1апроб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5868988"/>
            <a:ext cx="171926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\\Srv-01\CommDisk\Отдел семеноводства\Презентации\фото для презентаций\1!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5868988"/>
            <a:ext cx="1147763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4BDC5933-ABD4-40C4-BA99-CE8670C3E032}"/>
              </a:ext>
            </a:extLst>
          </p:cNvPr>
          <p:cNvGraphicFramePr>
            <a:graphicFrameLocks noGrp="1"/>
          </p:cNvGraphicFramePr>
          <p:nvPr/>
        </p:nvGraphicFramePr>
        <p:xfrm>
          <a:off x="179512" y="1154918"/>
          <a:ext cx="8640959" cy="4698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8A23E9-A421-46C6-899F-297DFF2B6FCD}"/>
              </a:ext>
            </a:extLst>
          </p:cNvPr>
          <p:cNvSpPr/>
          <p:nvPr/>
        </p:nvSpPr>
        <p:spPr>
          <a:xfrm>
            <a:off x="4644008" y="3933056"/>
            <a:ext cx="4146024" cy="77425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77" dirty="0">
                <a:solidFill>
                  <a:srgbClr val="006600"/>
                </a:solidFill>
              </a:rPr>
              <a:t>Рост доли высева кондиционных семян по сортовым качествам за 10 лет составил по яровым – 16,0 %, по озимым – 5,6%</a:t>
            </a:r>
          </a:p>
        </p:txBody>
      </p:sp>
    </p:spTree>
    <p:extLst>
      <p:ext uri="{BB962C8B-B14F-4D97-AF65-F5344CB8AC3E}">
        <p14:creationId xmlns:p14="http://schemas.microsoft.com/office/powerpoint/2010/main" val="417493541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77"/>
          <p:cNvSpPr>
            <a:spLocks/>
          </p:cNvSpPr>
          <p:nvPr/>
        </p:nvSpPr>
        <p:spPr bwMode="auto">
          <a:xfrm>
            <a:off x="395288" y="1031875"/>
            <a:ext cx="8208962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69900" algn="just" eaLnBrk="0" hangingPunct="0"/>
            <a:endParaRPr lang="ru-RU" altLang="ru-RU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4624" y="223321"/>
            <a:ext cx="70008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spcBef>
                <a:spcPts val="0"/>
              </a:spcBef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Фитосанитарный мониторинг вредителей и болезней </a:t>
            </a:r>
          </a:p>
          <a:p>
            <a:pPr algn="ctr" eaLnBrk="0" hangingPunct="0">
              <a:spcBef>
                <a:spcPts val="0"/>
              </a:spcBef>
              <a:defRPr/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России в 1997 - 2020 гг. (по состоянию на </a:t>
            </a:r>
            <a:r>
              <a:rPr lang="en-US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половину 2020 г.) и его экономическая эффективность</a:t>
            </a:r>
          </a:p>
        </p:txBody>
      </p:sp>
      <p:pic>
        <p:nvPicPr>
          <p:cNvPr id="2056" name="Picture 8" descr="http://flowercare.ru/wp-content/uploads/2015/12/vragvlic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2" t="22372" r="42466" b="29349"/>
          <a:stretch/>
        </p:blipFill>
        <p:spPr bwMode="auto">
          <a:xfrm>
            <a:off x="6489816" y="4335195"/>
            <a:ext cx="2114434" cy="1715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7F645B6-1477-4313-914E-99D65D060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7964"/>
            <a:ext cx="9144000" cy="28526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E8C6EB-906D-4DCD-B6CC-BAC37C77DB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878322"/>
            <a:ext cx="6245295" cy="27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807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 descr="\\192.168.4.7\monitoring\Отдел Защиты Растений\Фотоальбом\ОБЗОР 2018\3 ЮФО\Краснодар\Рабочие моменты\Рабочие моменты\Краснодарский край. Обследование озимых колосовых на заселенность клопом вредной черепашк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025" y="1989138"/>
            <a:ext cx="2457450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4" descr="\\192.168.4.7\monitoring\Отдел Защиты Растений\Фотоальбом\ОБЗОР 2018\2 СЗФО\Новгород\Новгородская обл., Солецкий р-н, овес, кошение энтомологическим сачком на трипса, агроном по защите растений Иванова Л.В., 09.06.2018г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3884613"/>
            <a:ext cx="2027238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8750" y="323850"/>
            <a:ext cx="700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1600" b="1" dirty="0">
                <a:solidFill>
                  <a:srgbClr val="990000"/>
                </a:solidFill>
                <a:latin typeface="+mj-lt"/>
                <a:cs typeface="Times New Roman" pitchFamily="18" charset="0"/>
              </a:rPr>
              <a:t>Фитосанитарный мониторинг вредных объектов, имеющих карантинное значение для стран-импортеров российского зерна</a:t>
            </a:r>
          </a:p>
        </p:txBody>
      </p:sp>
      <p:pic>
        <p:nvPicPr>
          <p:cNvPr id="14341" name="Picture 3" descr="\\192.168.4.7\monitoring\Отдел Защиты Растений\ОБЗОР\Обзор 2018\Шабельникова\Фотографии\фото по засоренности\Рис. 474. Обследование на засоренность посевов ярового ячменя в Родниковском районе Ивановской области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984375"/>
            <a:ext cx="2459038" cy="184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" descr="\\192.168.4.7\monitoring\Отдел Защиты Растений\Фотоальбом\ОБЗОР 2018\2 СЗФО\Архангельск\ФОТО для обзора\Отбор снопа яровой пшеницы для определения зараженности корневыми гнилями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4459288"/>
            <a:ext cx="2284412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7558" y="6158446"/>
            <a:ext cx="2284284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70000"/>
                </a:schemeClr>
              </a:gs>
              <a:gs pos="50000">
                <a:schemeClr val="accent1">
                  <a:tint val="44500"/>
                  <a:satMod val="160000"/>
                  <a:alpha val="70000"/>
                </a:schemeClr>
              </a:gs>
              <a:gs pos="100000">
                <a:schemeClr val="accent1">
                  <a:tint val="23500"/>
                  <a:satMod val="160000"/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Отбор снопов для изучения болезней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5887" y="3243251"/>
            <a:ext cx="2464555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70000"/>
                </a:schemeClr>
              </a:gs>
              <a:gs pos="50000">
                <a:schemeClr val="accent1">
                  <a:tint val="44500"/>
                  <a:satMod val="160000"/>
                  <a:alpha val="70000"/>
                </a:schemeClr>
              </a:gs>
              <a:gs pos="100000">
                <a:schemeClr val="accent1">
                  <a:tint val="23500"/>
                  <a:satMod val="160000"/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Учет сорной растительности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50495" y="3247340"/>
            <a:ext cx="2457700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70000"/>
                </a:schemeClr>
              </a:gs>
              <a:gs pos="50000">
                <a:schemeClr val="accent1">
                  <a:tint val="44500"/>
                  <a:satMod val="160000"/>
                  <a:alpha val="70000"/>
                </a:schemeClr>
              </a:gs>
              <a:gs pos="100000">
                <a:schemeClr val="accent1">
                  <a:tint val="23500"/>
                  <a:satMod val="160000"/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Фитосанитарный мониторинг вредителей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98925" y="3896690"/>
            <a:ext cx="2027487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alpha val="70000"/>
                </a:schemeClr>
              </a:gs>
              <a:gs pos="50000">
                <a:schemeClr val="accent1">
                  <a:tint val="44500"/>
                  <a:satMod val="160000"/>
                  <a:alpha val="70000"/>
                </a:schemeClr>
              </a:gs>
              <a:gs pos="100000">
                <a:schemeClr val="accent1">
                  <a:tint val="23500"/>
                  <a:satMod val="160000"/>
                  <a:alpha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Кошение энтомологическим сачком</a:t>
            </a:r>
          </a:p>
        </p:txBody>
      </p:sp>
      <p:sp>
        <p:nvSpPr>
          <p:cNvPr id="14355" name="TextBox 22"/>
          <p:cNvSpPr txBox="1">
            <a:spLocks noChangeArrowheads="1"/>
          </p:cNvSpPr>
          <p:nvPr/>
        </p:nvSpPr>
        <p:spPr bwMode="auto">
          <a:xfrm>
            <a:off x="3659188" y="5013325"/>
            <a:ext cx="13446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4356" name="TextBox 23"/>
          <p:cNvSpPr txBox="1">
            <a:spLocks noChangeArrowheads="1"/>
          </p:cNvSpPr>
          <p:nvPr/>
        </p:nvSpPr>
        <p:spPr bwMode="auto">
          <a:xfrm>
            <a:off x="3482975" y="4610100"/>
            <a:ext cx="1697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400" b="1">
                <a:latin typeface="Times New Roman" pitchFamily="18" charset="0"/>
                <a:cs typeface="Times New Roman" pitchFamily="18" charset="0"/>
              </a:rPr>
              <a:t>Фитосанитарный мониторинг:</a:t>
            </a:r>
          </a:p>
        </p:txBody>
      </p:sp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80744939"/>
              </p:ext>
            </p:extLst>
          </p:nvPr>
        </p:nvGraphicFramePr>
        <p:xfrm>
          <a:off x="755576" y="764704"/>
          <a:ext cx="8064896" cy="5686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356349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7"/>
          <p:cNvSpPr>
            <a:spLocks/>
          </p:cNvSpPr>
          <p:nvPr/>
        </p:nvSpPr>
        <p:spPr bwMode="auto">
          <a:xfrm>
            <a:off x="395288" y="1031875"/>
            <a:ext cx="8208962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69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endParaRPr lang="ru-RU" alt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0338" y="222250"/>
            <a:ext cx="7000875" cy="8318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1600" b="1" dirty="0">
                <a:solidFill>
                  <a:srgbClr val="990000"/>
                </a:solidFill>
                <a:cs typeface="Times New Roman" pitchFamily="18" charset="0"/>
              </a:rPr>
              <a:t>Регионы, хозяйства которых осуществляют экспорт зерна по состоянию на сентябрь 2020 года. </a:t>
            </a:r>
          </a:p>
          <a:p>
            <a:pPr algn="ctr">
              <a:spcBef>
                <a:spcPts val="0"/>
              </a:spcBef>
              <a:defRPr/>
            </a:pPr>
            <a:endParaRPr lang="ru-RU" sz="1600" b="1" dirty="0">
              <a:solidFill>
                <a:srgbClr val="99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4325" y="6510338"/>
            <a:ext cx="217488" cy="215900"/>
          </a:xfrm>
          <a:prstGeom prst="rect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531813" y="6380163"/>
            <a:ext cx="7775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— Регионы, осуществляющие экспорт зерна </a:t>
            </a:r>
            <a:r>
              <a:rPr lang="ru-RU" altLang="ru-RU" sz="1600" b="1" dirty="0" err="1">
                <a:latin typeface="Times New Roman" pitchFamily="18" charset="0"/>
                <a:cs typeface="Times New Roman" pitchFamily="18" charset="0"/>
              </a:rPr>
              <a:t>зарубеж</a:t>
            </a:r>
            <a:r>
              <a:rPr lang="ru-RU" altLang="ru-RU" sz="1600" b="1" dirty="0">
                <a:latin typeface="Times New Roman" pitchFamily="18" charset="0"/>
                <a:cs typeface="Times New Roman" pitchFamily="18" charset="0"/>
              </a:rPr>
              <a:t> (всего – 55 регионов)</a:t>
            </a:r>
            <a:r>
              <a:rPr lang="ru-RU" altLang="ru-RU" b="1" dirty="0"/>
              <a:t>.</a:t>
            </a:r>
          </a:p>
        </p:txBody>
      </p:sp>
      <p:sp>
        <p:nvSpPr>
          <p:cNvPr id="16390" name="TextBox 2"/>
          <p:cNvSpPr txBox="1">
            <a:spLocks noChangeArrowheads="1"/>
          </p:cNvSpPr>
          <p:nvPr/>
        </p:nvSpPr>
        <p:spPr bwMode="auto">
          <a:xfrm>
            <a:off x="314325" y="6057900"/>
            <a:ext cx="51101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 u="sng">
                <a:latin typeface="Times New Roman" pitchFamily="18" charset="0"/>
                <a:cs typeface="Times New Roman" pitchFamily="18" charset="0"/>
              </a:rPr>
              <a:t>Условные обозначения</a:t>
            </a:r>
            <a:r>
              <a:rPr lang="ru-RU" altLang="ru-RU" sz="1600" b="1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endParaRPr lang="ru-RU" altLang="ru-RU" sz="16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220788"/>
            <a:ext cx="8531225" cy="47720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71744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омер слайда 1"/>
          <p:cNvSpPr txBox="1">
            <a:spLocks noGrp="1"/>
          </p:cNvSpPr>
          <p:nvPr/>
        </p:nvSpPr>
        <p:spPr bwMode="auto">
          <a:xfrm>
            <a:off x="8459788" y="6524625"/>
            <a:ext cx="6477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fld id="{41EE02D8-D368-4738-8506-8BE882C24B1B}" type="slidenum">
              <a:rPr lang="ru-RU" altLang="ru-RU" sz="1200" b="1">
                <a:solidFill>
                  <a:srgbClr val="C0504D"/>
                </a:solidFill>
              </a:rPr>
              <a:pPr algn="ctr" eaLnBrk="1" hangingPunct="1"/>
              <a:t>23</a:t>
            </a:fld>
            <a:endParaRPr lang="ru-RU" altLang="ru-RU" sz="1200" b="1">
              <a:solidFill>
                <a:srgbClr val="C0504D"/>
              </a:solidFill>
            </a:endParaRPr>
          </a:p>
        </p:txBody>
      </p:sp>
      <p:sp>
        <p:nvSpPr>
          <p:cNvPr id="18435" name="Rectangle 77"/>
          <p:cNvSpPr>
            <a:spLocks/>
          </p:cNvSpPr>
          <p:nvPr/>
        </p:nvSpPr>
        <p:spPr bwMode="auto">
          <a:xfrm>
            <a:off x="395288" y="1031875"/>
            <a:ext cx="8208962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indent="469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endParaRPr lang="ru-RU" altLang="ru-RU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6688" y="201613"/>
            <a:ext cx="7000875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1200" b="1" dirty="0">
                <a:solidFill>
                  <a:srgbClr val="990000"/>
                </a:solidFill>
                <a:latin typeface="+mj-lt"/>
                <a:cs typeface="Times New Roman" pitchFamily="18" charset="0"/>
              </a:rPr>
              <a:t>Основные мероприятия Региональных планов, утвержденных  Органами управления АПК субъектов Российской Федерации, по борьбе с вредными организмами, имеющими карантинное значение для основных стран-импортеров российского зерна в Российской Федерации в 2020 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0338" y="1400175"/>
            <a:ext cx="8761412" cy="28931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285750" indent="-285750" algn="just" eaLnBrk="1" hangingPunct="1">
              <a:buFontTx/>
              <a:buChar char="-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Мониторинг фитосанитарной обстановки территории;</a:t>
            </a:r>
          </a:p>
          <a:p>
            <a:pPr marL="285750" indent="-285750" algn="just" eaLnBrk="1" hangingPunct="1">
              <a:buFontTx/>
              <a:buChar char="-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Определение перечня вредных организмов, имеющих карантинное значение для основных стран-импортёров;</a:t>
            </a:r>
          </a:p>
          <a:p>
            <a:pPr marL="285750" indent="-285750" algn="just" eaLnBrk="1" hangingPunct="1">
              <a:buFontTx/>
              <a:buChar char="-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Разработка и утверждение дорожных карт по предотвращению заражения или засорения продукции, предназначенной на экспорт;</a:t>
            </a:r>
          </a:p>
          <a:p>
            <a:pPr marL="285750" indent="-285750" algn="just" eaLnBrk="1" hangingPunct="1">
              <a:buFontTx/>
              <a:buChar char="-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Проведение защитных мероприятий в местах распространения вредителей, болезней, сорных растений;</a:t>
            </a:r>
          </a:p>
          <a:p>
            <a:pPr marL="285750" indent="-285750" algn="just" eaLnBrk="1" hangingPunct="1">
              <a:buFontTx/>
              <a:buChar char="-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Организация и проведение семинаров для сельскохозяйственных товаропроизводителей, направленных на оказание консультационной, методической и практической поддержки по вопросам реализации систем защиты растений</a:t>
            </a: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 eaLnBrk="1" hangingPunct="1">
              <a:buFontTx/>
              <a:buChar char="-"/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Обеспечение информирования сельхозтоваропроизводителей о необходимости проведения профилактических и истребительных мероприятий в соответствии с Планами, утверждёнными, направленными на обеспечение соответствия производимой продукции карантинным фитосанитарным требованиям стран-импортёров.</a:t>
            </a:r>
          </a:p>
        </p:txBody>
      </p:sp>
      <p:pic>
        <p:nvPicPr>
          <p:cNvPr id="18438" name="Picture 2" descr="\\192.168.4.7\monitoring\Отдел Защиты Растений\Фотоальбом\ОБЗОР 2018\4 СКФО\Ставрополь\Фото\Ставропольский край,Туркменский р-н, мониторинг оз. пшеницы по вредителям и болезням в ООО Ромаш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2" y="4540297"/>
            <a:ext cx="2646958" cy="1984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540297"/>
            <a:ext cx="2883865" cy="198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Picture 4" descr="\\192.168.4.7\monitoring\Отдел Защиты Растений\Фотоальбом\Обзор 2017\5 ПФО\Татарстан\Обработка яровой пшеницы против болезней. Арский райо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763" y="4540018"/>
            <a:ext cx="2647701" cy="1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2974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EF3BE-8E31-4A15-B9D9-76FBFE03E7A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EEA34D82-1FFD-4052-9D5C-5F27A9C9851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sp>
        <p:nvSpPr>
          <p:cNvPr id="8" name="Содержимое 4">
            <a:extLst>
              <a:ext uri="{FF2B5EF4-FFF2-40B4-BE49-F238E27FC236}">
                <a16:creationId xmlns:a16="http://schemas.microsoft.com/office/drawing/2014/main" id="{6D7421B1-6708-4F8F-8074-5FA47E355FE1}"/>
              </a:ext>
            </a:extLst>
          </p:cNvPr>
          <p:cNvSpPr>
            <a:spLocks/>
          </p:cNvSpPr>
          <p:nvPr/>
        </p:nvSpPr>
        <p:spPr bwMode="auto">
          <a:xfrm>
            <a:off x="0" y="230321"/>
            <a:ext cx="71643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ФГБУ «Россельхозцентр» 2020 год объявлен годом цифровизации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7070FA-EF07-4DC5-B271-62688E127E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9" y="5109956"/>
            <a:ext cx="4524971" cy="16654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C:\Users\ОЗР\Desktop\клоп.jpg">
            <a:extLst>
              <a:ext uri="{FF2B5EF4-FFF2-40B4-BE49-F238E27FC236}">
                <a16:creationId xmlns:a16="http://schemas.microsoft.com/office/drawing/2014/main" id="{BC52040D-7CD1-4683-98F3-0A6B6B057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53" y="5109956"/>
            <a:ext cx="4371688" cy="166549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E9FEDC-0BB3-4D0C-8C57-F79A101A8E50}"/>
              </a:ext>
            </a:extLst>
          </p:cNvPr>
          <p:cNvSpPr txBox="1"/>
          <p:nvPr/>
        </p:nvSpPr>
        <p:spPr>
          <a:xfrm>
            <a:off x="-466" y="1010404"/>
            <a:ext cx="5220538" cy="35394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 indent="442800">
              <a:defRPr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cs typeface="+mn-cs"/>
              </a:defRPr>
            </a:lvl9pPr>
          </a:lstStyle>
          <a:p>
            <a:pPr lvl="0" algn="just"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</a:rPr>
              <a:t>Для визуализации аналитической, статистической и иной информации ФГБУ «Россельхозцентр» в 2016 году </a:t>
            </a:r>
            <a:r>
              <a:rPr lang="ru-RU" sz="1400" dirty="0">
                <a:solidFill>
                  <a:srgbClr val="006600"/>
                </a:solidFill>
                <a:latin typeface="+mj-lt"/>
              </a:rPr>
              <a:t>формирует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</a:rPr>
              <a:t>Интерактивную карту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</a:rPr>
              <a:t>по  вредным объектам и </a:t>
            </a: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</a:rPr>
              <a:t>высокоточную </a:t>
            </a:r>
            <a:r>
              <a:rPr kumimoji="0" lang="en-US" sz="1400" b="0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</a:rPr>
              <a:t>GPS-</a:t>
            </a:r>
            <a:r>
              <a:rPr kumimoji="0" lang="ru-RU" sz="1400" b="0" i="0" u="sng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</a:rPr>
              <a:t>карту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</a:rPr>
              <a:t> по особо опасным вредным объектам. </a:t>
            </a:r>
          </a:p>
          <a:p>
            <a:pPr lvl="0" algn="just">
              <a:defRPr/>
            </a:pPr>
            <a:r>
              <a:rPr lang="ru-RU" sz="1400" b="1" dirty="0">
                <a:solidFill>
                  <a:srgbClr val="006600"/>
                </a:solidFill>
                <a:latin typeface="+mj-lt"/>
              </a:rPr>
              <a:t>ФГБУ «Россельхозцентр» и ФГБУ  «Центр </a:t>
            </a:r>
            <a:r>
              <a:rPr lang="ru-RU" sz="1400" b="1" dirty="0" err="1">
                <a:solidFill>
                  <a:srgbClr val="006600"/>
                </a:solidFill>
                <a:latin typeface="+mj-lt"/>
              </a:rPr>
              <a:t>Агроаналитики</a:t>
            </a:r>
            <a:r>
              <a:rPr lang="ru-RU" sz="1400" b="1" dirty="0">
                <a:solidFill>
                  <a:srgbClr val="006600"/>
                </a:solidFill>
                <a:latin typeface="+mj-lt"/>
              </a:rPr>
              <a:t>» Минсельхоза России с 2019 г ведут карту по карантинным объектам для стран импортеров российского зерна в информационной системе Минсельхоза.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+mj-lt"/>
            </a:endParaRPr>
          </a:p>
          <a:p>
            <a:pPr marL="0" marR="0" lvl="0" indent="4428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</a:rPr>
              <a:t>На официальном сайте организации: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  <a:hlinkClick r:id="rId4"/>
              </a:rPr>
              <a:t>https://rosselhoscenter.com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+mj-lt"/>
              </a:rPr>
              <a:t>, размещены Реестр выданных сертификатов, Реестр семеноводческих хозяйств, Реестр органических хозяйств. При просмотре данных Реестров пользователи получают информацию о производителе семян и сертифицированной продукции (семена).</a:t>
            </a:r>
          </a:p>
        </p:txBody>
      </p:sp>
      <p:pic>
        <p:nvPicPr>
          <p:cNvPr id="11" name="Picture 5" descr="ris_2">
            <a:extLst>
              <a:ext uri="{FF2B5EF4-FFF2-40B4-BE49-F238E27FC236}">
                <a16:creationId xmlns:a16="http://schemas.microsoft.com/office/drawing/2014/main" id="{F6D8FBAB-D6D5-4ECE-AABB-4B65C06F6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803" y="1010404"/>
            <a:ext cx="3865170" cy="21462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B7403E08-4368-4A29-9F8B-65608B090790}"/>
              </a:ext>
            </a:extLst>
          </p:cNvPr>
          <p:cNvSpPr/>
          <p:nvPr/>
        </p:nvSpPr>
        <p:spPr>
          <a:xfrm>
            <a:off x="5231802" y="3156637"/>
            <a:ext cx="3865169" cy="1384995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</a:rPr>
              <a:t>    В учреждении разработаны и с 2020 года вводятся современные цифровые платформы в уставной сфере деятельности –  </a:t>
            </a:r>
          </a:p>
          <a:p>
            <a:r>
              <a:rPr lang="ru-RU" sz="1400" dirty="0">
                <a:solidFill>
                  <a:srgbClr val="FF0000"/>
                </a:solidFill>
              </a:rPr>
              <a:t>                «</a:t>
            </a:r>
            <a:r>
              <a:rPr lang="ru-RU" sz="1400" dirty="0" err="1">
                <a:solidFill>
                  <a:srgbClr val="FF0000"/>
                </a:solidFill>
              </a:rPr>
              <a:t>Агросемэксперт</a:t>
            </a:r>
            <a:r>
              <a:rPr lang="ru-RU" sz="1400" dirty="0">
                <a:solidFill>
                  <a:srgbClr val="FF0000"/>
                </a:solidFill>
              </a:rPr>
              <a:t>» и  </a:t>
            </a:r>
          </a:p>
          <a:p>
            <a:r>
              <a:rPr lang="ru-RU" sz="1400" dirty="0">
                <a:solidFill>
                  <a:srgbClr val="FF0000"/>
                </a:solidFill>
              </a:rPr>
              <a:t>           «Цифровой </a:t>
            </a:r>
            <a:r>
              <a:rPr lang="ru-RU" sz="1400" dirty="0" err="1">
                <a:solidFill>
                  <a:srgbClr val="FF0000"/>
                </a:solidFill>
              </a:rPr>
              <a:t>фитомониторинг</a:t>
            </a:r>
            <a:r>
              <a:rPr lang="ru-RU" sz="1400" dirty="0">
                <a:solidFill>
                  <a:srgbClr val="FF0000"/>
                </a:solidFill>
              </a:rPr>
              <a:t>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C2A4E7-AFD1-427B-AA9C-54A8CF308EBF}"/>
              </a:ext>
            </a:extLst>
          </p:cNvPr>
          <p:cNvSpPr txBox="1"/>
          <p:nvPr/>
        </p:nvSpPr>
        <p:spPr>
          <a:xfrm>
            <a:off x="47029" y="4676006"/>
            <a:ext cx="45249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GPS-</a:t>
            </a:r>
            <a:r>
              <a:rPr lang="ru-RU" sz="1400" dirty="0">
                <a:latin typeface="+mj-lt"/>
              </a:rPr>
              <a:t>карта по очагам саранчовых вредителей</a:t>
            </a:r>
            <a:endParaRPr lang="ru-RU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DC58B2-A192-456E-BE61-FE163487DB6F}"/>
              </a:ext>
            </a:extLst>
          </p:cNvPr>
          <p:cNvSpPr txBox="1"/>
          <p:nvPr/>
        </p:nvSpPr>
        <p:spPr>
          <a:xfrm>
            <a:off x="4723253" y="4608619"/>
            <a:ext cx="43716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GPS-</a:t>
            </a:r>
            <a:r>
              <a:rPr lang="ru-RU" sz="1400" dirty="0">
                <a:latin typeface="+mj-lt"/>
              </a:rPr>
              <a:t>карта</a:t>
            </a:r>
            <a:r>
              <a:rPr lang="en-US" sz="1400" dirty="0">
                <a:latin typeface="+mj-lt"/>
              </a:rPr>
              <a:t> </a:t>
            </a:r>
            <a:r>
              <a:rPr lang="ru-RU" sz="1400" dirty="0">
                <a:latin typeface="+mj-lt"/>
              </a:rPr>
              <a:t>очагов коричневого мраморного клопа в Республике Абхазия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8693979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Содержимое 5"/>
          <p:cNvSpPr>
            <a:spLocks noGrp="1"/>
          </p:cNvSpPr>
          <p:nvPr>
            <p:ph sz="quarter" idx="13"/>
          </p:nvPr>
        </p:nvSpPr>
        <p:spPr bwMode="auto">
          <a:xfrm>
            <a:off x="250825" y="188913"/>
            <a:ext cx="7075488" cy="75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z="1800" dirty="0">
              <a:solidFill>
                <a:srgbClr val="99000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alt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Ежегодный «Обзор фитосанитарного состояния посевов  с.-х. культур в Российской Федерации и прогноз их развития»</a:t>
            </a:r>
          </a:p>
          <a:p>
            <a:pPr>
              <a:spcBef>
                <a:spcPct val="0"/>
              </a:spcBef>
            </a:pPr>
            <a:endParaRPr lang="ru-RU" altLang="ru-RU" sz="1700" dirty="0">
              <a:solidFill>
                <a:srgbClr val="99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" name="Рисунок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77" y="996619"/>
            <a:ext cx="1184163" cy="163574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199" y="1820084"/>
            <a:ext cx="1215441" cy="1645982"/>
          </a:xfrm>
          <a:prstGeom prst="rect">
            <a:avLst/>
          </a:prstGeom>
          <a:noFill/>
          <a:ln w="9525">
            <a:solidFill>
              <a:schemeClr val="bg2">
                <a:lumMod val="25000"/>
              </a:schemeClr>
            </a:solidFill>
            <a:miter lim="800000"/>
            <a:headEnd/>
            <a:tailEnd/>
          </a:ln>
          <a:effectLst>
            <a:outerShdw blurRad="50800" dist="38100" dir="18900000" algn="bl" rotWithShape="0">
              <a:srgbClr val="00B05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Евгений\Desktop\Актуальное\к презентации\Обложка нового обзор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59" y="2672178"/>
            <a:ext cx="1206381" cy="169899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26" y="3447666"/>
            <a:ext cx="1208435" cy="160110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220" name="Объект 1"/>
          <p:cNvGraphicFramePr>
            <a:graphicFrameLocks noChangeAspect="1"/>
          </p:cNvGraphicFramePr>
          <p:nvPr/>
        </p:nvGraphicFramePr>
        <p:xfrm>
          <a:off x="1635466" y="1004517"/>
          <a:ext cx="1289760" cy="16199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88" name="Acrobat Document" r:id="rId7" imgW="7552440" imgH="9715320" progId="AcroExch.Document.DC">
                  <p:embed/>
                </p:oleObj>
              </mc:Choice>
              <mc:Fallback>
                <p:oleObj name="Acrobat Document" r:id="rId7" imgW="7552440" imgH="9715320" progId="AcroExch.Document.DC">
                  <p:embed/>
                  <p:pic>
                    <p:nvPicPr>
                      <p:cNvPr id="9220" name="Объект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466" y="1004517"/>
                        <a:ext cx="1289760" cy="1619951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21" name="Picture 5" descr="\\192.168.4.254\CommDisk\Отдел Защиты Растений\ОБЗОР\Обзор 2016\Обложка-Обзор2017-без кореш 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466" y="1846115"/>
            <a:ext cx="1289760" cy="161995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527"/>
          <p:cNvSpPr txBox="1">
            <a:spLocks noChangeArrowheads="1"/>
          </p:cNvSpPr>
          <p:nvPr/>
        </p:nvSpPr>
        <p:spPr bwMode="auto">
          <a:xfrm>
            <a:off x="3203848" y="1061120"/>
            <a:ext cx="5841032" cy="5047536"/>
          </a:xfrm>
          <a:prstGeom prst="rect">
            <a:avLst/>
          </a:prstGeom>
          <a:solidFill>
            <a:srgbClr val="FFC000">
              <a:alpha val="36000"/>
            </a:srgbClr>
          </a:solidFill>
          <a:ln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Обзор фитосанитарного состояния посевов сельскохозяйственных культур ежегодно размещается на сайте </a:t>
            </a:r>
            <a:r>
              <a:rPr lang="en-US" altLang="ru-RU" sz="1400" b="1" u="sng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http://rosselhoscenter.com</a:t>
            </a:r>
            <a:r>
              <a:rPr lang="ru-RU" altLang="ru-RU" sz="1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издается журналом «Защита и карантин растений». </a:t>
            </a: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    За период 2008-2019 годы Обзор фитосанитарного состояния издаваемый ФГБУ «Россельхозцентр» постоянно совершенствовался. В него добавлено:</a:t>
            </a:r>
          </a:p>
          <a:p>
            <a:pPr algn="just" eaLnBrk="1" hangingPunct="1">
              <a:defRPr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- сведения о прогнозируемых обработках против особо опасных вредителей; </a:t>
            </a:r>
          </a:p>
          <a:p>
            <a:pPr marL="342900" indent="-342900" algn="just" eaLnBrk="1" hangingPunct="1">
              <a:buFontTx/>
              <a:buChar char="-"/>
              <a:defRPr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- картографические данные по осеннему зимующему запасу особо опасных вредителей, выполненные с использованием  ГИС Карта 2011;</a:t>
            </a:r>
          </a:p>
          <a:p>
            <a:pPr marL="342900" indent="-342900" algn="just" eaLnBrk="1" hangingPunct="1">
              <a:buFontTx/>
              <a:buChar char="-"/>
              <a:defRPr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- данные по заселенным и зараженным площадям теперь представлены ещё и в виде картограмм;</a:t>
            </a:r>
          </a:p>
          <a:p>
            <a:pPr marL="342900" indent="-342900" algn="just" eaLnBrk="1" hangingPunct="1">
              <a:buFontTx/>
              <a:buChar char="-"/>
              <a:defRPr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- в целом при описании вредных объектов взят курс на повышение информативности;</a:t>
            </a:r>
          </a:p>
          <a:p>
            <a:pPr marL="285750" indent="-285750" algn="just" eaLnBrk="1" hangingPunct="1">
              <a:buFontTx/>
              <a:buChar char="-"/>
              <a:defRPr/>
            </a:pPr>
            <a:endParaRPr lang="ru-RU" alt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- Обзор </a:t>
            </a:r>
            <a:r>
              <a:rPr lang="ru-RU" altLang="ru-RU" sz="1400" dirty="0" err="1">
                <a:latin typeface="Times New Roman" pitchFamily="18" charset="0"/>
                <a:cs typeface="Times New Roman" pitchFamily="18" charset="0"/>
              </a:rPr>
              <a:t>проилюстрирован</a:t>
            </a:r>
            <a:r>
              <a:rPr lang="ru-RU" altLang="ru-RU" sz="1400" dirty="0">
                <a:latin typeface="Times New Roman" pitchFamily="18" charset="0"/>
                <a:cs typeface="Times New Roman" pitchFamily="18" charset="0"/>
              </a:rPr>
              <a:t> оригинальными фотоматериалами филиалов ФГБУ «Россельхозцентр».</a:t>
            </a:r>
          </a:p>
          <a:p>
            <a:pPr algn="just" eaLnBrk="1" hangingPunct="1">
              <a:defRPr/>
            </a:pPr>
            <a:r>
              <a:rPr lang="ru-RU" alt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Аналогичные обзоры составляются для каждого субъекта Российской Федерации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7" y="5134260"/>
            <a:ext cx="1968819" cy="166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78" name="Picture 46" descr="\\192.168.4.7\monitoring\Отдел Защиты Растений\ОБЗОР\Обзор 2018\Обложка\2019-обзор-обл-цвет фона100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779" y="2648195"/>
            <a:ext cx="1289760" cy="1667399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B483E0-26A7-44CD-98B5-210B2289889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466" y="3511935"/>
            <a:ext cx="1302581" cy="153683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11594899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-33793" y="281853"/>
            <a:ext cx="7632848" cy="7207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ru-RU" altLang="ru-RU" sz="1600" b="1" dirty="0">
                <a:solidFill>
                  <a:srgbClr val="990000"/>
                </a:solidFill>
                <a:ea typeface="+mn-ea"/>
                <a:cs typeface="Times New Roman" pitchFamily="18" charset="0"/>
              </a:rPr>
              <a:t>Объемы производства биологических средств защиты и энтомофагов</a:t>
            </a:r>
            <a:br>
              <a:rPr lang="ru-RU" altLang="ru-RU" sz="1600" b="1" dirty="0">
                <a:solidFill>
                  <a:srgbClr val="990000"/>
                </a:solidFill>
                <a:ea typeface="+mn-ea"/>
                <a:cs typeface="Times New Roman" pitchFamily="18" charset="0"/>
              </a:rPr>
            </a:br>
            <a:r>
              <a:rPr lang="ru-RU" altLang="ru-RU" sz="1600" b="1" dirty="0">
                <a:solidFill>
                  <a:srgbClr val="990000"/>
                </a:solidFill>
                <a:ea typeface="+mn-ea"/>
                <a:cs typeface="Times New Roman" pitchFamily="18" charset="0"/>
              </a:rPr>
              <a:t>в филиалах ФГБУ «Россельхозцентр», 2009-2020(1-полугодие) гг.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78732" y="4022981"/>
            <a:ext cx="62962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Энтомофаги для открытого грунта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9889" y="949993"/>
            <a:ext cx="8244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0000"/>
                </a:solidFill>
              </a:rPr>
              <a:t>Биологические средства защиты растений</a:t>
            </a:r>
          </a:p>
        </p:txBody>
      </p:sp>
      <p:sp>
        <p:nvSpPr>
          <p:cNvPr id="7" name="Номер слайда 1"/>
          <p:cNvSpPr txBox="1">
            <a:spLocks noGrp="1"/>
          </p:cNvSpPr>
          <p:nvPr/>
        </p:nvSpPr>
        <p:spPr bwMode="auto">
          <a:xfrm>
            <a:off x="8459788" y="6524625"/>
            <a:ext cx="6477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fld id="{5FC69B64-00C5-4382-8311-9216B470D0B3}" type="slidenum">
              <a:rPr lang="ru-RU" altLang="ru-RU" sz="1200" b="1">
                <a:solidFill>
                  <a:srgbClr val="C0504D"/>
                </a:solidFill>
              </a:rPr>
              <a:pPr algn="ctr" eaLnBrk="1" hangingPunct="1"/>
              <a:t>26</a:t>
            </a:fld>
            <a:endParaRPr lang="ru-RU" altLang="ru-RU" sz="1200" b="1" dirty="0">
              <a:solidFill>
                <a:srgbClr val="C0504D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45" y="1257770"/>
            <a:ext cx="7524749" cy="2819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9" y="4311182"/>
            <a:ext cx="7524749" cy="2498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308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bmstu.ru/content/images/thumbnail/img_52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8" y="1113995"/>
            <a:ext cx="1259632" cy="59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4" y="2111375"/>
            <a:ext cx="1443038" cy="96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7"/>
          <p:cNvSpPr txBox="1">
            <a:spLocks noChangeArrowheads="1"/>
          </p:cNvSpPr>
          <p:nvPr/>
        </p:nvSpPr>
        <p:spPr bwMode="auto">
          <a:xfrm>
            <a:off x="82847" y="222972"/>
            <a:ext cx="723900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Развитие органического сельского хозяйства в Российской Федерации в 2018-2020 гг.</a:t>
            </a:r>
          </a:p>
          <a:p>
            <a:pPr algn="ctr" fontAlgn="b">
              <a:defRPr/>
            </a:pPr>
            <a:endParaRPr lang="ru-RU" sz="11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19200" y="1014413"/>
            <a:ext cx="7848600" cy="1169551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35000">
                <a:srgbClr val="FFFF00"/>
              </a:gs>
              <a:gs pos="100000">
                <a:srgbClr val="FFFF01"/>
              </a:gs>
            </a:gsLst>
          </a:gra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400" b="1" dirty="0">
                <a:solidFill>
                  <a:srgbClr val="FF0000"/>
                </a:solidFill>
              </a:rPr>
              <a:t>3 августа 2018 г. был принят закон ФЗ №280 «Об органической продукции и о внесении изменений в отдельные законодательные акты Российской Федерации», устанавливающий правовые основы регулирования отношений связанных с производством, хранением, транспортировкой, маркировкой и реализацией органической продукции. Закон вступил в силу с 1 января 2020 г.</a:t>
            </a:r>
            <a:endParaRPr lang="ru-RU" sz="1200" dirty="0">
              <a:solidFill>
                <a:srgbClr val="FF0000"/>
              </a:solidFill>
            </a:endParaRPr>
          </a:p>
        </p:txBody>
      </p:sp>
      <p:pic>
        <p:nvPicPr>
          <p:cNvPr id="2560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3473450"/>
            <a:ext cx="1017588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231900" y="2297113"/>
            <a:ext cx="7835900" cy="8318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0000FF"/>
                </a:solidFill>
              </a:rPr>
              <a:t>Депрастениеводства Минсельхоза России поручило оказывать информационную поддержку хозяйствам  начавшим или желающим начать ведение органического производства</a:t>
            </a:r>
            <a:r>
              <a:rPr lang="en-US" sz="1600" b="1" dirty="0">
                <a:solidFill>
                  <a:srgbClr val="0000FF"/>
                </a:solidFill>
              </a:rPr>
              <a:t>.</a:t>
            </a:r>
            <a:endParaRPr lang="ru-RU" sz="14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19200" y="3276600"/>
            <a:ext cx="7835900" cy="33547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C00000"/>
                </a:solidFill>
              </a:rPr>
              <a:t>ФГБУ «Россельхозцентр»:</a:t>
            </a:r>
          </a:p>
          <a:p>
            <a:pPr marL="285750" indent="-285750" algn="ctr">
              <a:buFontTx/>
              <a:buChar char="-"/>
              <a:defRPr/>
            </a:pPr>
            <a:r>
              <a:rPr lang="ru-RU" sz="1400" b="1" dirty="0"/>
              <a:t>в Систему добровольной сертификации Россельхозцентра было внесено новое направление: </a:t>
            </a:r>
            <a:r>
              <a:rPr lang="ru-RU" sz="1400" b="1" dirty="0">
                <a:solidFill>
                  <a:schemeClr val="tx1"/>
                </a:solidFill>
              </a:rPr>
              <a:t>сертификация сельхозтоваропроизводителей занимающихся производством органической продукции</a:t>
            </a:r>
            <a:r>
              <a:rPr lang="en-US" sz="1400" b="1" dirty="0">
                <a:solidFill>
                  <a:schemeClr val="tx1"/>
                </a:solidFill>
              </a:rPr>
              <a:t>;</a:t>
            </a:r>
            <a:endParaRPr lang="ru-RU" sz="1400" b="1" dirty="0">
              <a:solidFill>
                <a:schemeClr val="tx1"/>
              </a:solidFill>
            </a:endParaRPr>
          </a:p>
          <a:p>
            <a:pPr marL="285750" indent="-285750" algn="ctr">
              <a:buFontTx/>
              <a:buChar char="-"/>
              <a:defRPr/>
            </a:pPr>
            <a:r>
              <a:rPr lang="ru-RU" sz="1400" b="1" dirty="0">
                <a:solidFill>
                  <a:srgbClr val="7030A0"/>
                </a:solidFill>
              </a:rPr>
              <a:t>Приказом Россельхозцентра № 103-ОД от 21.05.18 было утверждено Положение о порядке проведения добровольной сертификации юридических лиц, независимо от организационно-правовой формы или индивидуальных предпринимателей занимающихся производством органической продукции</a:t>
            </a:r>
            <a:r>
              <a:rPr lang="en-US" sz="1400" b="1" dirty="0">
                <a:solidFill>
                  <a:srgbClr val="7030A0"/>
                </a:solidFill>
              </a:rPr>
              <a:t>;</a:t>
            </a:r>
            <a:endParaRPr lang="ru-RU" sz="1400" b="1" dirty="0">
              <a:solidFill>
                <a:srgbClr val="7030A0"/>
              </a:solidFill>
            </a:endParaRPr>
          </a:p>
          <a:p>
            <a:pPr marL="285750" indent="-285750" algn="ctr">
              <a:buFontTx/>
              <a:buChar char="-"/>
              <a:defRPr/>
            </a:pPr>
            <a:r>
              <a:rPr lang="ru-RU" sz="1400" b="1" dirty="0">
                <a:solidFill>
                  <a:srgbClr val="7030A0"/>
                </a:solidFill>
              </a:rPr>
              <a:t> </a:t>
            </a:r>
            <a:r>
              <a:rPr lang="ru-RU" sz="1400" b="1" dirty="0"/>
              <a:t>На сайте ФГБУ «Россельхозцентр» «в пилотном режиме» начато ведение Реестра органических хозяйств Российской Федерации</a:t>
            </a:r>
            <a:r>
              <a:rPr lang="en-US" sz="1400" b="1" dirty="0"/>
              <a:t>;</a:t>
            </a:r>
            <a:endParaRPr lang="ru-RU" sz="1400" b="1" dirty="0"/>
          </a:p>
          <a:p>
            <a:pPr marL="285750" indent="-285750" algn="ctr">
              <a:buFontTx/>
              <a:buChar char="-"/>
              <a:defRPr/>
            </a:pPr>
            <a:r>
              <a:rPr lang="ru-RU" sz="1400" b="1" dirty="0">
                <a:solidFill>
                  <a:srgbClr val="7030A0"/>
                </a:solidFill>
              </a:rPr>
              <a:t>Совместно с FAO ФГБУ «Россельхозцентр» для специалистов заинтересованных учреждений (подведомственных Минсельхозу России), проведён международный тренинг по сертификации органического производства</a:t>
            </a:r>
            <a:r>
              <a:rPr lang="en-US" sz="1400" b="1" dirty="0">
                <a:solidFill>
                  <a:srgbClr val="7030A0"/>
                </a:solidFill>
              </a:rPr>
              <a:t>;</a:t>
            </a:r>
            <a:endParaRPr lang="ru-RU" sz="1400" b="1" dirty="0">
              <a:solidFill>
                <a:srgbClr val="7030A0"/>
              </a:solidFill>
            </a:endParaRPr>
          </a:p>
          <a:p>
            <a:pPr marL="285750" indent="-285750" algn="ctr">
              <a:buFontTx/>
              <a:buChar char="-"/>
              <a:defRPr/>
            </a:pPr>
            <a:r>
              <a:rPr lang="ru-RU" sz="1400" b="1" dirty="0"/>
              <a:t>Филиал ФГБУ «Россельхозцентр» по Воронежской области получил аттестат на проведение сертификации органического производства</a:t>
            </a:r>
            <a:r>
              <a:rPr lang="en-US" sz="1400" b="1" dirty="0"/>
              <a:t>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1405459549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25497"/>
            <a:ext cx="4800057" cy="2979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593" y="4021043"/>
            <a:ext cx="5969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6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50" y="4032252"/>
            <a:ext cx="5969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21043"/>
            <a:ext cx="59690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6" name="Содержимое 5"/>
          <p:cNvSpPr>
            <a:spLocks noGrp="1"/>
          </p:cNvSpPr>
          <p:nvPr>
            <p:ph sz="quarter" idx="13"/>
          </p:nvPr>
        </p:nvSpPr>
        <p:spPr bwMode="auto">
          <a:xfrm>
            <a:off x="179388" y="188913"/>
            <a:ext cx="7075487" cy="75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altLang="ru-RU" sz="1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Внедрение экологических навыков обращения с использованной тарой из-под пестицидов в России с участием специалистов ФГБУ «Россельхозцентр»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583" y="1025497"/>
            <a:ext cx="3823764" cy="542575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63" y="4725144"/>
            <a:ext cx="2496027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4628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2" t="29630" r="34501" b="24939"/>
          <a:stretch/>
        </p:blipFill>
        <p:spPr bwMode="auto">
          <a:xfrm>
            <a:off x="179512" y="4725144"/>
            <a:ext cx="2887981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975654"/>
      </p:ext>
    </p:extLst>
  </p:cSld>
  <p:clrMapOvr>
    <a:masterClrMapping/>
  </p:clrMapOvr>
  <p:transition spd="slow">
    <p:wheel spokes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Содержимое 4"/>
          <p:cNvSpPr>
            <a:spLocks/>
          </p:cNvSpPr>
          <p:nvPr/>
        </p:nvSpPr>
        <p:spPr bwMode="auto">
          <a:xfrm>
            <a:off x="0" y="230321"/>
            <a:ext cx="71643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География опасных природных явлений в Российской Федерации в 2012-2020 гг. и результаты экспертизы ФГБУ «Россельхозцентр»</a:t>
            </a:r>
          </a:p>
        </p:txBody>
      </p:sp>
      <p:grpSp>
        <p:nvGrpSpPr>
          <p:cNvPr id="567" name="Group 3"/>
          <p:cNvGrpSpPr>
            <a:grpSpLocks/>
          </p:cNvGrpSpPr>
          <p:nvPr/>
        </p:nvGrpSpPr>
        <p:grpSpPr bwMode="auto">
          <a:xfrm>
            <a:off x="327819" y="838851"/>
            <a:ext cx="8499475" cy="4649788"/>
            <a:chOff x="321" y="809"/>
            <a:chExt cx="5309" cy="2973"/>
          </a:xfrm>
        </p:grpSpPr>
        <p:sp>
          <p:nvSpPr>
            <p:cNvPr id="568" name="Freeform 5"/>
            <p:cNvSpPr>
              <a:spLocks/>
            </p:cNvSpPr>
            <p:nvPr/>
          </p:nvSpPr>
          <p:spPr bwMode="auto">
            <a:xfrm rot="704206">
              <a:off x="4711" y="3213"/>
              <a:ext cx="230" cy="569"/>
            </a:xfrm>
            <a:custGeom>
              <a:avLst/>
              <a:gdLst>
                <a:gd name="T0" fmla="*/ 4197 w 193"/>
                <a:gd name="T1" fmla="*/ 6874 h 505"/>
                <a:gd name="T2" fmla="*/ 8466 w 193"/>
                <a:gd name="T3" fmla="*/ 6874 h 505"/>
                <a:gd name="T4" fmla="*/ 7104 w 193"/>
                <a:gd name="T5" fmla="*/ 5756 h 505"/>
                <a:gd name="T6" fmla="*/ 12665 w 193"/>
                <a:gd name="T7" fmla="*/ 5426 h 505"/>
                <a:gd name="T8" fmla="*/ 22768 w 193"/>
                <a:gd name="T9" fmla="*/ 4274 h 505"/>
                <a:gd name="T10" fmla="*/ 21326 w 193"/>
                <a:gd name="T11" fmla="*/ 3169 h 505"/>
                <a:gd name="T12" fmla="*/ 25543 w 193"/>
                <a:gd name="T13" fmla="*/ 2598 h 505"/>
                <a:gd name="T14" fmla="*/ 25543 w 193"/>
                <a:gd name="T15" fmla="*/ 1746 h 505"/>
                <a:gd name="T16" fmla="*/ 19996 w 193"/>
                <a:gd name="T17" fmla="*/ 1432 h 505"/>
                <a:gd name="T18" fmla="*/ 17088 w 193"/>
                <a:gd name="T19" fmla="*/ 854 h 505"/>
                <a:gd name="T20" fmla="*/ 22768 w 193"/>
                <a:gd name="T21" fmla="*/ 0 h 505"/>
                <a:gd name="T22" fmla="*/ 26934 w 193"/>
                <a:gd name="T23" fmla="*/ 1148 h 505"/>
                <a:gd name="T24" fmla="*/ 31359 w 193"/>
                <a:gd name="T25" fmla="*/ 1148 h 505"/>
                <a:gd name="T26" fmla="*/ 35540 w 193"/>
                <a:gd name="T27" fmla="*/ 3726 h 505"/>
                <a:gd name="T28" fmla="*/ 36924 w 193"/>
                <a:gd name="T29" fmla="*/ 5756 h 505"/>
                <a:gd name="T30" fmla="*/ 35540 w 193"/>
                <a:gd name="T31" fmla="*/ 8052 h 505"/>
                <a:gd name="T32" fmla="*/ 35540 w 193"/>
                <a:gd name="T33" fmla="*/ 14065 h 505"/>
                <a:gd name="T34" fmla="*/ 22768 w 193"/>
                <a:gd name="T35" fmla="*/ 16341 h 505"/>
                <a:gd name="T36" fmla="*/ 14328 w 193"/>
                <a:gd name="T37" fmla="*/ 15793 h 505"/>
                <a:gd name="T38" fmla="*/ 14328 w 193"/>
                <a:gd name="T39" fmla="*/ 17530 h 505"/>
                <a:gd name="T40" fmla="*/ 10089 w 193"/>
                <a:gd name="T41" fmla="*/ 18063 h 505"/>
                <a:gd name="T42" fmla="*/ 8466 w 193"/>
                <a:gd name="T43" fmla="*/ 18063 h 505"/>
                <a:gd name="T44" fmla="*/ 10089 w 193"/>
                <a:gd name="T45" fmla="*/ 16075 h 505"/>
                <a:gd name="T46" fmla="*/ 0 w 193"/>
                <a:gd name="T47" fmla="*/ 13514 h 505"/>
                <a:gd name="T48" fmla="*/ 0 w 193"/>
                <a:gd name="T49" fmla="*/ 12054 h 505"/>
                <a:gd name="T50" fmla="*/ 8466 w 193"/>
                <a:gd name="T51" fmla="*/ 11517 h 505"/>
                <a:gd name="T52" fmla="*/ 7104 w 193"/>
                <a:gd name="T53" fmla="*/ 8588 h 505"/>
                <a:gd name="T54" fmla="*/ 4197 w 193"/>
                <a:gd name="T55" fmla="*/ 6874 h 50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93"/>
                <a:gd name="T85" fmla="*/ 0 h 505"/>
                <a:gd name="T86" fmla="*/ 193 w 193"/>
                <a:gd name="T87" fmla="*/ 505 h 50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93" h="505">
                  <a:moveTo>
                    <a:pt x="22" y="192"/>
                  </a:moveTo>
                  <a:lnTo>
                    <a:pt x="44" y="192"/>
                  </a:lnTo>
                  <a:lnTo>
                    <a:pt x="37" y="160"/>
                  </a:lnTo>
                  <a:lnTo>
                    <a:pt x="66" y="152"/>
                  </a:lnTo>
                  <a:lnTo>
                    <a:pt x="118" y="120"/>
                  </a:lnTo>
                  <a:lnTo>
                    <a:pt x="111" y="88"/>
                  </a:lnTo>
                  <a:lnTo>
                    <a:pt x="133" y="72"/>
                  </a:lnTo>
                  <a:lnTo>
                    <a:pt x="133" y="48"/>
                  </a:lnTo>
                  <a:lnTo>
                    <a:pt x="103" y="40"/>
                  </a:lnTo>
                  <a:lnTo>
                    <a:pt x="89" y="24"/>
                  </a:lnTo>
                  <a:lnTo>
                    <a:pt x="118" y="0"/>
                  </a:lnTo>
                  <a:lnTo>
                    <a:pt x="140" y="32"/>
                  </a:lnTo>
                  <a:lnTo>
                    <a:pt x="163" y="32"/>
                  </a:lnTo>
                  <a:lnTo>
                    <a:pt x="185" y="104"/>
                  </a:lnTo>
                  <a:lnTo>
                    <a:pt x="192" y="160"/>
                  </a:lnTo>
                  <a:lnTo>
                    <a:pt x="185" y="224"/>
                  </a:lnTo>
                  <a:lnTo>
                    <a:pt x="185" y="392"/>
                  </a:lnTo>
                  <a:lnTo>
                    <a:pt x="118" y="456"/>
                  </a:lnTo>
                  <a:lnTo>
                    <a:pt x="74" y="440"/>
                  </a:lnTo>
                  <a:lnTo>
                    <a:pt x="74" y="488"/>
                  </a:lnTo>
                  <a:lnTo>
                    <a:pt x="52" y="504"/>
                  </a:lnTo>
                  <a:lnTo>
                    <a:pt x="44" y="504"/>
                  </a:lnTo>
                  <a:lnTo>
                    <a:pt x="52" y="448"/>
                  </a:lnTo>
                  <a:lnTo>
                    <a:pt x="0" y="376"/>
                  </a:lnTo>
                  <a:lnTo>
                    <a:pt x="0" y="336"/>
                  </a:lnTo>
                  <a:lnTo>
                    <a:pt x="44" y="320"/>
                  </a:lnTo>
                  <a:lnTo>
                    <a:pt x="37" y="240"/>
                  </a:lnTo>
                  <a:lnTo>
                    <a:pt x="22" y="192"/>
                  </a:lnTo>
                </a:path>
              </a:pathLst>
            </a:custGeom>
            <a:pattFill prst="zigZag">
              <a:fgClr>
                <a:srgbClr val="0070C0"/>
              </a:fgClr>
              <a:bgClr>
                <a:srgbClr val="92D050"/>
              </a:bgClr>
            </a:patt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69" name="Freeform 6"/>
            <p:cNvSpPr>
              <a:spLocks/>
            </p:cNvSpPr>
            <p:nvPr/>
          </p:nvSpPr>
          <p:spPr bwMode="auto">
            <a:xfrm rot="704206">
              <a:off x="3907" y="2827"/>
              <a:ext cx="697" cy="489"/>
            </a:xfrm>
            <a:custGeom>
              <a:avLst/>
              <a:gdLst>
                <a:gd name="T0" fmla="*/ 73101 w 584"/>
                <a:gd name="T1" fmla="*/ 593 h 417"/>
                <a:gd name="T2" fmla="*/ 80449 w 584"/>
                <a:gd name="T3" fmla="*/ 0 h 417"/>
                <a:gd name="T4" fmla="*/ 86367 w 584"/>
                <a:gd name="T5" fmla="*/ 289 h 417"/>
                <a:gd name="T6" fmla="*/ 82073 w 584"/>
                <a:gd name="T7" fmla="*/ 2313 h 417"/>
                <a:gd name="T8" fmla="*/ 82073 w 584"/>
                <a:gd name="T9" fmla="*/ 3191 h 417"/>
                <a:gd name="T10" fmla="*/ 80449 w 584"/>
                <a:gd name="T11" fmla="*/ 3775 h 417"/>
                <a:gd name="T12" fmla="*/ 83309 w 584"/>
                <a:gd name="T13" fmla="*/ 4587 h 417"/>
                <a:gd name="T14" fmla="*/ 87678 w 584"/>
                <a:gd name="T15" fmla="*/ 4339 h 417"/>
                <a:gd name="T16" fmla="*/ 93704 w 584"/>
                <a:gd name="T17" fmla="*/ 5170 h 417"/>
                <a:gd name="T18" fmla="*/ 99757 w 584"/>
                <a:gd name="T19" fmla="*/ 4339 h 417"/>
                <a:gd name="T20" fmla="*/ 102433 w 584"/>
                <a:gd name="T21" fmla="*/ 2843 h 417"/>
                <a:gd name="T22" fmla="*/ 108533 w 584"/>
                <a:gd name="T23" fmla="*/ 2843 h 417"/>
                <a:gd name="T24" fmla="*/ 110294 w 584"/>
                <a:gd name="T25" fmla="*/ 1755 h 417"/>
                <a:gd name="T26" fmla="*/ 114593 w 584"/>
                <a:gd name="T27" fmla="*/ 2843 h 417"/>
                <a:gd name="T28" fmla="*/ 116114 w 584"/>
                <a:gd name="T29" fmla="*/ 4339 h 417"/>
                <a:gd name="T30" fmla="*/ 108533 w 584"/>
                <a:gd name="T31" fmla="*/ 4916 h 417"/>
                <a:gd name="T32" fmla="*/ 111652 w 584"/>
                <a:gd name="T33" fmla="*/ 5805 h 417"/>
                <a:gd name="T34" fmla="*/ 107158 w 584"/>
                <a:gd name="T35" fmla="*/ 6369 h 417"/>
                <a:gd name="T36" fmla="*/ 107158 w 584"/>
                <a:gd name="T37" fmla="*/ 7538 h 417"/>
                <a:gd name="T38" fmla="*/ 102433 w 584"/>
                <a:gd name="T39" fmla="*/ 8344 h 417"/>
                <a:gd name="T40" fmla="*/ 104212 w 584"/>
                <a:gd name="T41" fmla="*/ 8724 h 417"/>
                <a:gd name="T42" fmla="*/ 104212 w 584"/>
                <a:gd name="T43" fmla="*/ 10744 h 417"/>
                <a:gd name="T44" fmla="*/ 113322 w 584"/>
                <a:gd name="T45" fmla="*/ 11000 h 417"/>
                <a:gd name="T46" fmla="*/ 117631 w 584"/>
                <a:gd name="T47" fmla="*/ 13055 h 417"/>
                <a:gd name="T48" fmla="*/ 114593 w 584"/>
                <a:gd name="T49" fmla="*/ 14500 h 417"/>
                <a:gd name="T50" fmla="*/ 90822 w 584"/>
                <a:gd name="T51" fmla="*/ 15054 h 417"/>
                <a:gd name="T52" fmla="*/ 55028 w 584"/>
                <a:gd name="T53" fmla="*/ 9576 h 417"/>
                <a:gd name="T54" fmla="*/ 46107 w 584"/>
                <a:gd name="T55" fmla="*/ 9878 h 417"/>
                <a:gd name="T56" fmla="*/ 31358 w 584"/>
                <a:gd name="T57" fmla="*/ 11301 h 417"/>
                <a:gd name="T58" fmla="*/ 25096 w 584"/>
                <a:gd name="T59" fmla="*/ 10144 h 417"/>
                <a:gd name="T60" fmla="*/ 25096 w 584"/>
                <a:gd name="T61" fmla="*/ 9000 h 417"/>
                <a:gd name="T62" fmla="*/ 20677 w 584"/>
                <a:gd name="T63" fmla="*/ 8112 h 417"/>
                <a:gd name="T64" fmla="*/ 20677 w 584"/>
                <a:gd name="T65" fmla="*/ 6920 h 417"/>
                <a:gd name="T66" fmla="*/ 16374 w 584"/>
                <a:gd name="T67" fmla="*/ 7229 h 417"/>
                <a:gd name="T68" fmla="*/ 13348 w 584"/>
                <a:gd name="T69" fmla="*/ 6093 h 417"/>
                <a:gd name="T70" fmla="*/ 6082 w 584"/>
                <a:gd name="T71" fmla="*/ 7538 h 417"/>
                <a:gd name="T72" fmla="*/ 7495 w 584"/>
                <a:gd name="T73" fmla="*/ 5805 h 417"/>
                <a:gd name="T74" fmla="*/ 0 w 584"/>
                <a:gd name="T75" fmla="*/ 5805 h 417"/>
                <a:gd name="T76" fmla="*/ 0 w 584"/>
                <a:gd name="T77" fmla="*/ 4916 h 417"/>
                <a:gd name="T78" fmla="*/ 7495 w 584"/>
                <a:gd name="T79" fmla="*/ 4339 h 417"/>
                <a:gd name="T80" fmla="*/ 11838 w 584"/>
                <a:gd name="T81" fmla="*/ 4916 h 417"/>
                <a:gd name="T82" fmla="*/ 14762 w 584"/>
                <a:gd name="T83" fmla="*/ 4339 h 417"/>
                <a:gd name="T84" fmla="*/ 20677 w 584"/>
                <a:gd name="T85" fmla="*/ 4587 h 417"/>
                <a:gd name="T86" fmla="*/ 26845 w 584"/>
                <a:gd name="T87" fmla="*/ 4054 h 417"/>
                <a:gd name="T88" fmla="*/ 34356 w 584"/>
                <a:gd name="T89" fmla="*/ 4916 h 417"/>
                <a:gd name="T90" fmla="*/ 38632 w 584"/>
                <a:gd name="T91" fmla="*/ 4339 h 417"/>
                <a:gd name="T92" fmla="*/ 46107 w 584"/>
                <a:gd name="T93" fmla="*/ 4339 h 417"/>
                <a:gd name="T94" fmla="*/ 49155 w 584"/>
                <a:gd name="T95" fmla="*/ 3775 h 417"/>
                <a:gd name="T96" fmla="*/ 56478 w 584"/>
                <a:gd name="T97" fmla="*/ 2843 h 417"/>
                <a:gd name="T98" fmla="*/ 62602 w 584"/>
                <a:gd name="T99" fmla="*/ 2843 h 417"/>
                <a:gd name="T100" fmla="*/ 63767 w 584"/>
                <a:gd name="T101" fmla="*/ 1434 h 417"/>
                <a:gd name="T102" fmla="*/ 73101 w 584"/>
                <a:gd name="T103" fmla="*/ 593 h 4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84"/>
                <a:gd name="T157" fmla="*/ 0 h 417"/>
                <a:gd name="T158" fmla="*/ 584 w 584"/>
                <a:gd name="T159" fmla="*/ 417 h 4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84" h="417">
                  <a:moveTo>
                    <a:pt x="362" y="16"/>
                  </a:moveTo>
                  <a:lnTo>
                    <a:pt x="399" y="0"/>
                  </a:lnTo>
                  <a:lnTo>
                    <a:pt x="428" y="8"/>
                  </a:lnTo>
                  <a:lnTo>
                    <a:pt x="406" y="64"/>
                  </a:lnTo>
                  <a:lnTo>
                    <a:pt x="406" y="88"/>
                  </a:lnTo>
                  <a:lnTo>
                    <a:pt x="399" y="104"/>
                  </a:lnTo>
                  <a:lnTo>
                    <a:pt x="413" y="128"/>
                  </a:lnTo>
                  <a:lnTo>
                    <a:pt x="435" y="120"/>
                  </a:lnTo>
                  <a:lnTo>
                    <a:pt x="465" y="144"/>
                  </a:lnTo>
                  <a:lnTo>
                    <a:pt x="495" y="120"/>
                  </a:lnTo>
                  <a:lnTo>
                    <a:pt x="509" y="80"/>
                  </a:lnTo>
                  <a:lnTo>
                    <a:pt x="539" y="80"/>
                  </a:lnTo>
                  <a:lnTo>
                    <a:pt x="546" y="48"/>
                  </a:lnTo>
                  <a:lnTo>
                    <a:pt x="568" y="80"/>
                  </a:lnTo>
                  <a:lnTo>
                    <a:pt x="576" y="120"/>
                  </a:lnTo>
                  <a:lnTo>
                    <a:pt x="539" y="136"/>
                  </a:lnTo>
                  <a:lnTo>
                    <a:pt x="554" y="160"/>
                  </a:lnTo>
                  <a:lnTo>
                    <a:pt x="531" y="176"/>
                  </a:lnTo>
                  <a:lnTo>
                    <a:pt x="531" y="208"/>
                  </a:lnTo>
                  <a:lnTo>
                    <a:pt x="509" y="232"/>
                  </a:lnTo>
                  <a:lnTo>
                    <a:pt x="517" y="240"/>
                  </a:lnTo>
                  <a:lnTo>
                    <a:pt x="517" y="296"/>
                  </a:lnTo>
                  <a:lnTo>
                    <a:pt x="561" y="304"/>
                  </a:lnTo>
                  <a:lnTo>
                    <a:pt x="583" y="360"/>
                  </a:lnTo>
                  <a:lnTo>
                    <a:pt x="568" y="400"/>
                  </a:lnTo>
                  <a:lnTo>
                    <a:pt x="450" y="416"/>
                  </a:lnTo>
                  <a:lnTo>
                    <a:pt x="273" y="264"/>
                  </a:lnTo>
                  <a:lnTo>
                    <a:pt x="229" y="272"/>
                  </a:lnTo>
                  <a:lnTo>
                    <a:pt x="155" y="312"/>
                  </a:lnTo>
                  <a:lnTo>
                    <a:pt x="125" y="280"/>
                  </a:lnTo>
                  <a:lnTo>
                    <a:pt x="125" y="248"/>
                  </a:lnTo>
                  <a:lnTo>
                    <a:pt x="103" y="224"/>
                  </a:lnTo>
                  <a:lnTo>
                    <a:pt x="103" y="192"/>
                  </a:lnTo>
                  <a:lnTo>
                    <a:pt x="81" y="200"/>
                  </a:lnTo>
                  <a:lnTo>
                    <a:pt x="66" y="168"/>
                  </a:lnTo>
                  <a:lnTo>
                    <a:pt x="30" y="208"/>
                  </a:lnTo>
                  <a:lnTo>
                    <a:pt x="37" y="160"/>
                  </a:lnTo>
                  <a:lnTo>
                    <a:pt x="0" y="160"/>
                  </a:lnTo>
                  <a:lnTo>
                    <a:pt x="0" y="136"/>
                  </a:lnTo>
                  <a:lnTo>
                    <a:pt x="37" y="120"/>
                  </a:lnTo>
                  <a:lnTo>
                    <a:pt x="59" y="136"/>
                  </a:lnTo>
                  <a:lnTo>
                    <a:pt x="74" y="120"/>
                  </a:lnTo>
                  <a:lnTo>
                    <a:pt x="103" y="128"/>
                  </a:lnTo>
                  <a:lnTo>
                    <a:pt x="133" y="112"/>
                  </a:lnTo>
                  <a:lnTo>
                    <a:pt x="170" y="136"/>
                  </a:lnTo>
                  <a:lnTo>
                    <a:pt x="192" y="120"/>
                  </a:lnTo>
                  <a:lnTo>
                    <a:pt x="229" y="120"/>
                  </a:lnTo>
                  <a:lnTo>
                    <a:pt x="244" y="104"/>
                  </a:lnTo>
                  <a:lnTo>
                    <a:pt x="280" y="80"/>
                  </a:lnTo>
                  <a:lnTo>
                    <a:pt x="310" y="80"/>
                  </a:lnTo>
                  <a:lnTo>
                    <a:pt x="317" y="40"/>
                  </a:lnTo>
                  <a:lnTo>
                    <a:pt x="362" y="1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70" name="Freeform 8"/>
            <p:cNvSpPr>
              <a:spLocks/>
            </p:cNvSpPr>
            <p:nvPr/>
          </p:nvSpPr>
          <p:spPr bwMode="auto">
            <a:xfrm rot="704206">
              <a:off x="4563" y="3274"/>
              <a:ext cx="194" cy="47"/>
            </a:xfrm>
            <a:custGeom>
              <a:avLst/>
              <a:gdLst>
                <a:gd name="T0" fmla="*/ 28730 w 163"/>
                <a:gd name="T1" fmla="*/ 1933 h 41"/>
                <a:gd name="T2" fmla="*/ 28730 w 163"/>
                <a:gd name="T3" fmla="*/ 1933 h 41"/>
                <a:gd name="T4" fmla="*/ 30165 w 163"/>
                <a:gd name="T5" fmla="*/ 1471 h 41"/>
                <a:gd name="T6" fmla="*/ 27298 w 163"/>
                <a:gd name="T7" fmla="*/ 0 h 41"/>
                <a:gd name="T8" fmla="*/ 24670 w 163"/>
                <a:gd name="T9" fmla="*/ 0 h 41"/>
                <a:gd name="T10" fmla="*/ 19117 w 163"/>
                <a:gd name="T11" fmla="*/ 446 h 41"/>
                <a:gd name="T12" fmla="*/ 12295 w 163"/>
                <a:gd name="T13" fmla="*/ 0 h 41"/>
                <a:gd name="T14" fmla="*/ 6879 w 163"/>
                <a:gd name="T15" fmla="*/ 976 h 41"/>
                <a:gd name="T16" fmla="*/ 0 w 163"/>
                <a:gd name="T17" fmla="*/ 2421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3"/>
                <a:gd name="T28" fmla="*/ 0 h 41"/>
                <a:gd name="T29" fmla="*/ 163 w 163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3" h="41">
                  <a:moveTo>
                    <a:pt x="155" y="32"/>
                  </a:moveTo>
                  <a:lnTo>
                    <a:pt x="155" y="32"/>
                  </a:lnTo>
                  <a:lnTo>
                    <a:pt x="162" y="24"/>
                  </a:lnTo>
                  <a:lnTo>
                    <a:pt x="147" y="0"/>
                  </a:lnTo>
                  <a:lnTo>
                    <a:pt x="133" y="0"/>
                  </a:lnTo>
                  <a:lnTo>
                    <a:pt x="103" y="8"/>
                  </a:lnTo>
                  <a:lnTo>
                    <a:pt x="66" y="0"/>
                  </a:lnTo>
                  <a:lnTo>
                    <a:pt x="37" y="16"/>
                  </a:lnTo>
                  <a:lnTo>
                    <a:pt x="0" y="4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71" name="Freeform 9"/>
            <p:cNvSpPr>
              <a:spLocks/>
            </p:cNvSpPr>
            <p:nvPr/>
          </p:nvSpPr>
          <p:spPr bwMode="auto">
            <a:xfrm rot="704206">
              <a:off x="3533" y="2826"/>
              <a:ext cx="531" cy="766"/>
            </a:xfrm>
            <a:custGeom>
              <a:avLst/>
              <a:gdLst>
                <a:gd name="T0" fmla="*/ 0 w 437"/>
                <a:gd name="T1" fmla="*/ 22077 h 681"/>
                <a:gd name="T2" fmla="*/ 2840 w 437"/>
                <a:gd name="T3" fmla="*/ 22077 h 681"/>
                <a:gd name="T4" fmla="*/ 5694 w 437"/>
                <a:gd name="T5" fmla="*/ 23159 h 681"/>
                <a:gd name="T6" fmla="*/ 28652 w 437"/>
                <a:gd name="T7" fmla="*/ 22077 h 681"/>
                <a:gd name="T8" fmla="*/ 38183 w 437"/>
                <a:gd name="T9" fmla="*/ 20712 h 681"/>
                <a:gd name="T10" fmla="*/ 47742 w 437"/>
                <a:gd name="T11" fmla="*/ 18250 h 681"/>
                <a:gd name="T12" fmla="*/ 56047 w 437"/>
                <a:gd name="T13" fmla="*/ 18558 h 681"/>
                <a:gd name="T14" fmla="*/ 62837 w 437"/>
                <a:gd name="T15" fmla="*/ 18558 h 681"/>
                <a:gd name="T16" fmla="*/ 73608 w 437"/>
                <a:gd name="T17" fmla="*/ 18250 h 681"/>
                <a:gd name="T18" fmla="*/ 78971 w 437"/>
                <a:gd name="T19" fmla="*/ 16329 h 681"/>
                <a:gd name="T20" fmla="*/ 77561 w 437"/>
                <a:gd name="T21" fmla="*/ 12265 h 681"/>
                <a:gd name="T22" fmla="*/ 80439 w 437"/>
                <a:gd name="T23" fmla="*/ 11461 h 681"/>
                <a:gd name="T24" fmla="*/ 77561 w 437"/>
                <a:gd name="T25" fmla="*/ 10352 h 681"/>
                <a:gd name="T26" fmla="*/ 73608 w 437"/>
                <a:gd name="T27" fmla="*/ 10904 h 681"/>
                <a:gd name="T28" fmla="*/ 72159 w 437"/>
                <a:gd name="T29" fmla="*/ 10352 h 681"/>
                <a:gd name="T30" fmla="*/ 80439 w 437"/>
                <a:gd name="T31" fmla="*/ 7918 h 681"/>
                <a:gd name="T32" fmla="*/ 74916 w 437"/>
                <a:gd name="T33" fmla="*/ 6832 h 681"/>
                <a:gd name="T34" fmla="*/ 74916 w 437"/>
                <a:gd name="T35" fmla="*/ 5749 h 681"/>
                <a:gd name="T36" fmla="*/ 70783 w 437"/>
                <a:gd name="T37" fmla="*/ 4910 h 681"/>
                <a:gd name="T38" fmla="*/ 70783 w 437"/>
                <a:gd name="T39" fmla="*/ 3800 h 681"/>
                <a:gd name="T40" fmla="*/ 66730 w 437"/>
                <a:gd name="T41" fmla="*/ 4068 h 681"/>
                <a:gd name="T42" fmla="*/ 63933 w 437"/>
                <a:gd name="T43" fmla="*/ 3002 h 681"/>
                <a:gd name="T44" fmla="*/ 57075 w 437"/>
                <a:gd name="T45" fmla="*/ 4365 h 681"/>
                <a:gd name="T46" fmla="*/ 58620 w 437"/>
                <a:gd name="T47" fmla="*/ 2727 h 681"/>
                <a:gd name="T48" fmla="*/ 51703 w 437"/>
                <a:gd name="T49" fmla="*/ 2727 h 681"/>
                <a:gd name="T50" fmla="*/ 51703 w 437"/>
                <a:gd name="T51" fmla="*/ 1916 h 681"/>
                <a:gd name="T52" fmla="*/ 46454 w 437"/>
                <a:gd name="T53" fmla="*/ 1072 h 681"/>
                <a:gd name="T54" fmla="*/ 42182 w 437"/>
                <a:gd name="T55" fmla="*/ 516 h 681"/>
                <a:gd name="T56" fmla="*/ 40987 w 437"/>
                <a:gd name="T57" fmla="*/ 0 h 681"/>
                <a:gd name="T58" fmla="*/ 34114 w 437"/>
                <a:gd name="T59" fmla="*/ 516 h 681"/>
                <a:gd name="T60" fmla="*/ 32808 w 437"/>
                <a:gd name="T61" fmla="*/ 1916 h 681"/>
                <a:gd name="T62" fmla="*/ 38183 w 437"/>
                <a:gd name="T63" fmla="*/ 2727 h 681"/>
                <a:gd name="T64" fmla="*/ 38183 w 437"/>
                <a:gd name="T65" fmla="*/ 3525 h 681"/>
                <a:gd name="T66" fmla="*/ 34114 w 437"/>
                <a:gd name="T67" fmla="*/ 4365 h 681"/>
                <a:gd name="T68" fmla="*/ 27233 w 437"/>
                <a:gd name="T69" fmla="*/ 4068 h 681"/>
                <a:gd name="T70" fmla="*/ 28652 w 437"/>
                <a:gd name="T71" fmla="*/ 4910 h 681"/>
                <a:gd name="T72" fmla="*/ 34114 w 437"/>
                <a:gd name="T73" fmla="*/ 5749 h 681"/>
                <a:gd name="T74" fmla="*/ 36868 w 437"/>
                <a:gd name="T75" fmla="*/ 7103 h 681"/>
                <a:gd name="T76" fmla="*/ 42182 w 437"/>
                <a:gd name="T77" fmla="*/ 7325 h 681"/>
                <a:gd name="T78" fmla="*/ 42182 w 437"/>
                <a:gd name="T79" fmla="*/ 8472 h 681"/>
                <a:gd name="T80" fmla="*/ 39583 w 437"/>
                <a:gd name="T81" fmla="*/ 8708 h 681"/>
                <a:gd name="T82" fmla="*/ 34114 w 437"/>
                <a:gd name="T83" fmla="*/ 10633 h 681"/>
                <a:gd name="T84" fmla="*/ 30091 w 437"/>
                <a:gd name="T85" fmla="*/ 11722 h 681"/>
                <a:gd name="T86" fmla="*/ 30091 w 437"/>
                <a:gd name="T87" fmla="*/ 12563 h 681"/>
                <a:gd name="T88" fmla="*/ 35298 w 437"/>
                <a:gd name="T89" fmla="*/ 12563 h 681"/>
                <a:gd name="T90" fmla="*/ 34114 w 437"/>
                <a:gd name="T91" fmla="*/ 13633 h 681"/>
                <a:gd name="T92" fmla="*/ 27233 w 437"/>
                <a:gd name="T93" fmla="*/ 15305 h 681"/>
                <a:gd name="T94" fmla="*/ 24572 w 437"/>
                <a:gd name="T95" fmla="*/ 15305 h 681"/>
                <a:gd name="T96" fmla="*/ 19045 w 437"/>
                <a:gd name="T97" fmla="*/ 16665 h 681"/>
                <a:gd name="T98" fmla="*/ 16394 w 437"/>
                <a:gd name="T99" fmla="*/ 17991 h 681"/>
                <a:gd name="T100" fmla="*/ 10883 w 437"/>
                <a:gd name="T101" fmla="*/ 17991 h 681"/>
                <a:gd name="T102" fmla="*/ 9712 w 437"/>
                <a:gd name="T103" fmla="*/ 18250 h 681"/>
                <a:gd name="T104" fmla="*/ 1351 w 437"/>
                <a:gd name="T105" fmla="*/ 18250 h 681"/>
                <a:gd name="T106" fmla="*/ 1351 w 437"/>
                <a:gd name="T107" fmla="*/ 20455 h 681"/>
                <a:gd name="T108" fmla="*/ 4071 w 437"/>
                <a:gd name="T109" fmla="*/ 20455 h 681"/>
                <a:gd name="T110" fmla="*/ 5694 w 437"/>
                <a:gd name="T111" fmla="*/ 20965 h 681"/>
                <a:gd name="T112" fmla="*/ 0 w 437"/>
                <a:gd name="T113" fmla="*/ 21824 h 681"/>
                <a:gd name="T114" fmla="*/ 0 w 437"/>
                <a:gd name="T115" fmla="*/ 22077 h 68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37"/>
                <a:gd name="T175" fmla="*/ 0 h 681"/>
                <a:gd name="T176" fmla="*/ 437 w 437"/>
                <a:gd name="T177" fmla="*/ 681 h 68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37" h="681">
                  <a:moveTo>
                    <a:pt x="0" y="648"/>
                  </a:moveTo>
                  <a:lnTo>
                    <a:pt x="15" y="648"/>
                  </a:lnTo>
                  <a:lnTo>
                    <a:pt x="30" y="680"/>
                  </a:lnTo>
                  <a:lnTo>
                    <a:pt x="155" y="648"/>
                  </a:lnTo>
                  <a:lnTo>
                    <a:pt x="207" y="608"/>
                  </a:lnTo>
                  <a:lnTo>
                    <a:pt x="259" y="536"/>
                  </a:lnTo>
                  <a:lnTo>
                    <a:pt x="303" y="544"/>
                  </a:lnTo>
                  <a:lnTo>
                    <a:pt x="340" y="544"/>
                  </a:lnTo>
                  <a:lnTo>
                    <a:pt x="399" y="536"/>
                  </a:lnTo>
                  <a:lnTo>
                    <a:pt x="429" y="480"/>
                  </a:lnTo>
                  <a:lnTo>
                    <a:pt x="421" y="360"/>
                  </a:lnTo>
                  <a:lnTo>
                    <a:pt x="436" y="336"/>
                  </a:lnTo>
                  <a:lnTo>
                    <a:pt x="421" y="304"/>
                  </a:lnTo>
                  <a:lnTo>
                    <a:pt x="399" y="320"/>
                  </a:lnTo>
                  <a:lnTo>
                    <a:pt x="392" y="304"/>
                  </a:lnTo>
                  <a:lnTo>
                    <a:pt x="436" y="232"/>
                  </a:lnTo>
                  <a:lnTo>
                    <a:pt x="407" y="200"/>
                  </a:lnTo>
                  <a:lnTo>
                    <a:pt x="407" y="168"/>
                  </a:lnTo>
                  <a:lnTo>
                    <a:pt x="384" y="144"/>
                  </a:lnTo>
                  <a:lnTo>
                    <a:pt x="384" y="112"/>
                  </a:lnTo>
                  <a:lnTo>
                    <a:pt x="362" y="120"/>
                  </a:lnTo>
                  <a:lnTo>
                    <a:pt x="347" y="88"/>
                  </a:lnTo>
                  <a:lnTo>
                    <a:pt x="310" y="128"/>
                  </a:lnTo>
                  <a:lnTo>
                    <a:pt x="318" y="80"/>
                  </a:lnTo>
                  <a:lnTo>
                    <a:pt x="281" y="80"/>
                  </a:lnTo>
                  <a:lnTo>
                    <a:pt x="281" y="56"/>
                  </a:lnTo>
                  <a:lnTo>
                    <a:pt x="251" y="32"/>
                  </a:lnTo>
                  <a:lnTo>
                    <a:pt x="229" y="16"/>
                  </a:lnTo>
                  <a:lnTo>
                    <a:pt x="222" y="0"/>
                  </a:lnTo>
                  <a:lnTo>
                    <a:pt x="185" y="16"/>
                  </a:lnTo>
                  <a:lnTo>
                    <a:pt x="177" y="56"/>
                  </a:lnTo>
                  <a:lnTo>
                    <a:pt x="207" y="80"/>
                  </a:lnTo>
                  <a:lnTo>
                    <a:pt x="207" y="104"/>
                  </a:lnTo>
                  <a:lnTo>
                    <a:pt x="185" y="128"/>
                  </a:lnTo>
                  <a:lnTo>
                    <a:pt x="148" y="120"/>
                  </a:lnTo>
                  <a:lnTo>
                    <a:pt x="155" y="144"/>
                  </a:lnTo>
                  <a:lnTo>
                    <a:pt x="185" y="168"/>
                  </a:lnTo>
                  <a:lnTo>
                    <a:pt x="200" y="208"/>
                  </a:lnTo>
                  <a:lnTo>
                    <a:pt x="229" y="216"/>
                  </a:lnTo>
                  <a:lnTo>
                    <a:pt x="229" y="248"/>
                  </a:lnTo>
                  <a:lnTo>
                    <a:pt x="214" y="256"/>
                  </a:lnTo>
                  <a:lnTo>
                    <a:pt x="185" y="312"/>
                  </a:lnTo>
                  <a:lnTo>
                    <a:pt x="163" y="344"/>
                  </a:lnTo>
                  <a:lnTo>
                    <a:pt x="163" y="368"/>
                  </a:lnTo>
                  <a:lnTo>
                    <a:pt x="192" y="368"/>
                  </a:lnTo>
                  <a:lnTo>
                    <a:pt x="185" y="400"/>
                  </a:lnTo>
                  <a:lnTo>
                    <a:pt x="148" y="448"/>
                  </a:lnTo>
                  <a:lnTo>
                    <a:pt x="133" y="448"/>
                  </a:lnTo>
                  <a:lnTo>
                    <a:pt x="103" y="488"/>
                  </a:lnTo>
                  <a:lnTo>
                    <a:pt x="89" y="528"/>
                  </a:lnTo>
                  <a:lnTo>
                    <a:pt x="59" y="528"/>
                  </a:lnTo>
                  <a:lnTo>
                    <a:pt x="52" y="536"/>
                  </a:lnTo>
                  <a:lnTo>
                    <a:pt x="7" y="536"/>
                  </a:lnTo>
                  <a:lnTo>
                    <a:pt x="7" y="600"/>
                  </a:lnTo>
                  <a:lnTo>
                    <a:pt x="22" y="600"/>
                  </a:lnTo>
                  <a:lnTo>
                    <a:pt x="30" y="616"/>
                  </a:lnTo>
                  <a:lnTo>
                    <a:pt x="0" y="640"/>
                  </a:lnTo>
                  <a:lnTo>
                    <a:pt x="0" y="64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72" name="Freeform 10"/>
            <p:cNvSpPr>
              <a:spLocks/>
            </p:cNvSpPr>
            <p:nvPr/>
          </p:nvSpPr>
          <p:spPr bwMode="auto">
            <a:xfrm rot="704206">
              <a:off x="3107" y="2865"/>
              <a:ext cx="697" cy="650"/>
            </a:xfrm>
            <a:custGeom>
              <a:avLst/>
              <a:gdLst>
                <a:gd name="T0" fmla="*/ 101195 w 584"/>
                <a:gd name="T1" fmla="*/ 851 h 577"/>
                <a:gd name="T2" fmla="*/ 102433 w 584"/>
                <a:gd name="T3" fmla="*/ 1739 h 577"/>
                <a:gd name="T4" fmla="*/ 108533 w 584"/>
                <a:gd name="T5" fmla="*/ 2585 h 577"/>
                <a:gd name="T6" fmla="*/ 111652 w 584"/>
                <a:gd name="T7" fmla="*/ 4004 h 577"/>
                <a:gd name="T8" fmla="*/ 117631 w 584"/>
                <a:gd name="T9" fmla="*/ 4259 h 577"/>
                <a:gd name="T10" fmla="*/ 117631 w 584"/>
                <a:gd name="T11" fmla="*/ 5405 h 577"/>
                <a:gd name="T12" fmla="*/ 114593 w 584"/>
                <a:gd name="T13" fmla="*/ 5725 h 577"/>
                <a:gd name="T14" fmla="*/ 108533 w 584"/>
                <a:gd name="T15" fmla="*/ 7704 h 577"/>
                <a:gd name="T16" fmla="*/ 104212 w 584"/>
                <a:gd name="T17" fmla="*/ 8821 h 577"/>
                <a:gd name="T18" fmla="*/ 104212 w 584"/>
                <a:gd name="T19" fmla="*/ 9671 h 577"/>
                <a:gd name="T20" fmla="*/ 110294 w 584"/>
                <a:gd name="T21" fmla="*/ 9671 h 577"/>
                <a:gd name="T22" fmla="*/ 108533 w 584"/>
                <a:gd name="T23" fmla="*/ 10851 h 577"/>
                <a:gd name="T24" fmla="*/ 101195 w 584"/>
                <a:gd name="T25" fmla="*/ 12569 h 577"/>
                <a:gd name="T26" fmla="*/ 98152 w 584"/>
                <a:gd name="T27" fmla="*/ 12569 h 577"/>
                <a:gd name="T28" fmla="*/ 92426 w 584"/>
                <a:gd name="T29" fmla="*/ 13977 h 577"/>
                <a:gd name="T30" fmla="*/ 89363 w 584"/>
                <a:gd name="T31" fmla="*/ 15413 h 577"/>
                <a:gd name="T32" fmla="*/ 83309 w 584"/>
                <a:gd name="T33" fmla="*/ 15413 h 577"/>
                <a:gd name="T34" fmla="*/ 82073 w 584"/>
                <a:gd name="T35" fmla="*/ 15725 h 577"/>
                <a:gd name="T36" fmla="*/ 73101 w 584"/>
                <a:gd name="T37" fmla="*/ 15725 h 577"/>
                <a:gd name="T38" fmla="*/ 73101 w 584"/>
                <a:gd name="T39" fmla="*/ 17968 h 577"/>
                <a:gd name="T40" fmla="*/ 75937 w 584"/>
                <a:gd name="T41" fmla="*/ 17968 h 577"/>
                <a:gd name="T42" fmla="*/ 77442 w 584"/>
                <a:gd name="T43" fmla="*/ 18529 h 577"/>
                <a:gd name="T44" fmla="*/ 71324 w 584"/>
                <a:gd name="T45" fmla="*/ 19411 h 577"/>
                <a:gd name="T46" fmla="*/ 71324 w 584"/>
                <a:gd name="T47" fmla="*/ 19704 h 577"/>
                <a:gd name="T48" fmla="*/ 52004 w 584"/>
                <a:gd name="T49" fmla="*/ 19411 h 577"/>
                <a:gd name="T50" fmla="*/ 38632 w 584"/>
                <a:gd name="T51" fmla="*/ 20532 h 577"/>
                <a:gd name="T52" fmla="*/ 31358 w 584"/>
                <a:gd name="T53" fmla="*/ 20241 h 577"/>
                <a:gd name="T54" fmla="*/ 25096 w 584"/>
                <a:gd name="T55" fmla="*/ 17968 h 577"/>
                <a:gd name="T56" fmla="*/ 13348 w 584"/>
                <a:gd name="T57" fmla="*/ 17968 h 577"/>
                <a:gd name="T58" fmla="*/ 0 w 584"/>
                <a:gd name="T59" fmla="*/ 16552 h 577"/>
                <a:gd name="T60" fmla="*/ 0 w 584"/>
                <a:gd name="T61" fmla="*/ 15109 h 577"/>
                <a:gd name="T62" fmla="*/ 1457 w 584"/>
                <a:gd name="T63" fmla="*/ 15109 h 577"/>
                <a:gd name="T64" fmla="*/ 8945 w 584"/>
                <a:gd name="T65" fmla="*/ 14243 h 577"/>
                <a:gd name="T66" fmla="*/ 16374 w 584"/>
                <a:gd name="T67" fmla="*/ 15725 h 577"/>
                <a:gd name="T68" fmla="*/ 23801 w 584"/>
                <a:gd name="T69" fmla="*/ 15992 h 577"/>
                <a:gd name="T70" fmla="*/ 26845 w 584"/>
                <a:gd name="T71" fmla="*/ 15992 h 577"/>
                <a:gd name="T72" fmla="*/ 31358 w 584"/>
                <a:gd name="T73" fmla="*/ 17714 h 577"/>
                <a:gd name="T74" fmla="*/ 40175 w 584"/>
                <a:gd name="T75" fmla="*/ 18529 h 577"/>
                <a:gd name="T76" fmla="*/ 44668 w 584"/>
                <a:gd name="T77" fmla="*/ 18253 h 577"/>
                <a:gd name="T78" fmla="*/ 46107 w 584"/>
                <a:gd name="T79" fmla="*/ 17383 h 577"/>
                <a:gd name="T80" fmla="*/ 47667 w 584"/>
                <a:gd name="T81" fmla="*/ 15992 h 577"/>
                <a:gd name="T82" fmla="*/ 55028 w 584"/>
                <a:gd name="T83" fmla="*/ 14573 h 577"/>
                <a:gd name="T84" fmla="*/ 62602 w 584"/>
                <a:gd name="T85" fmla="*/ 12569 h 577"/>
                <a:gd name="T86" fmla="*/ 67015 w 584"/>
                <a:gd name="T87" fmla="*/ 10851 h 577"/>
                <a:gd name="T88" fmla="*/ 65587 w 584"/>
                <a:gd name="T89" fmla="*/ 8821 h 577"/>
                <a:gd name="T90" fmla="*/ 61250 w 584"/>
                <a:gd name="T91" fmla="*/ 8821 h 577"/>
                <a:gd name="T92" fmla="*/ 61250 w 584"/>
                <a:gd name="T93" fmla="*/ 6528 h 577"/>
                <a:gd name="T94" fmla="*/ 65587 w 584"/>
                <a:gd name="T95" fmla="*/ 5725 h 577"/>
                <a:gd name="T96" fmla="*/ 63767 w 584"/>
                <a:gd name="T97" fmla="*/ 5405 h 577"/>
                <a:gd name="T98" fmla="*/ 58166 w 584"/>
                <a:gd name="T99" fmla="*/ 5405 h 577"/>
                <a:gd name="T100" fmla="*/ 58166 w 584"/>
                <a:gd name="T101" fmla="*/ 4859 h 577"/>
                <a:gd name="T102" fmla="*/ 67015 w 584"/>
                <a:gd name="T103" fmla="*/ 2815 h 577"/>
                <a:gd name="T104" fmla="*/ 73101 w 584"/>
                <a:gd name="T105" fmla="*/ 2815 h 577"/>
                <a:gd name="T106" fmla="*/ 74399 w 584"/>
                <a:gd name="T107" fmla="*/ 2295 h 577"/>
                <a:gd name="T108" fmla="*/ 80449 w 584"/>
                <a:gd name="T109" fmla="*/ 1969 h 577"/>
                <a:gd name="T110" fmla="*/ 84789 w 584"/>
                <a:gd name="T111" fmla="*/ 2585 h 577"/>
                <a:gd name="T112" fmla="*/ 96716 w 584"/>
                <a:gd name="T113" fmla="*/ 1739 h 577"/>
                <a:gd name="T114" fmla="*/ 98152 w 584"/>
                <a:gd name="T115" fmla="*/ 586 h 577"/>
                <a:gd name="T116" fmla="*/ 104212 w 584"/>
                <a:gd name="T117" fmla="*/ 0 h 577"/>
                <a:gd name="T118" fmla="*/ 104212 w 584"/>
                <a:gd name="T119" fmla="*/ 287 h 577"/>
                <a:gd name="T120" fmla="*/ 101195 w 584"/>
                <a:gd name="T121" fmla="*/ 851 h 57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84"/>
                <a:gd name="T184" fmla="*/ 0 h 577"/>
                <a:gd name="T185" fmla="*/ 584 w 584"/>
                <a:gd name="T186" fmla="*/ 577 h 57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84" h="577">
                  <a:moveTo>
                    <a:pt x="502" y="24"/>
                  </a:moveTo>
                  <a:lnTo>
                    <a:pt x="509" y="48"/>
                  </a:lnTo>
                  <a:lnTo>
                    <a:pt x="539" y="72"/>
                  </a:lnTo>
                  <a:lnTo>
                    <a:pt x="554" y="112"/>
                  </a:lnTo>
                  <a:lnTo>
                    <a:pt x="583" y="120"/>
                  </a:lnTo>
                  <a:lnTo>
                    <a:pt x="583" y="152"/>
                  </a:lnTo>
                  <a:lnTo>
                    <a:pt x="568" y="160"/>
                  </a:lnTo>
                  <a:lnTo>
                    <a:pt x="539" y="216"/>
                  </a:lnTo>
                  <a:lnTo>
                    <a:pt x="517" y="248"/>
                  </a:lnTo>
                  <a:lnTo>
                    <a:pt x="517" y="272"/>
                  </a:lnTo>
                  <a:lnTo>
                    <a:pt x="546" y="272"/>
                  </a:lnTo>
                  <a:lnTo>
                    <a:pt x="539" y="304"/>
                  </a:lnTo>
                  <a:lnTo>
                    <a:pt x="502" y="352"/>
                  </a:lnTo>
                  <a:lnTo>
                    <a:pt x="487" y="352"/>
                  </a:lnTo>
                  <a:lnTo>
                    <a:pt x="458" y="392"/>
                  </a:lnTo>
                  <a:lnTo>
                    <a:pt x="443" y="432"/>
                  </a:lnTo>
                  <a:lnTo>
                    <a:pt x="413" y="432"/>
                  </a:lnTo>
                  <a:lnTo>
                    <a:pt x="406" y="440"/>
                  </a:lnTo>
                  <a:lnTo>
                    <a:pt x="362" y="440"/>
                  </a:lnTo>
                  <a:lnTo>
                    <a:pt x="362" y="504"/>
                  </a:lnTo>
                  <a:lnTo>
                    <a:pt x="376" y="504"/>
                  </a:lnTo>
                  <a:lnTo>
                    <a:pt x="384" y="520"/>
                  </a:lnTo>
                  <a:lnTo>
                    <a:pt x="354" y="544"/>
                  </a:lnTo>
                  <a:lnTo>
                    <a:pt x="354" y="552"/>
                  </a:lnTo>
                  <a:lnTo>
                    <a:pt x="258" y="544"/>
                  </a:lnTo>
                  <a:lnTo>
                    <a:pt x="192" y="576"/>
                  </a:lnTo>
                  <a:lnTo>
                    <a:pt x="155" y="568"/>
                  </a:lnTo>
                  <a:lnTo>
                    <a:pt x="125" y="504"/>
                  </a:lnTo>
                  <a:lnTo>
                    <a:pt x="66" y="504"/>
                  </a:lnTo>
                  <a:lnTo>
                    <a:pt x="0" y="464"/>
                  </a:lnTo>
                  <a:lnTo>
                    <a:pt x="0" y="424"/>
                  </a:lnTo>
                  <a:lnTo>
                    <a:pt x="7" y="424"/>
                  </a:lnTo>
                  <a:lnTo>
                    <a:pt x="44" y="400"/>
                  </a:lnTo>
                  <a:lnTo>
                    <a:pt x="81" y="440"/>
                  </a:lnTo>
                  <a:lnTo>
                    <a:pt x="118" y="448"/>
                  </a:lnTo>
                  <a:lnTo>
                    <a:pt x="133" y="448"/>
                  </a:lnTo>
                  <a:lnTo>
                    <a:pt x="155" y="496"/>
                  </a:lnTo>
                  <a:lnTo>
                    <a:pt x="199" y="520"/>
                  </a:lnTo>
                  <a:lnTo>
                    <a:pt x="221" y="512"/>
                  </a:lnTo>
                  <a:lnTo>
                    <a:pt x="229" y="488"/>
                  </a:lnTo>
                  <a:lnTo>
                    <a:pt x="236" y="448"/>
                  </a:lnTo>
                  <a:lnTo>
                    <a:pt x="273" y="408"/>
                  </a:lnTo>
                  <a:lnTo>
                    <a:pt x="310" y="352"/>
                  </a:lnTo>
                  <a:lnTo>
                    <a:pt x="332" y="304"/>
                  </a:lnTo>
                  <a:lnTo>
                    <a:pt x="325" y="248"/>
                  </a:lnTo>
                  <a:lnTo>
                    <a:pt x="303" y="248"/>
                  </a:lnTo>
                  <a:lnTo>
                    <a:pt x="303" y="184"/>
                  </a:lnTo>
                  <a:lnTo>
                    <a:pt x="325" y="160"/>
                  </a:lnTo>
                  <a:lnTo>
                    <a:pt x="317" y="152"/>
                  </a:lnTo>
                  <a:lnTo>
                    <a:pt x="288" y="152"/>
                  </a:lnTo>
                  <a:lnTo>
                    <a:pt x="288" y="136"/>
                  </a:lnTo>
                  <a:lnTo>
                    <a:pt x="332" y="80"/>
                  </a:lnTo>
                  <a:lnTo>
                    <a:pt x="362" y="80"/>
                  </a:lnTo>
                  <a:lnTo>
                    <a:pt x="369" y="64"/>
                  </a:lnTo>
                  <a:lnTo>
                    <a:pt x="399" y="56"/>
                  </a:lnTo>
                  <a:lnTo>
                    <a:pt x="421" y="72"/>
                  </a:lnTo>
                  <a:lnTo>
                    <a:pt x="480" y="48"/>
                  </a:lnTo>
                  <a:lnTo>
                    <a:pt x="487" y="16"/>
                  </a:lnTo>
                  <a:lnTo>
                    <a:pt x="517" y="0"/>
                  </a:lnTo>
                  <a:lnTo>
                    <a:pt x="517" y="8"/>
                  </a:lnTo>
                  <a:lnTo>
                    <a:pt x="502" y="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73" name="Freeform 11"/>
            <p:cNvSpPr>
              <a:spLocks/>
            </p:cNvSpPr>
            <p:nvPr/>
          </p:nvSpPr>
          <p:spPr bwMode="auto">
            <a:xfrm rot="704206">
              <a:off x="3005" y="2467"/>
              <a:ext cx="838" cy="973"/>
            </a:xfrm>
            <a:custGeom>
              <a:avLst/>
              <a:gdLst>
                <a:gd name="T0" fmla="*/ 58920 w 703"/>
                <a:gd name="T1" fmla="*/ 516 h 865"/>
                <a:gd name="T2" fmla="*/ 66064 w 703"/>
                <a:gd name="T3" fmla="*/ 3002 h 865"/>
                <a:gd name="T4" fmla="*/ 68888 w 703"/>
                <a:gd name="T5" fmla="*/ 4070 h 865"/>
                <a:gd name="T6" fmla="*/ 77641 w 703"/>
                <a:gd name="T7" fmla="*/ 5756 h 865"/>
                <a:gd name="T8" fmla="*/ 77641 w 703"/>
                <a:gd name="T9" fmla="*/ 10114 h 865"/>
                <a:gd name="T10" fmla="*/ 83250 w 703"/>
                <a:gd name="T11" fmla="*/ 9566 h 865"/>
                <a:gd name="T12" fmla="*/ 93301 w 703"/>
                <a:gd name="T13" fmla="*/ 8476 h 865"/>
                <a:gd name="T14" fmla="*/ 102061 w 703"/>
                <a:gd name="T15" fmla="*/ 7922 h 865"/>
                <a:gd name="T16" fmla="*/ 110465 w 703"/>
                <a:gd name="T17" fmla="*/ 4911 h 865"/>
                <a:gd name="T18" fmla="*/ 121998 w 703"/>
                <a:gd name="T19" fmla="*/ 6516 h 865"/>
                <a:gd name="T20" fmla="*/ 129145 w 703"/>
                <a:gd name="T21" fmla="*/ 5993 h 865"/>
                <a:gd name="T22" fmla="*/ 136595 w 703"/>
                <a:gd name="T23" fmla="*/ 8476 h 865"/>
                <a:gd name="T24" fmla="*/ 127914 w 703"/>
                <a:gd name="T25" fmla="*/ 10366 h 865"/>
                <a:gd name="T26" fmla="*/ 133390 w 703"/>
                <a:gd name="T27" fmla="*/ 12010 h 865"/>
                <a:gd name="T28" fmla="*/ 121998 w 703"/>
                <a:gd name="T29" fmla="*/ 12567 h 865"/>
                <a:gd name="T30" fmla="*/ 124911 w 703"/>
                <a:gd name="T31" fmla="*/ 11728 h 865"/>
                <a:gd name="T32" fmla="*/ 117734 w 703"/>
                <a:gd name="T33" fmla="*/ 13361 h 865"/>
                <a:gd name="T34" fmla="*/ 102061 w 703"/>
                <a:gd name="T35" fmla="*/ 13641 h 865"/>
                <a:gd name="T36" fmla="*/ 94941 w 703"/>
                <a:gd name="T37" fmla="*/ 14466 h 865"/>
                <a:gd name="T38" fmla="*/ 80643 w 703"/>
                <a:gd name="T39" fmla="*/ 16357 h 865"/>
                <a:gd name="T40" fmla="*/ 86113 w 703"/>
                <a:gd name="T41" fmla="*/ 16905 h 865"/>
                <a:gd name="T42" fmla="*/ 83250 w 703"/>
                <a:gd name="T43" fmla="*/ 18027 h 865"/>
                <a:gd name="T44" fmla="*/ 87822 w 703"/>
                <a:gd name="T45" fmla="*/ 20188 h 865"/>
                <a:gd name="T46" fmla="*/ 84826 w 703"/>
                <a:gd name="T47" fmla="*/ 23757 h 865"/>
                <a:gd name="T48" fmla="*/ 70548 w 703"/>
                <a:gd name="T49" fmla="*/ 27003 h 865"/>
                <a:gd name="T50" fmla="*/ 67652 w 703"/>
                <a:gd name="T51" fmla="*/ 29178 h 865"/>
                <a:gd name="T52" fmla="*/ 54640 w 703"/>
                <a:gd name="T53" fmla="*/ 28667 h 865"/>
                <a:gd name="T54" fmla="*/ 47610 w 703"/>
                <a:gd name="T55" fmla="*/ 27003 h 865"/>
                <a:gd name="T56" fmla="*/ 33091 w 703"/>
                <a:gd name="T57" fmla="*/ 25382 h 865"/>
                <a:gd name="T58" fmla="*/ 24480 w 703"/>
                <a:gd name="T59" fmla="*/ 26187 h 865"/>
                <a:gd name="T60" fmla="*/ 14371 w 703"/>
                <a:gd name="T61" fmla="*/ 25673 h 865"/>
                <a:gd name="T62" fmla="*/ 7118 w 703"/>
                <a:gd name="T63" fmla="*/ 24824 h 865"/>
                <a:gd name="T64" fmla="*/ 0 w 703"/>
                <a:gd name="T65" fmla="*/ 24006 h 865"/>
                <a:gd name="T66" fmla="*/ 5890 w 703"/>
                <a:gd name="T67" fmla="*/ 22910 h 865"/>
                <a:gd name="T68" fmla="*/ 11396 w 703"/>
                <a:gd name="T69" fmla="*/ 19632 h 865"/>
                <a:gd name="T70" fmla="*/ 5890 w 703"/>
                <a:gd name="T71" fmla="*/ 17226 h 865"/>
                <a:gd name="T72" fmla="*/ 10114 w 703"/>
                <a:gd name="T73" fmla="*/ 15565 h 865"/>
                <a:gd name="T74" fmla="*/ 20126 w 703"/>
                <a:gd name="T75" fmla="*/ 14728 h 865"/>
                <a:gd name="T76" fmla="*/ 27250 w 703"/>
                <a:gd name="T77" fmla="*/ 15809 h 865"/>
                <a:gd name="T78" fmla="*/ 30218 w 703"/>
                <a:gd name="T79" fmla="*/ 14728 h 865"/>
                <a:gd name="T80" fmla="*/ 37258 w 703"/>
                <a:gd name="T81" fmla="*/ 11472 h 865"/>
                <a:gd name="T82" fmla="*/ 43257 w 703"/>
                <a:gd name="T83" fmla="*/ 12301 h 865"/>
                <a:gd name="T84" fmla="*/ 52942 w 703"/>
                <a:gd name="T85" fmla="*/ 11472 h 865"/>
                <a:gd name="T86" fmla="*/ 52942 w 703"/>
                <a:gd name="T87" fmla="*/ 9811 h 865"/>
                <a:gd name="T88" fmla="*/ 45838 w 703"/>
                <a:gd name="T89" fmla="*/ 8192 h 865"/>
                <a:gd name="T90" fmla="*/ 50375 w 703"/>
                <a:gd name="T91" fmla="*/ 4911 h 865"/>
                <a:gd name="T92" fmla="*/ 47610 w 703"/>
                <a:gd name="T93" fmla="*/ 2443 h 865"/>
                <a:gd name="T94" fmla="*/ 51848 w 703"/>
                <a:gd name="T95" fmla="*/ 254 h 865"/>
                <a:gd name="T96" fmla="*/ 57641 w 703"/>
                <a:gd name="T97" fmla="*/ 0 h 86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03"/>
                <a:gd name="T148" fmla="*/ 0 h 865"/>
                <a:gd name="T149" fmla="*/ 703 w 703"/>
                <a:gd name="T150" fmla="*/ 865 h 86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03" h="865">
                  <a:moveTo>
                    <a:pt x="296" y="0"/>
                  </a:moveTo>
                  <a:lnTo>
                    <a:pt x="303" y="16"/>
                  </a:lnTo>
                  <a:lnTo>
                    <a:pt x="340" y="48"/>
                  </a:lnTo>
                  <a:lnTo>
                    <a:pt x="340" y="88"/>
                  </a:lnTo>
                  <a:lnTo>
                    <a:pt x="362" y="96"/>
                  </a:lnTo>
                  <a:lnTo>
                    <a:pt x="355" y="120"/>
                  </a:lnTo>
                  <a:lnTo>
                    <a:pt x="370" y="144"/>
                  </a:lnTo>
                  <a:lnTo>
                    <a:pt x="399" y="168"/>
                  </a:lnTo>
                  <a:lnTo>
                    <a:pt x="392" y="256"/>
                  </a:lnTo>
                  <a:lnTo>
                    <a:pt x="399" y="296"/>
                  </a:lnTo>
                  <a:lnTo>
                    <a:pt x="421" y="296"/>
                  </a:lnTo>
                  <a:lnTo>
                    <a:pt x="429" y="280"/>
                  </a:lnTo>
                  <a:lnTo>
                    <a:pt x="473" y="264"/>
                  </a:lnTo>
                  <a:lnTo>
                    <a:pt x="480" y="248"/>
                  </a:lnTo>
                  <a:lnTo>
                    <a:pt x="495" y="272"/>
                  </a:lnTo>
                  <a:lnTo>
                    <a:pt x="525" y="232"/>
                  </a:lnTo>
                  <a:lnTo>
                    <a:pt x="532" y="184"/>
                  </a:lnTo>
                  <a:lnTo>
                    <a:pt x="569" y="144"/>
                  </a:lnTo>
                  <a:lnTo>
                    <a:pt x="606" y="168"/>
                  </a:lnTo>
                  <a:lnTo>
                    <a:pt x="628" y="192"/>
                  </a:lnTo>
                  <a:lnTo>
                    <a:pt x="650" y="168"/>
                  </a:lnTo>
                  <a:lnTo>
                    <a:pt x="665" y="176"/>
                  </a:lnTo>
                  <a:lnTo>
                    <a:pt x="673" y="200"/>
                  </a:lnTo>
                  <a:lnTo>
                    <a:pt x="702" y="248"/>
                  </a:lnTo>
                  <a:lnTo>
                    <a:pt x="665" y="264"/>
                  </a:lnTo>
                  <a:lnTo>
                    <a:pt x="658" y="304"/>
                  </a:lnTo>
                  <a:lnTo>
                    <a:pt x="687" y="328"/>
                  </a:lnTo>
                  <a:lnTo>
                    <a:pt x="687" y="352"/>
                  </a:lnTo>
                  <a:lnTo>
                    <a:pt x="665" y="376"/>
                  </a:lnTo>
                  <a:lnTo>
                    <a:pt x="628" y="368"/>
                  </a:lnTo>
                  <a:lnTo>
                    <a:pt x="643" y="352"/>
                  </a:lnTo>
                  <a:lnTo>
                    <a:pt x="643" y="344"/>
                  </a:lnTo>
                  <a:lnTo>
                    <a:pt x="613" y="360"/>
                  </a:lnTo>
                  <a:lnTo>
                    <a:pt x="606" y="392"/>
                  </a:lnTo>
                  <a:lnTo>
                    <a:pt x="547" y="416"/>
                  </a:lnTo>
                  <a:lnTo>
                    <a:pt x="525" y="400"/>
                  </a:lnTo>
                  <a:lnTo>
                    <a:pt x="495" y="408"/>
                  </a:lnTo>
                  <a:lnTo>
                    <a:pt x="488" y="424"/>
                  </a:lnTo>
                  <a:lnTo>
                    <a:pt x="458" y="424"/>
                  </a:lnTo>
                  <a:lnTo>
                    <a:pt x="414" y="480"/>
                  </a:lnTo>
                  <a:lnTo>
                    <a:pt x="414" y="496"/>
                  </a:lnTo>
                  <a:lnTo>
                    <a:pt x="443" y="496"/>
                  </a:lnTo>
                  <a:lnTo>
                    <a:pt x="451" y="504"/>
                  </a:lnTo>
                  <a:lnTo>
                    <a:pt x="429" y="528"/>
                  </a:lnTo>
                  <a:lnTo>
                    <a:pt x="429" y="592"/>
                  </a:lnTo>
                  <a:lnTo>
                    <a:pt x="451" y="592"/>
                  </a:lnTo>
                  <a:lnTo>
                    <a:pt x="458" y="648"/>
                  </a:lnTo>
                  <a:lnTo>
                    <a:pt x="436" y="696"/>
                  </a:lnTo>
                  <a:lnTo>
                    <a:pt x="399" y="752"/>
                  </a:lnTo>
                  <a:lnTo>
                    <a:pt x="362" y="792"/>
                  </a:lnTo>
                  <a:lnTo>
                    <a:pt x="355" y="832"/>
                  </a:lnTo>
                  <a:lnTo>
                    <a:pt x="347" y="856"/>
                  </a:lnTo>
                  <a:lnTo>
                    <a:pt x="325" y="864"/>
                  </a:lnTo>
                  <a:lnTo>
                    <a:pt x="281" y="840"/>
                  </a:lnTo>
                  <a:lnTo>
                    <a:pt x="259" y="792"/>
                  </a:lnTo>
                  <a:lnTo>
                    <a:pt x="244" y="792"/>
                  </a:lnTo>
                  <a:lnTo>
                    <a:pt x="207" y="784"/>
                  </a:lnTo>
                  <a:lnTo>
                    <a:pt x="170" y="744"/>
                  </a:lnTo>
                  <a:lnTo>
                    <a:pt x="133" y="768"/>
                  </a:lnTo>
                  <a:lnTo>
                    <a:pt x="126" y="768"/>
                  </a:lnTo>
                  <a:lnTo>
                    <a:pt x="111" y="760"/>
                  </a:lnTo>
                  <a:lnTo>
                    <a:pt x="74" y="752"/>
                  </a:lnTo>
                  <a:lnTo>
                    <a:pt x="52" y="728"/>
                  </a:lnTo>
                  <a:lnTo>
                    <a:pt x="37" y="728"/>
                  </a:lnTo>
                  <a:lnTo>
                    <a:pt x="30" y="728"/>
                  </a:lnTo>
                  <a:lnTo>
                    <a:pt x="0" y="704"/>
                  </a:lnTo>
                  <a:lnTo>
                    <a:pt x="0" y="680"/>
                  </a:lnTo>
                  <a:lnTo>
                    <a:pt x="30" y="672"/>
                  </a:lnTo>
                  <a:lnTo>
                    <a:pt x="37" y="592"/>
                  </a:lnTo>
                  <a:lnTo>
                    <a:pt x="59" y="576"/>
                  </a:lnTo>
                  <a:lnTo>
                    <a:pt x="59" y="536"/>
                  </a:lnTo>
                  <a:lnTo>
                    <a:pt x="30" y="504"/>
                  </a:lnTo>
                  <a:lnTo>
                    <a:pt x="52" y="480"/>
                  </a:lnTo>
                  <a:lnTo>
                    <a:pt x="52" y="456"/>
                  </a:lnTo>
                  <a:lnTo>
                    <a:pt x="96" y="456"/>
                  </a:lnTo>
                  <a:lnTo>
                    <a:pt x="103" y="432"/>
                  </a:lnTo>
                  <a:lnTo>
                    <a:pt x="118" y="432"/>
                  </a:lnTo>
                  <a:lnTo>
                    <a:pt x="140" y="464"/>
                  </a:lnTo>
                  <a:lnTo>
                    <a:pt x="148" y="464"/>
                  </a:lnTo>
                  <a:lnTo>
                    <a:pt x="155" y="432"/>
                  </a:lnTo>
                  <a:lnTo>
                    <a:pt x="192" y="384"/>
                  </a:lnTo>
                  <a:lnTo>
                    <a:pt x="192" y="336"/>
                  </a:lnTo>
                  <a:lnTo>
                    <a:pt x="200" y="336"/>
                  </a:lnTo>
                  <a:lnTo>
                    <a:pt x="222" y="360"/>
                  </a:lnTo>
                  <a:lnTo>
                    <a:pt x="266" y="376"/>
                  </a:lnTo>
                  <a:lnTo>
                    <a:pt x="273" y="336"/>
                  </a:lnTo>
                  <a:lnTo>
                    <a:pt x="259" y="304"/>
                  </a:lnTo>
                  <a:lnTo>
                    <a:pt x="273" y="288"/>
                  </a:lnTo>
                  <a:lnTo>
                    <a:pt x="266" y="264"/>
                  </a:lnTo>
                  <a:lnTo>
                    <a:pt x="236" y="240"/>
                  </a:lnTo>
                  <a:lnTo>
                    <a:pt x="229" y="200"/>
                  </a:lnTo>
                  <a:lnTo>
                    <a:pt x="259" y="144"/>
                  </a:lnTo>
                  <a:lnTo>
                    <a:pt x="266" y="112"/>
                  </a:lnTo>
                  <a:lnTo>
                    <a:pt x="244" y="72"/>
                  </a:lnTo>
                  <a:lnTo>
                    <a:pt x="259" y="56"/>
                  </a:lnTo>
                  <a:lnTo>
                    <a:pt x="266" y="8"/>
                  </a:lnTo>
                  <a:lnTo>
                    <a:pt x="288" y="8"/>
                  </a:lnTo>
                  <a:lnTo>
                    <a:pt x="296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74" name="Freeform 12"/>
            <p:cNvSpPr>
              <a:spLocks/>
            </p:cNvSpPr>
            <p:nvPr/>
          </p:nvSpPr>
          <p:spPr bwMode="auto">
            <a:xfrm rot="704206">
              <a:off x="3681" y="3329"/>
              <a:ext cx="177" cy="108"/>
            </a:xfrm>
            <a:custGeom>
              <a:avLst/>
              <a:gdLst>
                <a:gd name="T0" fmla="*/ 21927 w 141"/>
                <a:gd name="T1" fmla="*/ 1986 h 97"/>
                <a:gd name="T2" fmla="*/ 32055 w 141"/>
                <a:gd name="T3" fmla="*/ 1414 h 97"/>
                <a:gd name="T4" fmla="*/ 26918 w 141"/>
                <a:gd name="T5" fmla="*/ 1025 h 97"/>
                <a:gd name="T6" fmla="*/ 28786 w 141"/>
                <a:gd name="T7" fmla="*/ 185 h 97"/>
                <a:gd name="T8" fmla="*/ 21927 w 141"/>
                <a:gd name="T9" fmla="*/ 0 h 97"/>
                <a:gd name="T10" fmla="*/ 16911 w 141"/>
                <a:gd name="T11" fmla="*/ 601 h 97"/>
                <a:gd name="T12" fmla="*/ 13551 w 141"/>
                <a:gd name="T13" fmla="*/ 601 h 97"/>
                <a:gd name="T14" fmla="*/ 11771 w 141"/>
                <a:gd name="T15" fmla="*/ 1181 h 97"/>
                <a:gd name="T16" fmla="*/ 8508 w 141"/>
                <a:gd name="T17" fmla="*/ 1414 h 97"/>
                <a:gd name="T18" fmla="*/ 4941 w 141"/>
                <a:gd name="T19" fmla="*/ 1181 h 97"/>
                <a:gd name="T20" fmla="*/ 0 w 141"/>
                <a:gd name="T21" fmla="*/ 2195 h 97"/>
                <a:gd name="T22" fmla="*/ 6580 w 141"/>
                <a:gd name="T23" fmla="*/ 2418 h 97"/>
                <a:gd name="T24" fmla="*/ 13551 w 141"/>
                <a:gd name="T25" fmla="*/ 2195 h 97"/>
                <a:gd name="T26" fmla="*/ 18544 w 141"/>
                <a:gd name="T27" fmla="*/ 2195 h 97"/>
                <a:gd name="T28" fmla="*/ 21927 w 141"/>
                <a:gd name="T29" fmla="*/ 1986 h 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1"/>
                <a:gd name="T46" fmla="*/ 0 h 97"/>
                <a:gd name="T47" fmla="*/ 141 w 141"/>
                <a:gd name="T48" fmla="*/ 97 h 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1" h="97">
                  <a:moveTo>
                    <a:pt x="96" y="80"/>
                  </a:moveTo>
                  <a:lnTo>
                    <a:pt x="140" y="56"/>
                  </a:lnTo>
                  <a:lnTo>
                    <a:pt x="118" y="40"/>
                  </a:lnTo>
                  <a:lnTo>
                    <a:pt x="125" y="8"/>
                  </a:lnTo>
                  <a:lnTo>
                    <a:pt x="96" y="0"/>
                  </a:lnTo>
                  <a:lnTo>
                    <a:pt x="74" y="24"/>
                  </a:lnTo>
                  <a:lnTo>
                    <a:pt x="59" y="24"/>
                  </a:lnTo>
                  <a:lnTo>
                    <a:pt x="52" y="48"/>
                  </a:lnTo>
                  <a:lnTo>
                    <a:pt x="37" y="56"/>
                  </a:lnTo>
                  <a:lnTo>
                    <a:pt x="22" y="48"/>
                  </a:lnTo>
                  <a:lnTo>
                    <a:pt x="0" y="88"/>
                  </a:lnTo>
                  <a:lnTo>
                    <a:pt x="29" y="96"/>
                  </a:lnTo>
                  <a:lnTo>
                    <a:pt x="59" y="88"/>
                  </a:lnTo>
                  <a:lnTo>
                    <a:pt x="81" y="88"/>
                  </a:lnTo>
                  <a:lnTo>
                    <a:pt x="96" y="8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75" name="Freeform 13"/>
            <p:cNvSpPr>
              <a:spLocks/>
            </p:cNvSpPr>
            <p:nvPr/>
          </p:nvSpPr>
          <p:spPr bwMode="auto">
            <a:xfrm rot="704206">
              <a:off x="3222" y="3205"/>
              <a:ext cx="148" cy="110"/>
            </a:xfrm>
            <a:custGeom>
              <a:avLst/>
              <a:gdLst>
                <a:gd name="T0" fmla="*/ 16911 w 141"/>
                <a:gd name="T1" fmla="*/ 3495 h 97"/>
                <a:gd name="T2" fmla="*/ 16911 w 141"/>
                <a:gd name="T3" fmla="*/ 2796 h 97"/>
                <a:gd name="T4" fmla="*/ 20113 w 141"/>
                <a:gd name="T5" fmla="*/ 2796 h 97"/>
                <a:gd name="T6" fmla="*/ 25325 w 141"/>
                <a:gd name="T7" fmla="*/ 4174 h 97"/>
                <a:gd name="T8" fmla="*/ 32055 w 141"/>
                <a:gd name="T9" fmla="*/ 2026 h 97"/>
                <a:gd name="T10" fmla="*/ 30354 w 141"/>
                <a:gd name="T11" fmla="*/ 653 h 97"/>
                <a:gd name="T12" fmla="*/ 25325 w 141"/>
                <a:gd name="T13" fmla="*/ 653 h 97"/>
                <a:gd name="T14" fmla="*/ 21927 w 141"/>
                <a:gd name="T15" fmla="*/ 1047 h 97"/>
                <a:gd name="T16" fmla="*/ 16911 w 141"/>
                <a:gd name="T17" fmla="*/ 0 h 97"/>
                <a:gd name="T18" fmla="*/ 13551 w 141"/>
                <a:gd name="T19" fmla="*/ 307 h 97"/>
                <a:gd name="T20" fmla="*/ 8508 w 141"/>
                <a:gd name="T21" fmla="*/ 1047 h 97"/>
                <a:gd name="T22" fmla="*/ 4941 w 141"/>
                <a:gd name="T23" fmla="*/ 307 h 97"/>
                <a:gd name="T24" fmla="*/ 0 w 141"/>
                <a:gd name="T25" fmla="*/ 653 h 97"/>
                <a:gd name="T26" fmla="*/ 4941 w 141"/>
                <a:gd name="T27" fmla="*/ 1382 h 97"/>
                <a:gd name="T28" fmla="*/ 0 w 141"/>
                <a:gd name="T29" fmla="*/ 2466 h 97"/>
                <a:gd name="T30" fmla="*/ 4941 w 141"/>
                <a:gd name="T31" fmla="*/ 3130 h 97"/>
                <a:gd name="T32" fmla="*/ 6580 w 141"/>
                <a:gd name="T33" fmla="*/ 2796 h 97"/>
                <a:gd name="T34" fmla="*/ 10198 w 141"/>
                <a:gd name="T35" fmla="*/ 2026 h 97"/>
                <a:gd name="T36" fmla="*/ 11771 w 141"/>
                <a:gd name="T37" fmla="*/ 2796 h 97"/>
                <a:gd name="T38" fmla="*/ 16911 w 141"/>
                <a:gd name="T39" fmla="*/ 3495 h 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1"/>
                <a:gd name="T61" fmla="*/ 0 h 97"/>
                <a:gd name="T62" fmla="*/ 141 w 141"/>
                <a:gd name="T63" fmla="*/ 97 h 9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1" h="97">
                  <a:moveTo>
                    <a:pt x="74" y="80"/>
                  </a:moveTo>
                  <a:lnTo>
                    <a:pt x="74" y="64"/>
                  </a:lnTo>
                  <a:lnTo>
                    <a:pt x="88" y="64"/>
                  </a:lnTo>
                  <a:lnTo>
                    <a:pt x="111" y="96"/>
                  </a:lnTo>
                  <a:lnTo>
                    <a:pt x="140" y="48"/>
                  </a:lnTo>
                  <a:lnTo>
                    <a:pt x="133" y="16"/>
                  </a:lnTo>
                  <a:lnTo>
                    <a:pt x="111" y="16"/>
                  </a:lnTo>
                  <a:lnTo>
                    <a:pt x="96" y="24"/>
                  </a:lnTo>
                  <a:lnTo>
                    <a:pt x="74" y="0"/>
                  </a:lnTo>
                  <a:lnTo>
                    <a:pt x="59" y="8"/>
                  </a:lnTo>
                  <a:lnTo>
                    <a:pt x="37" y="24"/>
                  </a:lnTo>
                  <a:lnTo>
                    <a:pt x="22" y="8"/>
                  </a:lnTo>
                  <a:lnTo>
                    <a:pt x="0" y="16"/>
                  </a:lnTo>
                  <a:lnTo>
                    <a:pt x="22" y="32"/>
                  </a:lnTo>
                  <a:lnTo>
                    <a:pt x="0" y="56"/>
                  </a:lnTo>
                  <a:lnTo>
                    <a:pt x="22" y="72"/>
                  </a:lnTo>
                  <a:lnTo>
                    <a:pt x="29" y="64"/>
                  </a:lnTo>
                  <a:lnTo>
                    <a:pt x="44" y="48"/>
                  </a:lnTo>
                  <a:lnTo>
                    <a:pt x="52" y="64"/>
                  </a:lnTo>
                  <a:lnTo>
                    <a:pt x="74" y="8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76" name="Freeform 15"/>
            <p:cNvSpPr>
              <a:spLocks/>
            </p:cNvSpPr>
            <p:nvPr/>
          </p:nvSpPr>
          <p:spPr bwMode="auto">
            <a:xfrm rot="704206">
              <a:off x="2499" y="2904"/>
              <a:ext cx="203" cy="368"/>
            </a:xfrm>
            <a:custGeom>
              <a:avLst/>
              <a:gdLst>
                <a:gd name="T0" fmla="*/ 2644 w 171"/>
                <a:gd name="T1" fmla="*/ 5323 h 289"/>
                <a:gd name="T2" fmla="*/ 3775 w 171"/>
                <a:gd name="T3" fmla="*/ 5323 h 289"/>
                <a:gd name="T4" fmla="*/ 6316 w 171"/>
                <a:gd name="T5" fmla="*/ 6503 h 289"/>
                <a:gd name="T6" fmla="*/ 12544 w 171"/>
                <a:gd name="T7" fmla="*/ 7732 h 289"/>
                <a:gd name="T8" fmla="*/ 12544 w 171"/>
                <a:gd name="T9" fmla="*/ 8914 h 289"/>
                <a:gd name="T10" fmla="*/ 15358 w 171"/>
                <a:gd name="T11" fmla="*/ 9833 h 289"/>
                <a:gd name="T12" fmla="*/ 15358 w 171"/>
                <a:gd name="T13" fmla="*/ 10090 h 289"/>
                <a:gd name="T14" fmla="*/ 24053 w 171"/>
                <a:gd name="T15" fmla="*/ 10704 h 289"/>
                <a:gd name="T16" fmla="*/ 28096 w 171"/>
                <a:gd name="T17" fmla="*/ 9197 h 289"/>
                <a:gd name="T18" fmla="*/ 25376 w 171"/>
                <a:gd name="T19" fmla="*/ 8034 h 289"/>
                <a:gd name="T20" fmla="*/ 26532 w 171"/>
                <a:gd name="T21" fmla="*/ 6232 h 289"/>
                <a:gd name="T22" fmla="*/ 22959 w 171"/>
                <a:gd name="T23" fmla="*/ 5901 h 289"/>
                <a:gd name="T24" fmla="*/ 22959 w 171"/>
                <a:gd name="T25" fmla="*/ 5323 h 289"/>
                <a:gd name="T26" fmla="*/ 25376 w 171"/>
                <a:gd name="T27" fmla="*/ 4416 h 289"/>
                <a:gd name="T28" fmla="*/ 22959 w 171"/>
                <a:gd name="T29" fmla="*/ 4111 h 289"/>
                <a:gd name="T30" fmla="*/ 22959 w 171"/>
                <a:gd name="T31" fmla="*/ 3561 h 289"/>
                <a:gd name="T32" fmla="*/ 25376 w 171"/>
                <a:gd name="T33" fmla="*/ 3230 h 289"/>
                <a:gd name="T34" fmla="*/ 29209 w 171"/>
                <a:gd name="T35" fmla="*/ 2083 h 289"/>
                <a:gd name="T36" fmla="*/ 24053 w 171"/>
                <a:gd name="T37" fmla="*/ 597 h 289"/>
                <a:gd name="T38" fmla="*/ 24053 w 171"/>
                <a:gd name="T39" fmla="*/ 0 h 289"/>
                <a:gd name="T40" fmla="*/ 19051 w 171"/>
                <a:gd name="T41" fmla="*/ 872 h 289"/>
                <a:gd name="T42" fmla="*/ 15358 w 171"/>
                <a:gd name="T43" fmla="*/ 290 h 289"/>
                <a:gd name="T44" fmla="*/ 10202 w 171"/>
                <a:gd name="T45" fmla="*/ 597 h 289"/>
                <a:gd name="T46" fmla="*/ 6316 w 171"/>
                <a:gd name="T47" fmla="*/ 1469 h 289"/>
                <a:gd name="T48" fmla="*/ 0 w 171"/>
                <a:gd name="T49" fmla="*/ 1469 h 289"/>
                <a:gd name="T50" fmla="*/ 2644 w 171"/>
                <a:gd name="T51" fmla="*/ 2363 h 289"/>
                <a:gd name="T52" fmla="*/ 2644 w 171"/>
                <a:gd name="T53" fmla="*/ 5323 h 28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1"/>
                <a:gd name="T82" fmla="*/ 0 h 289"/>
                <a:gd name="T83" fmla="*/ 171 w 171"/>
                <a:gd name="T84" fmla="*/ 289 h 28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1" h="289">
                  <a:moveTo>
                    <a:pt x="15" y="144"/>
                  </a:moveTo>
                  <a:lnTo>
                    <a:pt x="22" y="144"/>
                  </a:lnTo>
                  <a:lnTo>
                    <a:pt x="37" y="176"/>
                  </a:lnTo>
                  <a:lnTo>
                    <a:pt x="74" y="208"/>
                  </a:lnTo>
                  <a:lnTo>
                    <a:pt x="74" y="240"/>
                  </a:lnTo>
                  <a:lnTo>
                    <a:pt x="89" y="264"/>
                  </a:lnTo>
                  <a:lnTo>
                    <a:pt x="89" y="272"/>
                  </a:lnTo>
                  <a:lnTo>
                    <a:pt x="140" y="288"/>
                  </a:lnTo>
                  <a:lnTo>
                    <a:pt x="163" y="248"/>
                  </a:lnTo>
                  <a:lnTo>
                    <a:pt x="148" y="216"/>
                  </a:lnTo>
                  <a:lnTo>
                    <a:pt x="155" y="168"/>
                  </a:lnTo>
                  <a:lnTo>
                    <a:pt x="133" y="160"/>
                  </a:lnTo>
                  <a:lnTo>
                    <a:pt x="133" y="144"/>
                  </a:lnTo>
                  <a:lnTo>
                    <a:pt x="148" y="120"/>
                  </a:lnTo>
                  <a:lnTo>
                    <a:pt x="133" y="112"/>
                  </a:lnTo>
                  <a:lnTo>
                    <a:pt x="133" y="96"/>
                  </a:lnTo>
                  <a:lnTo>
                    <a:pt x="148" y="88"/>
                  </a:lnTo>
                  <a:lnTo>
                    <a:pt x="170" y="56"/>
                  </a:lnTo>
                  <a:lnTo>
                    <a:pt x="140" y="16"/>
                  </a:lnTo>
                  <a:lnTo>
                    <a:pt x="140" y="0"/>
                  </a:lnTo>
                  <a:lnTo>
                    <a:pt x="111" y="24"/>
                  </a:lnTo>
                  <a:lnTo>
                    <a:pt x="89" y="8"/>
                  </a:lnTo>
                  <a:lnTo>
                    <a:pt x="59" y="16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15" y="64"/>
                  </a:lnTo>
                  <a:lnTo>
                    <a:pt x="15" y="14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77" name="Freeform 16"/>
            <p:cNvSpPr>
              <a:spLocks/>
            </p:cNvSpPr>
            <p:nvPr/>
          </p:nvSpPr>
          <p:spPr bwMode="auto">
            <a:xfrm rot="704206">
              <a:off x="2226" y="2544"/>
              <a:ext cx="540" cy="398"/>
            </a:xfrm>
            <a:custGeom>
              <a:avLst/>
              <a:gdLst>
                <a:gd name="T0" fmla="*/ 59533 w 452"/>
                <a:gd name="T1" fmla="*/ 1070 h 361"/>
                <a:gd name="T2" fmla="*/ 60996 w 452"/>
                <a:gd name="T3" fmla="*/ 1914 h 361"/>
                <a:gd name="T4" fmla="*/ 60996 w 452"/>
                <a:gd name="T5" fmla="*/ 2999 h 361"/>
                <a:gd name="T6" fmla="*/ 71150 w 452"/>
                <a:gd name="T7" fmla="*/ 2999 h 361"/>
                <a:gd name="T8" fmla="*/ 76940 w 452"/>
                <a:gd name="T9" fmla="*/ 3510 h 361"/>
                <a:gd name="T10" fmla="*/ 78385 w 452"/>
                <a:gd name="T11" fmla="*/ 4576 h 361"/>
                <a:gd name="T12" fmla="*/ 85691 w 452"/>
                <a:gd name="T13" fmla="*/ 4576 h 361"/>
                <a:gd name="T14" fmla="*/ 85691 w 452"/>
                <a:gd name="T15" fmla="*/ 5136 h 361"/>
                <a:gd name="T16" fmla="*/ 81313 w 452"/>
                <a:gd name="T17" fmla="*/ 5733 h 361"/>
                <a:gd name="T18" fmla="*/ 78385 w 452"/>
                <a:gd name="T19" fmla="*/ 6810 h 361"/>
                <a:gd name="T20" fmla="*/ 87242 w 452"/>
                <a:gd name="T21" fmla="*/ 7569 h 361"/>
                <a:gd name="T22" fmla="*/ 88804 w 452"/>
                <a:gd name="T23" fmla="*/ 8415 h 361"/>
                <a:gd name="T24" fmla="*/ 82744 w 452"/>
                <a:gd name="T25" fmla="*/ 9238 h 361"/>
                <a:gd name="T26" fmla="*/ 82744 w 452"/>
                <a:gd name="T27" fmla="*/ 10086 h 361"/>
                <a:gd name="T28" fmla="*/ 76940 w 452"/>
                <a:gd name="T29" fmla="*/ 10860 h 361"/>
                <a:gd name="T30" fmla="*/ 72720 w 452"/>
                <a:gd name="T31" fmla="*/ 10316 h 361"/>
                <a:gd name="T32" fmla="*/ 66744 w 452"/>
                <a:gd name="T33" fmla="*/ 10600 h 361"/>
                <a:gd name="T34" fmla="*/ 62543 w 452"/>
                <a:gd name="T35" fmla="*/ 11412 h 361"/>
                <a:gd name="T36" fmla="*/ 55123 w 452"/>
                <a:gd name="T37" fmla="*/ 11412 h 361"/>
                <a:gd name="T38" fmla="*/ 47952 w 452"/>
                <a:gd name="T39" fmla="*/ 12214 h 361"/>
                <a:gd name="T40" fmla="*/ 45036 w 452"/>
                <a:gd name="T41" fmla="*/ 11150 h 361"/>
                <a:gd name="T42" fmla="*/ 49415 w 452"/>
                <a:gd name="T43" fmla="*/ 10860 h 361"/>
                <a:gd name="T44" fmla="*/ 43742 w 452"/>
                <a:gd name="T45" fmla="*/ 10316 h 361"/>
                <a:gd name="T46" fmla="*/ 39335 w 452"/>
                <a:gd name="T47" fmla="*/ 10600 h 361"/>
                <a:gd name="T48" fmla="*/ 34835 w 452"/>
                <a:gd name="T49" fmla="*/ 10086 h 361"/>
                <a:gd name="T50" fmla="*/ 30642 w 452"/>
                <a:gd name="T51" fmla="*/ 10086 h 361"/>
                <a:gd name="T52" fmla="*/ 20327 w 452"/>
                <a:gd name="T53" fmla="*/ 8415 h 361"/>
                <a:gd name="T54" fmla="*/ 8564 w 452"/>
                <a:gd name="T55" fmla="*/ 7884 h 361"/>
                <a:gd name="T56" fmla="*/ 2932 w 452"/>
                <a:gd name="T57" fmla="*/ 7884 h 361"/>
                <a:gd name="T58" fmla="*/ 1446 w 452"/>
                <a:gd name="T59" fmla="*/ 6250 h 361"/>
                <a:gd name="T60" fmla="*/ 0 w 452"/>
                <a:gd name="T61" fmla="*/ 4356 h 361"/>
                <a:gd name="T62" fmla="*/ 5928 w 452"/>
                <a:gd name="T63" fmla="*/ 2999 h 361"/>
                <a:gd name="T64" fmla="*/ 7182 w 452"/>
                <a:gd name="T65" fmla="*/ 2435 h 361"/>
                <a:gd name="T66" fmla="*/ 14522 w 452"/>
                <a:gd name="T67" fmla="*/ 2165 h 361"/>
                <a:gd name="T68" fmla="*/ 13134 w 452"/>
                <a:gd name="T69" fmla="*/ 1353 h 361"/>
                <a:gd name="T70" fmla="*/ 17362 w 452"/>
                <a:gd name="T71" fmla="*/ 0 h 361"/>
                <a:gd name="T72" fmla="*/ 27440 w 452"/>
                <a:gd name="T73" fmla="*/ 0 h 361"/>
                <a:gd name="T74" fmla="*/ 31904 w 452"/>
                <a:gd name="T75" fmla="*/ 516 h 361"/>
                <a:gd name="T76" fmla="*/ 37767 w 452"/>
                <a:gd name="T77" fmla="*/ 516 h 361"/>
                <a:gd name="T78" fmla="*/ 40802 w 452"/>
                <a:gd name="T79" fmla="*/ 823 h 361"/>
                <a:gd name="T80" fmla="*/ 46530 w 452"/>
                <a:gd name="T81" fmla="*/ 1353 h 361"/>
                <a:gd name="T82" fmla="*/ 50893 w 452"/>
                <a:gd name="T83" fmla="*/ 516 h 361"/>
                <a:gd name="T84" fmla="*/ 53955 w 452"/>
                <a:gd name="T85" fmla="*/ 254 h 361"/>
                <a:gd name="T86" fmla="*/ 59533 w 452"/>
                <a:gd name="T87" fmla="*/ 1070 h 36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452"/>
                <a:gd name="T133" fmla="*/ 0 h 361"/>
                <a:gd name="T134" fmla="*/ 452 w 452"/>
                <a:gd name="T135" fmla="*/ 361 h 36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452" h="361">
                  <a:moveTo>
                    <a:pt x="303" y="32"/>
                  </a:moveTo>
                  <a:lnTo>
                    <a:pt x="311" y="56"/>
                  </a:lnTo>
                  <a:lnTo>
                    <a:pt x="311" y="88"/>
                  </a:lnTo>
                  <a:lnTo>
                    <a:pt x="362" y="88"/>
                  </a:lnTo>
                  <a:lnTo>
                    <a:pt x="392" y="104"/>
                  </a:lnTo>
                  <a:lnTo>
                    <a:pt x="399" y="136"/>
                  </a:lnTo>
                  <a:lnTo>
                    <a:pt x="436" y="136"/>
                  </a:lnTo>
                  <a:lnTo>
                    <a:pt x="436" y="152"/>
                  </a:lnTo>
                  <a:lnTo>
                    <a:pt x="414" y="168"/>
                  </a:lnTo>
                  <a:lnTo>
                    <a:pt x="399" y="200"/>
                  </a:lnTo>
                  <a:lnTo>
                    <a:pt x="444" y="224"/>
                  </a:lnTo>
                  <a:lnTo>
                    <a:pt x="451" y="248"/>
                  </a:lnTo>
                  <a:lnTo>
                    <a:pt x="421" y="272"/>
                  </a:lnTo>
                  <a:lnTo>
                    <a:pt x="421" y="296"/>
                  </a:lnTo>
                  <a:lnTo>
                    <a:pt x="392" y="320"/>
                  </a:lnTo>
                  <a:lnTo>
                    <a:pt x="370" y="304"/>
                  </a:lnTo>
                  <a:lnTo>
                    <a:pt x="340" y="312"/>
                  </a:lnTo>
                  <a:lnTo>
                    <a:pt x="318" y="336"/>
                  </a:lnTo>
                  <a:lnTo>
                    <a:pt x="281" y="336"/>
                  </a:lnTo>
                  <a:lnTo>
                    <a:pt x="244" y="360"/>
                  </a:lnTo>
                  <a:lnTo>
                    <a:pt x="229" y="328"/>
                  </a:lnTo>
                  <a:lnTo>
                    <a:pt x="251" y="320"/>
                  </a:lnTo>
                  <a:lnTo>
                    <a:pt x="222" y="304"/>
                  </a:lnTo>
                  <a:lnTo>
                    <a:pt x="200" y="312"/>
                  </a:lnTo>
                  <a:lnTo>
                    <a:pt x="177" y="296"/>
                  </a:lnTo>
                  <a:lnTo>
                    <a:pt x="155" y="296"/>
                  </a:lnTo>
                  <a:lnTo>
                    <a:pt x="104" y="248"/>
                  </a:lnTo>
                  <a:lnTo>
                    <a:pt x="44" y="232"/>
                  </a:lnTo>
                  <a:lnTo>
                    <a:pt x="15" y="232"/>
                  </a:lnTo>
                  <a:lnTo>
                    <a:pt x="7" y="184"/>
                  </a:lnTo>
                  <a:lnTo>
                    <a:pt x="0" y="128"/>
                  </a:lnTo>
                  <a:lnTo>
                    <a:pt x="30" y="88"/>
                  </a:lnTo>
                  <a:lnTo>
                    <a:pt x="37" y="72"/>
                  </a:lnTo>
                  <a:lnTo>
                    <a:pt x="74" y="64"/>
                  </a:lnTo>
                  <a:lnTo>
                    <a:pt x="67" y="40"/>
                  </a:lnTo>
                  <a:lnTo>
                    <a:pt x="89" y="0"/>
                  </a:lnTo>
                  <a:lnTo>
                    <a:pt x="140" y="0"/>
                  </a:lnTo>
                  <a:lnTo>
                    <a:pt x="163" y="16"/>
                  </a:lnTo>
                  <a:lnTo>
                    <a:pt x="192" y="16"/>
                  </a:lnTo>
                  <a:lnTo>
                    <a:pt x="207" y="24"/>
                  </a:lnTo>
                  <a:lnTo>
                    <a:pt x="237" y="40"/>
                  </a:lnTo>
                  <a:lnTo>
                    <a:pt x="259" y="16"/>
                  </a:lnTo>
                  <a:lnTo>
                    <a:pt x="274" y="8"/>
                  </a:lnTo>
                  <a:lnTo>
                    <a:pt x="303" y="32"/>
                  </a:lnTo>
                </a:path>
              </a:pathLst>
            </a:custGeom>
            <a:pattFill prst="wdUpDiag">
              <a:fgClr>
                <a:srgbClr val="0070C0"/>
              </a:fgClr>
              <a:bgClr>
                <a:srgbClr val="00B050"/>
              </a:bgClr>
            </a:patt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78" name="Freeform 17"/>
            <p:cNvSpPr>
              <a:spLocks/>
            </p:cNvSpPr>
            <p:nvPr/>
          </p:nvSpPr>
          <p:spPr bwMode="auto">
            <a:xfrm rot="704206">
              <a:off x="1890" y="1543"/>
              <a:ext cx="888" cy="1279"/>
            </a:xfrm>
            <a:custGeom>
              <a:avLst/>
              <a:gdLst>
                <a:gd name="T0" fmla="*/ 16563 w 746"/>
                <a:gd name="T1" fmla="*/ 30026 h 1137"/>
                <a:gd name="T2" fmla="*/ 9758 w 746"/>
                <a:gd name="T3" fmla="*/ 26641 h 1137"/>
                <a:gd name="T4" fmla="*/ 1371 w 746"/>
                <a:gd name="T5" fmla="*/ 22062 h 1137"/>
                <a:gd name="T6" fmla="*/ 5779 w 746"/>
                <a:gd name="T7" fmla="*/ 18037 h 1137"/>
                <a:gd name="T8" fmla="*/ 15081 w 746"/>
                <a:gd name="T9" fmla="*/ 15206 h 1137"/>
                <a:gd name="T10" fmla="*/ 24813 w 746"/>
                <a:gd name="T11" fmla="*/ 14596 h 1137"/>
                <a:gd name="T12" fmla="*/ 38547 w 746"/>
                <a:gd name="T13" fmla="*/ 13189 h 1137"/>
                <a:gd name="T14" fmla="*/ 53686 w 746"/>
                <a:gd name="T15" fmla="*/ 10545 h 1137"/>
                <a:gd name="T16" fmla="*/ 56088 w 746"/>
                <a:gd name="T17" fmla="*/ 8850 h 1137"/>
                <a:gd name="T18" fmla="*/ 64800 w 746"/>
                <a:gd name="T19" fmla="*/ 10267 h 1137"/>
                <a:gd name="T20" fmla="*/ 63312 w 746"/>
                <a:gd name="T21" fmla="*/ 6004 h 1137"/>
                <a:gd name="T22" fmla="*/ 75467 w 746"/>
                <a:gd name="T23" fmla="*/ 2836 h 1137"/>
                <a:gd name="T24" fmla="*/ 94718 w 746"/>
                <a:gd name="T25" fmla="*/ 587 h 1137"/>
                <a:gd name="T26" fmla="*/ 90621 w 746"/>
                <a:gd name="T27" fmla="*/ 6004 h 1137"/>
                <a:gd name="T28" fmla="*/ 79572 w 746"/>
                <a:gd name="T29" fmla="*/ 13791 h 1137"/>
                <a:gd name="T30" fmla="*/ 64800 w 746"/>
                <a:gd name="T31" fmla="*/ 14886 h 1137"/>
                <a:gd name="T32" fmla="*/ 93621 w 746"/>
                <a:gd name="T33" fmla="*/ 12870 h 1137"/>
                <a:gd name="T34" fmla="*/ 101743 w 746"/>
                <a:gd name="T35" fmla="*/ 12612 h 1137"/>
                <a:gd name="T36" fmla="*/ 109820 w 746"/>
                <a:gd name="T37" fmla="*/ 14596 h 1137"/>
                <a:gd name="T38" fmla="*/ 101743 w 746"/>
                <a:gd name="T39" fmla="*/ 10016 h 1137"/>
                <a:gd name="T40" fmla="*/ 97644 w 746"/>
                <a:gd name="T41" fmla="*/ 6004 h 1137"/>
                <a:gd name="T42" fmla="*/ 102891 w 746"/>
                <a:gd name="T43" fmla="*/ 1147 h 1137"/>
                <a:gd name="T44" fmla="*/ 109820 w 746"/>
                <a:gd name="T45" fmla="*/ 5752 h 1137"/>
                <a:gd name="T46" fmla="*/ 112606 w 746"/>
                <a:gd name="T47" fmla="*/ 4268 h 1137"/>
                <a:gd name="T48" fmla="*/ 115497 w 746"/>
                <a:gd name="T49" fmla="*/ 3437 h 1137"/>
                <a:gd name="T50" fmla="*/ 120895 w 746"/>
                <a:gd name="T51" fmla="*/ 6545 h 1137"/>
                <a:gd name="T52" fmla="*/ 113926 w 746"/>
                <a:gd name="T53" fmla="*/ 9684 h 1137"/>
                <a:gd name="T54" fmla="*/ 127849 w 746"/>
                <a:gd name="T55" fmla="*/ 13497 h 1137"/>
                <a:gd name="T56" fmla="*/ 122412 w 746"/>
                <a:gd name="T57" fmla="*/ 16025 h 1137"/>
                <a:gd name="T58" fmla="*/ 130600 w 746"/>
                <a:gd name="T59" fmla="*/ 20024 h 1137"/>
                <a:gd name="T60" fmla="*/ 138857 w 746"/>
                <a:gd name="T61" fmla="*/ 23484 h 1137"/>
                <a:gd name="T62" fmla="*/ 130600 w 746"/>
                <a:gd name="T63" fmla="*/ 26641 h 1137"/>
                <a:gd name="T64" fmla="*/ 135913 w 746"/>
                <a:gd name="T65" fmla="*/ 29460 h 1137"/>
                <a:gd name="T66" fmla="*/ 126507 w 746"/>
                <a:gd name="T67" fmla="*/ 31473 h 1137"/>
                <a:gd name="T68" fmla="*/ 113926 w 746"/>
                <a:gd name="T69" fmla="*/ 31778 h 1137"/>
                <a:gd name="T70" fmla="*/ 100370 w 746"/>
                <a:gd name="T71" fmla="*/ 30887 h 1137"/>
                <a:gd name="T72" fmla="*/ 82373 w 746"/>
                <a:gd name="T73" fmla="*/ 31778 h 1137"/>
                <a:gd name="T74" fmla="*/ 75467 w 746"/>
                <a:gd name="T75" fmla="*/ 33522 h 1137"/>
                <a:gd name="T76" fmla="*/ 63312 w 746"/>
                <a:gd name="T77" fmla="*/ 35803 h 1137"/>
                <a:gd name="T78" fmla="*/ 47945 w 746"/>
                <a:gd name="T79" fmla="*/ 35183 h 1137"/>
                <a:gd name="T80" fmla="*/ 41254 w 746"/>
                <a:gd name="T81" fmla="*/ 34667 h 1137"/>
                <a:gd name="T82" fmla="*/ 45137 w 746"/>
                <a:gd name="T83" fmla="*/ 38099 h 1137"/>
                <a:gd name="T84" fmla="*/ 35954 w 746"/>
                <a:gd name="T85" fmla="*/ 39518 h 1137"/>
                <a:gd name="T86" fmla="*/ 20592 w 746"/>
                <a:gd name="T87" fmla="*/ 38952 h 1137"/>
                <a:gd name="T88" fmla="*/ 9758 w 746"/>
                <a:gd name="T89" fmla="*/ 37809 h 1137"/>
                <a:gd name="T90" fmla="*/ 9758 w 746"/>
                <a:gd name="T91" fmla="*/ 33191 h 1137"/>
                <a:gd name="T92" fmla="*/ 17952 w 746"/>
                <a:gd name="T93" fmla="*/ 31778 h 11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6"/>
                <a:gd name="T142" fmla="*/ 0 h 1137"/>
                <a:gd name="T143" fmla="*/ 746 w 746"/>
                <a:gd name="T144" fmla="*/ 1137 h 113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6" h="1137">
                  <a:moveTo>
                    <a:pt x="96" y="888"/>
                  </a:moveTo>
                  <a:lnTo>
                    <a:pt x="96" y="888"/>
                  </a:lnTo>
                  <a:lnTo>
                    <a:pt x="89" y="840"/>
                  </a:lnTo>
                  <a:lnTo>
                    <a:pt x="52" y="808"/>
                  </a:lnTo>
                  <a:lnTo>
                    <a:pt x="59" y="776"/>
                  </a:lnTo>
                  <a:lnTo>
                    <a:pt x="52" y="744"/>
                  </a:lnTo>
                  <a:lnTo>
                    <a:pt x="52" y="696"/>
                  </a:lnTo>
                  <a:lnTo>
                    <a:pt x="37" y="648"/>
                  </a:lnTo>
                  <a:lnTo>
                    <a:pt x="7" y="616"/>
                  </a:lnTo>
                  <a:lnTo>
                    <a:pt x="0" y="600"/>
                  </a:lnTo>
                  <a:lnTo>
                    <a:pt x="7" y="592"/>
                  </a:lnTo>
                  <a:lnTo>
                    <a:pt x="30" y="504"/>
                  </a:lnTo>
                  <a:lnTo>
                    <a:pt x="59" y="480"/>
                  </a:lnTo>
                  <a:lnTo>
                    <a:pt x="59" y="448"/>
                  </a:lnTo>
                  <a:lnTo>
                    <a:pt x="81" y="424"/>
                  </a:lnTo>
                  <a:lnTo>
                    <a:pt x="103" y="432"/>
                  </a:lnTo>
                  <a:lnTo>
                    <a:pt x="118" y="432"/>
                  </a:lnTo>
                  <a:lnTo>
                    <a:pt x="133" y="408"/>
                  </a:lnTo>
                  <a:lnTo>
                    <a:pt x="148" y="408"/>
                  </a:lnTo>
                  <a:lnTo>
                    <a:pt x="162" y="400"/>
                  </a:lnTo>
                  <a:lnTo>
                    <a:pt x="207" y="368"/>
                  </a:lnTo>
                  <a:lnTo>
                    <a:pt x="243" y="360"/>
                  </a:lnTo>
                  <a:lnTo>
                    <a:pt x="295" y="320"/>
                  </a:lnTo>
                  <a:lnTo>
                    <a:pt x="288" y="296"/>
                  </a:lnTo>
                  <a:lnTo>
                    <a:pt x="288" y="264"/>
                  </a:lnTo>
                  <a:lnTo>
                    <a:pt x="295" y="264"/>
                  </a:lnTo>
                  <a:lnTo>
                    <a:pt x="302" y="248"/>
                  </a:lnTo>
                  <a:lnTo>
                    <a:pt x="288" y="232"/>
                  </a:lnTo>
                  <a:lnTo>
                    <a:pt x="302" y="216"/>
                  </a:lnTo>
                  <a:lnTo>
                    <a:pt x="347" y="288"/>
                  </a:lnTo>
                  <a:lnTo>
                    <a:pt x="376" y="272"/>
                  </a:lnTo>
                  <a:lnTo>
                    <a:pt x="347" y="200"/>
                  </a:lnTo>
                  <a:lnTo>
                    <a:pt x="339" y="168"/>
                  </a:lnTo>
                  <a:lnTo>
                    <a:pt x="369" y="168"/>
                  </a:lnTo>
                  <a:lnTo>
                    <a:pt x="369" y="88"/>
                  </a:lnTo>
                  <a:lnTo>
                    <a:pt x="406" y="80"/>
                  </a:lnTo>
                  <a:lnTo>
                    <a:pt x="465" y="0"/>
                  </a:lnTo>
                  <a:lnTo>
                    <a:pt x="480" y="16"/>
                  </a:lnTo>
                  <a:lnTo>
                    <a:pt x="509" y="16"/>
                  </a:lnTo>
                  <a:lnTo>
                    <a:pt x="524" y="48"/>
                  </a:lnTo>
                  <a:lnTo>
                    <a:pt x="487" y="96"/>
                  </a:lnTo>
                  <a:lnTo>
                    <a:pt x="487" y="168"/>
                  </a:lnTo>
                  <a:lnTo>
                    <a:pt x="457" y="264"/>
                  </a:lnTo>
                  <a:lnTo>
                    <a:pt x="480" y="328"/>
                  </a:lnTo>
                  <a:lnTo>
                    <a:pt x="428" y="384"/>
                  </a:lnTo>
                  <a:lnTo>
                    <a:pt x="384" y="416"/>
                  </a:lnTo>
                  <a:lnTo>
                    <a:pt x="347" y="392"/>
                  </a:lnTo>
                  <a:lnTo>
                    <a:pt x="347" y="416"/>
                  </a:lnTo>
                  <a:lnTo>
                    <a:pt x="391" y="456"/>
                  </a:lnTo>
                  <a:lnTo>
                    <a:pt x="450" y="424"/>
                  </a:lnTo>
                  <a:lnTo>
                    <a:pt x="502" y="360"/>
                  </a:lnTo>
                  <a:lnTo>
                    <a:pt x="494" y="312"/>
                  </a:lnTo>
                  <a:lnTo>
                    <a:pt x="524" y="304"/>
                  </a:lnTo>
                  <a:lnTo>
                    <a:pt x="546" y="352"/>
                  </a:lnTo>
                  <a:lnTo>
                    <a:pt x="539" y="376"/>
                  </a:lnTo>
                  <a:lnTo>
                    <a:pt x="568" y="416"/>
                  </a:lnTo>
                  <a:lnTo>
                    <a:pt x="590" y="408"/>
                  </a:lnTo>
                  <a:lnTo>
                    <a:pt x="561" y="376"/>
                  </a:lnTo>
                  <a:lnTo>
                    <a:pt x="575" y="328"/>
                  </a:lnTo>
                  <a:lnTo>
                    <a:pt x="546" y="280"/>
                  </a:lnTo>
                  <a:lnTo>
                    <a:pt x="494" y="272"/>
                  </a:lnTo>
                  <a:lnTo>
                    <a:pt x="494" y="240"/>
                  </a:lnTo>
                  <a:lnTo>
                    <a:pt x="524" y="168"/>
                  </a:lnTo>
                  <a:lnTo>
                    <a:pt x="516" y="112"/>
                  </a:lnTo>
                  <a:lnTo>
                    <a:pt x="546" y="88"/>
                  </a:lnTo>
                  <a:lnTo>
                    <a:pt x="553" y="32"/>
                  </a:lnTo>
                  <a:lnTo>
                    <a:pt x="561" y="104"/>
                  </a:lnTo>
                  <a:lnTo>
                    <a:pt x="561" y="144"/>
                  </a:lnTo>
                  <a:lnTo>
                    <a:pt x="590" y="160"/>
                  </a:lnTo>
                  <a:lnTo>
                    <a:pt x="598" y="144"/>
                  </a:lnTo>
                  <a:lnTo>
                    <a:pt x="575" y="104"/>
                  </a:lnTo>
                  <a:lnTo>
                    <a:pt x="605" y="120"/>
                  </a:lnTo>
                  <a:lnTo>
                    <a:pt x="605" y="64"/>
                  </a:lnTo>
                  <a:lnTo>
                    <a:pt x="620" y="56"/>
                  </a:lnTo>
                  <a:lnTo>
                    <a:pt x="620" y="96"/>
                  </a:lnTo>
                  <a:lnTo>
                    <a:pt x="649" y="128"/>
                  </a:lnTo>
                  <a:lnTo>
                    <a:pt x="627" y="144"/>
                  </a:lnTo>
                  <a:lnTo>
                    <a:pt x="649" y="184"/>
                  </a:lnTo>
                  <a:lnTo>
                    <a:pt x="657" y="216"/>
                  </a:lnTo>
                  <a:lnTo>
                    <a:pt x="612" y="240"/>
                  </a:lnTo>
                  <a:lnTo>
                    <a:pt x="612" y="272"/>
                  </a:lnTo>
                  <a:lnTo>
                    <a:pt x="634" y="304"/>
                  </a:lnTo>
                  <a:lnTo>
                    <a:pt x="679" y="304"/>
                  </a:lnTo>
                  <a:lnTo>
                    <a:pt x="686" y="376"/>
                  </a:lnTo>
                  <a:lnTo>
                    <a:pt x="657" y="400"/>
                  </a:lnTo>
                  <a:lnTo>
                    <a:pt x="671" y="424"/>
                  </a:lnTo>
                  <a:lnTo>
                    <a:pt x="657" y="448"/>
                  </a:lnTo>
                  <a:lnTo>
                    <a:pt x="679" y="488"/>
                  </a:lnTo>
                  <a:lnTo>
                    <a:pt x="679" y="528"/>
                  </a:lnTo>
                  <a:lnTo>
                    <a:pt x="701" y="560"/>
                  </a:lnTo>
                  <a:lnTo>
                    <a:pt x="701" y="600"/>
                  </a:lnTo>
                  <a:lnTo>
                    <a:pt x="738" y="616"/>
                  </a:lnTo>
                  <a:lnTo>
                    <a:pt x="745" y="656"/>
                  </a:lnTo>
                  <a:lnTo>
                    <a:pt x="708" y="688"/>
                  </a:lnTo>
                  <a:lnTo>
                    <a:pt x="730" y="728"/>
                  </a:lnTo>
                  <a:lnTo>
                    <a:pt x="701" y="744"/>
                  </a:lnTo>
                  <a:lnTo>
                    <a:pt x="693" y="776"/>
                  </a:lnTo>
                  <a:lnTo>
                    <a:pt x="693" y="808"/>
                  </a:lnTo>
                  <a:lnTo>
                    <a:pt x="730" y="824"/>
                  </a:lnTo>
                  <a:lnTo>
                    <a:pt x="730" y="840"/>
                  </a:lnTo>
                  <a:lnTo>
                    <a:pt x="686" y="864"/>
                  </a:lnTo>
                  <a:lnTo>
                    <a:pt x="679" y="880"/>
                  </a:lnTo>
                  <a:lnTo>
                    <a:pt x="649" y="856"/>
                  </a:lnTo>
                  <a:lnTo>
                    <a:pt x="634" y="864"/>
                  </a:lnTo>
                  <a:lnTo>
                    <a:pt x="612" y="888"/>
                  </a:lnTo>
                  <a:lnTo>
                    <a:pt x="583" y="872"/>
                  </a:lnTo>
                  <a:lnTo>
                    <a:pt x="568" y="864"/>
                  </a:lnTo>
                  <a:lnTo>
                    <a:pt x="539" y="864"/>
                  </a:lnTo>
                  <a:lnTo>
                    <a:pt x="516" y="848"/>
                  </a:lnTo>
                  <a:lnTo>
                    <a:pt x="465" y="848"/>
                  </a:lnTo>
                  <a:lnTo>
                    <a:pt x="443" y="888"/>
                  </a:lnTo>
                  <a:lnTo>
                    <a:pt x="450" y="912"/>
                  </a:lnTo>
                  <a:lnTo>
                    <a:pt x="413" y="920"/>
                  </a:lnTo>
                  <a:lnTo>
                    <a:pt x="406" y="936"/>
                  </a:lnTo>
                  <a:lnTo>
                    <a:pt x="376" y="976"/>
                  </a:lnTo>
                  <a:lnTo>
                    <a:pt x="376" y="968"/>
                  </a:lnTo>
                  <a:lnTo>
                    <a:pt x="339" y="1000"/>
                  </a:lnTo>
                  <a:lnTo>
                    <a:pt x="317" y="984"/>
                  </a:lnTo>
                  <a:lnTo>
                    <a:pt x="302" y="1000"/>
                  </a:lnTo>
                  <a:lnTo>
                    <a:pt x="258" y="984"/>
                  </a:lnTo>
                  <a:lnTo>
                    <a:pt x="258" y="952"/>
                  </a:lnTo>
                  <a:lnTo>
                    <a:pt x="251" y="944"/>
                  </a:lnTo>
                  <a:lnTo>
                    <a:pt x="221" y="968"/>
                  </a:lnTo>
                  <a:lnTo>
                    <a:pt x="221" y="1008"/>
                  </a:lnTo>
                  <a:lnTo>
                    <a:pt x="243" y="1032"/>
                  </a:lnTo>
                  <a:lnTo>
                    <a:pt x="243" y="1064"/>
                  </a:lnTo>
                  <a:lnTo>
                    <a:pt x="214" y="1072"/>
                  </a:lnTo>
                  <a:lnTo>
                    <a:pt x="214" y="1096"/>
                  </a:lnTo>
                  <a:lnTo>
                    <a:pt x="192" y="1104"/>
                  </a:lnTo>
                  <a:lnTo>
                    <a:pt x="184" y="1136"/>
                  </a:lnTo>
                  <a:lnTo>
                    <a:pt x="118" y="1112"/>
                  </a:lnTo>
                  <a:lnTo>
                    <a:pt x="111" y="1088"/>
                  </a:lnTo>
                  <a:lnTo>
                    <a:pt x="89" y="1080"/>
                  </a:lnTo>
                  <a:lnTo>
                    <a:pt x="81" y="1056"/>
                  </a:lnTo>
                  <a:lnTo>
                    <a:pt x="52" y="1056"/>
                  </a:lnTo>
                  <a:lnTo>
                    <a:pt x="37" y="1024"/>
                  </a:lnTo>
                  <a:lnTo>
                    <a:pt x="37" y="992"/>
                  </a:lnTo>
                  <a:lnTo>
                    <a:pt x="52" y="928"/>
                  </a:lnTo>
                  <a:lnTo>
                    <a:pt x="74" y="928"/>
                  </a:lnTo>
                  <a:lnTo>
                    <a:pt x="96" y="896"/>
                  </a:lnTo>
                  <a:lnTo>
                    <a:pt x="96" y="88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79" name="Freeform 18"/>
            <p:cNvSpPr>
              <a:spLocks/>
            </p:cNvSpPr>
            <p:nvPr/>
          </p:nvSpPr>
          <p:spPr bwMode="auto">
            <a:xfrm rot="704206">
              <a:off x="2049" y="2014"/>
              <a:ext cx="641" cy="399"/>
            </a:xfrm>
            <a:custGeom>
              <a:avLst/>
              <a:gdLst>
                <a:gd name="T0" fmla="*/ 109795 w 555"/>
                <a:gd name="T1" fmla="*/ 12476 h 369"/>
                <a:gd name="T2" fmla="*/ 109795 w 555"/>
                <a:gd name="T3" fmla="*/ 12476 h 369"/>
                <a:gd name="T4" fmla="*/ 98040 w 555"/>
                <a:gd name="T5" fmla="*/ 11151 h 369"/>
                <a:gd name="T6" fmla="*/ 93771 w 555"/>
                <a:gd name="T7" fmla="*/ 11151 h 369"/>
                <a:gd name="T8" fmla="*/ 90725 w 555"/>
                <a:gd name="T9" fmla="*/ 10086 h 369"/>
                <a:gd name="T10" fmla="*/ 84972 w 555"/>
                <a:gd name="T11" fmla="*/ 11151 h 369"/>
                <a:gd name="T12" fmla="*/ 73140 w 555"/>
                <a:gd name="T13" fmla="*/ 11151 h 369"/>
                <a:gd name="T14" fmla="*/ 64389 w 555"/>
                <a:gd name="T15" fmla="*/ 9525 h 369"/>
                <a:gd name="T16" fmla="*/ 55719 w 555"/>
                <a:gd name="T17" fmla="*/ 9239 h 369"/>
                <a:gd name="T18" fmla="*/ 46713 w 555"/>
                <a:gd name="T19" fmla="*/ 8158 h 369"/>
                <a:gd name="T20" fmla="*/ 39501 w 555"/>
                <a:gd name="T21" fmla="*/ 7884 h 369"/>
                <a:gd name="T22" fmla="*/ 39501 w 555"/>
                <a:gd name="T23" fmla="*/ 7090 h 369"/>
                <a:gd name="T24" fmla="*/ 36791 w 555"/>
                <a:gd name="T25" fmla="*/ 6497 h 369"/>
                <a:gd name="T26" fmla="*/ 36791 w 555"/>
                <a:gd name="T27" fmla="*/ 5401 h 369"/>
                <a:gd name="T28" fmla="*/ 32211 w 555"/>
                <a:gd name="T29" fmla="*/ 4576 h 369"/>
                <a:gd name="T30" fmla="*/ 27763 w 555"/>
                <a:gd name="T31" fmla="*/ 5137 h 369"/>
                <a:gd name="T32" fmla="*/ 20387 w 555"/>
                <a:gd name="T33" fmla="*/ 5137 h 369"/>
                <a:gd name="T34" fmla="*/ 20387 w 555"/>
                <a:gd name="T35" fmla="*/ 4062 h 369"/>
                <a:gd name="T36" fmla="*/ 14612 w 555"/>
                <a:gd name="T37" fmla="*/ 3511 h 369"/>
                <a:gd name="T38" fmla="*/ 6037 w 555"/>
                <a:gd name="T39" fmla="*/ 3511 h 369"/>
                <a:gd name="T40" fmla="*/ 0 w 555"/>
                <a:gd name="T41" fmla="*/ 2435 h 369"/>
                <a:gd name="T42" fmla="*/ 4253 w 555"/>
                <a:gd name="T43" fmla="*/ 823 h 369"/>
                <a:gd name="T44" fmla="*/ 1449 w 555"/>
                <a:gd name="T45" fmla="*/ 0 h 36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55"/>
                <a:gd name="T70" fmla="*/ 0 h 369"/>
                <a:gd name="T71" fmla="*/ 555 w 555"/>
                <a:gd name="T72" fmla="*/ 369 h 36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55" h="369">
                  <a:moveTo>
                    <a:pt x="554" y="368"/>
                  </a:moveTo>
                  <a:lnTo>
                    <a:pt x="554" y="368"/>
                  </a:lnTo>
                  <a:lnTo>
                    <a:pt x="495" y="328"/>
                  </a:lnTo>
                  <a:lnTo>
                    <a:pt x="473" y="328"/>
                  </a:lnTo>
                  <a:lnTo>
                    <a:pt x="458" y="296"/>
                  </a:lnTo>
                  <a:lnTo>
                    <a:pt x="428" y="328"/>
                  </a:lnTo>
                  <a:lnTo>
                    <a:pt x="369" y="328"/>
                  </a:lnTo>
                  <a:lnTo>
                    <a:pt x="325" y="280"/>
                  </a:lnTo>
                  <a:lnTo>
                    <a:pt x="281" y="272"/>
                  </a:lnTo>
                  <a:lnTo>
                    <a:pt x="236" y="240"/>
                  </a:lnTo>
                  <a:lnTo>
                    <a:pt x="199" y="232"/>
                  </a:lnTo>
                  <a:lnTo>
                    <a:pt x="199" y="208"/>
                  </a:lnTo>
                  <a:lnTo>
                    <a:pt x="185" y="192"/>
                  </a:lnTo>
                  <a:lnTo>
                    <a:pt x="185" y="160"/>
                  </a:lnTo>
                  <a:lnTo>
                    <a:pt x="163" y="136"/>
                  </a:lnTo>
                  <a:lnTo>
                    <a:pt x="140" y="152"/>
                  </a:lnTo>
                  <a:lnTo>
                    <a:pt x="103" y="152"/>
                  </a:lnTo>
                  <a:lnTo>
                    <a:pt x="103" y="120"/>
                  </a:lnTo>
                  <a:lnTo>
                    <a:pt x="74" y="104"/>
                  </a:lnTo>
                  <a:lnTo>
                    <a:pt x="30" y="104"/>
                  </a:lnTo>
                  <a:lnTo>
                    <a:pt x="0" y="72"/>
                  </a:lnTo>
                  <a:lnTo>
                    <a:pt x="22" y="24"/>
                  </a:lnTo>
                  <a:lnTo>
                    <a:pt x="7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80" name="Freeform 19"/>
            <p:cNvSpPr>
              <a:spLocks/>
            </p:cNvSpPr>
            <p:nvPr/>
          </p:nvSpPr>
          <p:spPr bwMode="auto">
            <a:xfrm rot="704206">
              <a:off x="2596" y="1349"/>
              <a:ext cx="885" cy="2071"/>
            </a:xfrm>
            <a:custGeom>
              <a:avLst/>
              <a:gdLst>
                <a:gd name="T0" fmla="*/ 46595 w 732"/>
                <a:gd name="T1" fmla="*/ 61064 h 1817"/>
                <a:gd name="T2" fmla="*/ 36616 w 732"/>
                <a:gd name="T3" fmla="*/ 62163 h 1817"/>
                <a:gd name="T4" fmla="*/ 36616 w 732"/>
                <a:gd name="T5" fmla="*/ 60253 h 1817"/>
                <a:gd name="T6" fmla="*/ 39379 w 732"/>
                <a:gd name="T7" fmla="*/ 56055 h 1817"/>
                <a:gd name="T8" fmla="*/ 37954 w 732"/>
                <a:gd name="T9" fmla="*/ 54359 h 1817"/>
                <a:gd name="T10" fmla="*/ 37954 w 732"/>
                <a:gd name="T11" fmla="*/ 53288 h 1817"/>
                <a:gd name="T12" fmla="*/ 36616 w 732"/>
                <a:gd name="T13" fmla="*/ 50243 h 1817"/>
                <a:gd name="T14" fmla="*/ 40974 w 732"/>
                <a:gd name="T15" fmla="*/ 47737 h 1817"/>
                <a:gd name="T16" fmla="*/ 39379 w 732"/>
                <a:gd name="T17" fmla="*/ 45242 h 1817"/>
                <a:gd name="T18" fmla="*/ 30702 w 732"/>
                <a:gd name="T19" fmla="*/ 43582 h 1817"/>
                <a:gd name="T20" fmla="*/ 14560 w 732"/>
                <a:gd name="T21" fmla="*/ 41899 h 1817"/>
                <a:gd name="T22" fmla="*/ 23273 w 732"/>
                <a:gd name="T23" fmla="*/ 39717 h 1817"/>
                <a:gd name="T24" fmla="*/ 16087 w 732"/>
                <a:gd name="T25" fmla="*/ 37500 h 1817"/>
                <a:gd name="T26" fmla="*/ 18820 w 732"/>
                <a:gd name="T27" fmla="*/ 34406 h 1817"/>
                <a:gd name="T28" fmla="*/ 17418 w 732"/>
                <a:gd name="T29" fmla="*/ 31387 h 1817"/>
                <a:gd name="T30" fmla="*/ 13076 w 732"/>
                <a:gd name="T31" fmla="*/ 27465 h 1817"/>
                <a:gd name="T32" fmla="*/ 8583 w 732"/>
                <a:gd name="T33" fmla="*/ 24403 h 1817"/>
                <a:gd name="T34" fmla="*/ 4243 w 732"/>
                <a:gd name="T35" fmla="*/ 21096 h 1817"/>
                <a:gd name="T36" fmla="*/ 8583 w 732"/>
                <a:gd name="T37" fmla="*/ 18053 h 1817"/>
                <a:gd name="T38" fmla="*/ 7197 w 732"/>
                <a:gd name="T39" fmla="*/ 14982 h 1817"/>
                <a:gd name="T40" fmla="*/ 6008 w 732"/>
                <a:gd name="T41" fmla="*/ 12220 h 1817"/>
                <a:gd name="T42" fmla="*/ 17418 w 732"/>
                <a:gd name="T43" fmla="*/ 15506 h 1817"/>
                <a:gd name="T44" fmla="*/ 13076 w 732"/>
                <a:gd name="T45" fmla="*/ 18857 h 1817"/>
                <a:gd name="T46" fmla="*/ 13076 w 732"/>
                <a:gd name="T47" fmla="*/ 13042 h 1817"/>
                <a:gd name="T48" fmla="*/ 31924 w 732"/>
                <a:gd name="T49" fmla="*/ 8304 h 1817"/>
                <a:gd name="T50" fmla="*/ 59773 w 732"/>
                <a:gd name="T51" fmla="*/ 4716 h 1817"/>
                <a:gd name="T52" fmla="*/ 74352 w 732"/>
                <a:gd name="T53" fmla="*/ 4142 h 1817"/>
                <a:gd name="T54" fmla="*/ 78636 w 732"/>
                <a:gd name="T55" fmla="*/ 1683 h 1817"/>
                <a:gd name="T56" fmla="*/ 90137 w 732"/>
                <a:gd name="T57" fmla="*/ 1371 h 1817"/>
                <a:gd name="T58" fmla="*/ 104896 w 732"/>
                <a:gd name="T59" fmla="*/ 1943 h 1817"/>
                <a:gd name="T60" fmla="*/ 123856 w 732"/>
                <a:gd name="T61" fmla="*/ 5003 h 1817"/>
                <a:gd name="T62" fmla="*/ 120927 w 732"/>
                <a:gd name="T63" fmla="*/ 9148 h 1817"/>
                <a:gd name="T64" fmla="*/ 123856 w 732"/>
                <a:gd name="T65" fmla="*/ 8304 h 1817"/>
                <a:gd name="T66" fmla="*/ 132438 w 732"/>
                <a:gd name="T67" fmla="*/ 12471 h 1817"/>
                <a:gd name="T68" fmla="*/ 128131 w 732"/>
                <a:gd name="T69" fmla="*/ 16654 h 1817"/>
                <a:gd name="T70" fmla="*/ 116652 w 732"/>
                <a:gd name="T71" fmla="*/ 19679 h 1817"/>
                <a:gd name="T72" fmla="*/ 123856 w 732"/>
                <a:gd name="T73" fmla="*/ 23295 h 1817"/>
                <a:gd name="T74" fmla="*/ 125212 w 732"/>
                <a:gd name="T75" fmla="*/ 25816 h 1817"/>
                <a:gd name="T76" fmla="*/ 128131 w 732"/>
                <a:gd name="T77" fmla="*/ 29403 h 1817"/>
                <a:gd name="T78" fmla="*/ 144220 w 732"/>
                <a:gd name="T79" fmla="*/ 31645 h 1817"/>
                <a:gd name="T80" fmla="*/ 136812 w 732"/>
                <a:gd name="T81" fmla="*/ 33578 h 1817"/>
                <a:gd name="T82" fmla="*/ 136812 w 732"/>
                <a:gd name="T83" fmla="*/ 36621 h 1817"/>
                <a:gd name="T84" fmla="*/ 138409 w 732"/>
                <a:gd name="T85" fmla="*/ 40801 h 1817"/>
                <a:gd name="T86" fmla="*/ 139911 w 732"/>
                <a:gd name="T87" fmla="*/ 43279 h 1817"/>
                <a:gd name="T88" fmla="*/ 125212 w 732"/>
                <a:gd name="T89" fmla="*/ 43279 h 1817"/>
                <a:gd name="T90" fmla="*/ 116652 w 732"/>
                <a:gd name="T91" fmla="*/ 46655 h 1817"/>
                <a:gd name="T92" fmla="*/ 109316 w 732"/>
                <a:gd name="T93" fmla="*/ 46655 h 1817"/>
                <a:gd name="T94" fmla="*/ 96077 w 732"/>
                <a:gd name="T95" fmla="*/ 47449 h 1817"/>
                <a:gd name="T96" fmla="*/ 97632 w 732"/>
                <a:gd name="T97" fmla="*/ 50243 h 1817"/>
                <a:gd name="T98" fmla="*/ 91861 w 732"/>
                <a:gd name="T99" fmla="*/ 54952 h 1817"/>
                <a:gd name="T100" fmla="*/ 91861 w 732"/>
                <a:gd name="T101" fmla="*/ 56917 h 1817"/>
                <a:gd name="T102" fmla="*/ 84378 w 732"/>
                <a:gd name="T103" fmla="*/ 57739 h 1817"/>
                <a:gd name="T104" fmla="*/ 68415 w 732"/>
                <a:gd name="T105" fmla="*/ 61064 h 1817"/>
                <a:gd name="T106" fmla="*/ 49567 w 732"/>
                <a:gd name="T107" fmla="*/ 60761 h 18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32"/>
                <a:gd name="T163" fmla="*/ 0 h 1817"/>
                <a:gd name="T164" fmla="*/ 732 w 732"/>
                <a:gd name="T165" fmla="*/ 1817 h 18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32" h="1817">
                  <a:moveTo>
                    <a:pt x="251" y="1752"/>
                  </a:moveTo>
                  <a:lnTo>
                    <a:pt x="251" y="1752"/>
                  </a:lnTo>
                  <a:lnTo>
                    <a:pt x="236" y="1760"/>
                  </a:lnTo>
                  <a:lnTo>
                    <a:pt x="222" y="1792"/>
                  </a:lnTo>
                  <a:lnTo>
                    <a:pt x="199" y="1792"/>
                  </a:lnTo>
                  <a:lnTo>
                    <a:pt x="185" y="1792"/>
                  </a:lnTo>
                  <a:lnTo>
                    <a:pt x="177" y="1816"/>
                  </a:lnTo>
                  <a:lnTo>
                    <a:pt x="148" y="1784"/>
                  </a:lnTo>
                  <a:lnTo>
                    <a:pt x="185" y="1736"/>
                  </a:lnTo>
                  <a:lnTo>
                    <a:pt x="207" y="1696"/>
                  </a:lnTo>
                  <a:lnTo>
                    <a:pt x="192" y="1664"/>
                  </a:lnTo>
                  <a:lnTo>
                    <a:pt x="199" y="1616"/>
                  </a:lnTo>
                  <a:lnTo>
                    <a:pt x="177" y="1608"/>
                  </a:lnTo>
                  <a:lnTo>
                    <a:pt x="177" y="1592"/>
                  </a:lnTo>
                  <a:lnTo>
                    <a:pt x="192" y="1568"/>
                  </a:lnTo>
                  <a:lnTo>
                    <a:pt x="177" y="1560"/>
                  </a:lnTo>
                  <a:lnTo>
                    <a:pt x="177" y="1544"/>
                  </a:lnTo>
                  <a:lnTo>
                    <a:pt x="192" y="1536"/>
                  </a:lnTo>
                  <a:lnTo>
                    <a:pt x="214" y="1504"/>
                  </a:lnTo>
                  <a:lnTo>
                    <a:pt x="185" y="1464"/>
                  </a:lnTo>
                  <a:lnTo>
                    <a:pt x="185" y="1448"/>
                  </a:lnTo>
                  <a:lnTo>
                    <a:pt x="185" y="1424"/>
                  </a:lnTo>
                  <a:lnTo>
                    <a:pt x="214" y="1400"/>
                  </a:lnTo>
                  <a:lnTo>
                    <a:pt x="207" y="1376"/>
                  </a:lnTo>
                  <a:lnTo>
                    <a:pt x="162" y="1352"/>
                  </a:lnTo>
                  <a:lnTo>
                    <a:pt x="177" y="1320"/>
                  </a:lnTo>
                  <a:lnTo>
                    <a:pt x="199" y="1304"/>
                  </a:lnTo>
                  <a:lnTo>
                    <a:pt x="199" y="1288"/>
                  </a:lnTo>
                  <a:lnTo>
                    <a:pt x="162" y="1288"/>
                  </a:lnTo>
                  <a:lnTo>
                    <a:pt x="155" y="1256"/>
                  </a:lnTo>
                  <a:lnTo>
                    <a:pt x="126" y="1240"/>
                  </a:lnTo>
                  <a:lnTo>
                    <a:pt x="74" y="1240"/>
                  </a:lnTo>
                  <a:lnTo>
                    <a:pt x="74" y="1208"/>
                  </a:lnTo>
                  <a:lnTo>
                    <a:pt x="66" y="1184"/>
                  </a:lnTo>
                  <a:lnTo>
                    <a:pt x="74" y="1168"/>
                  </a:lnTo>
                  <a:lnTo>
                    <a:pt x="118" y="1144"/>
                  </a:lnTo>
                  <a:lnTo>
                    <a:pt x="118" y="1128"/>
                  </a:lnTo>
                  <a:lnTo>
                    <a:pt x="81" y="1112"/>
                  </a:lnTo>
                  <a:lnTo>
                    <a:pt x="81" y="1080"/>
                  </a:lnTo>
                  <a:lnTo>
                    <a:pt x="89" y="1048"/>
                  </a:lnTo>
                  <a:lnTo>
                    <a:pt x="118" y="1032"/>
                  </a:lnTo>
                  <a:lnTo>
                    <a:pt x="96" y="992"/>
                  </a:lnTo>
                  <a:lnTo>
                    <a:pt x="133" y="960"/>
                  </a:lnTo>
                  <a:lnTo>
                    <a:pt x="126" y="920"/>
                  </a:lnTo>
                  <a:lnTo>
                    <a:pt x="89" y="904"/>
                  </a:lnTo>
                  <a:lnTo>
                    <a:pt x="89" y="864"/>
                  </a:lnTo>
                  <a:lnTo>
                    <a:pt x="66" y="832"/>
                  </a:lnTo>
                  <a:lnTo>
                    <a:pt x="66" y="792"/>
                  </a:lnTo>
                  <a:lnTo>
                    <a:pt x="44" y="752"/>
                  </a:lnTo>
                  <a:lnTo>
                    <a:pt x="59" y="728"/>
                  </a:lnTo>
                  <a:lnTo>
                    <a:pt x="44" y="704"/>
                  </a:lnTo>
                  <a:lnTo>
                    <a:pt x="74" y="680"/>
                  </a:lnTo>
                  <a:lnTo>
                    <a:pt x="66" y="608"/>
                  </a:lnTo>
                  <a:lnTo>
                    <a:pt x="22" y="608"/>
                  </a:lnTo>
                  <a:lnTo>
                    <a:pt x="0" y="576"/>
                  </a:lnTo>
                  <a:lnTo>
                    <a:pt x="0" y="544"/>
                  </a:lnTo>
                  <a:lnTo>
                    <a:pt x="44" y="520"/>
                  </a:lnTo>
                  <a:lnTo>
                    <a:pt x="37" y="488"/>
                  </a:lnTo>
                  <a:lnTo>
                    <a:pt x="15" y="448"/>
                  </a:lnTo>
                  <a:lnTo>
                    <a:pt x="37" y="432"/>
                  </a:lnTo>
                  <a:lnTo>
                    <a:pt x="7" y="400"/>
                  </a:lnTo>
                  <a:lnTo>
                    <a:pt x="7" y="360"/>
                  </a:lnTo>
                  <a:lnTo>
                    <a:pt x="30" y="352"/>
                  </a:lnTo>
                  <a:lnTo>
                    <a:pt x="30" y="376"/>
                  </a:lnTo>
                  <a:lnTo>
                    <a:pt x="52" y="416"/>
                  </a:lnTo>
                  <a:lnTo>
                    <a:pt x="89" y="448"/>
                  </a:lnTo>
                  <a:lnTo>
                    <a:pt x="74" y="496"/>
                  </a:lnTo>
                  <a:lnTo>
                    <a:pt x="89" y="520"/>
                  </a:lnTo>
                  <a:lnTo>
                    <a:pt x="66" y="544"/>
                  </a:lnTo>
                  <a:lnTo>
                    <a:pt x="96" y="536"/>
                  </a:lnTo>
                  <a:lnTo>
                    <a:pt x="103" y="440"/>
                  </a:lnTo>
                  <a:lnTo>
                    <a:pt x="66" y="376"/>
                  </a:lnTo>
                  <a:lnTo>
                    <a:pt x="44" y="312"/>
                  </a:lnTo>
                  <a:lnTo>
                    <a:pt x="162" y="312"/>
                  </a:lnTo>
                  <a:lnTo>
                    <a:pt x="162" y="240"/>
                  </a:lnTo>
                  <a:lnTo>
                    <a:pt x="222" y="176"/>
                  </a:lnTo>
                  <a:lnTo>
                    <a:pt x="288" y="160"/>
                  </a:lnTo>
                  <a:lnTo>
                    <a:pt x="303" y="136"/>
                  </a:lnTo>
                  <a:lnTo>
                    <a:pt x="332" y="136"/>
                  </a:lnTo>
                  <a:lnTo>
                    <a:pt x="332" y="160"/>
                  </a:lnTo>
                  <a:lnTo>
                    <a:pt x="377" y="120"/>
                  </a:lnTo>
                  <a:lnTo>
                    <a:pt x="377" y="96"/>
                  </a:lnTo>
                  <a:lnTo>
                    <a:pt x="421" y="96"/>
                  </a:lnTo>
                  <a:lnTo>
                    <a:pt x="399" y="48"/>
                  </a:lnTo>
                  <a:lnTo>
                    <a:pt x="421" y="0"/>
                  </a:lnTo>
                  <a:lnTo>
                    <a:pt x="480" y="8"/>
                  </a:lnTo>
                  <a:lnTo>
                    <a:pt x="458" y="40"/>
                  </a:lnTo>
                  <a:lnTo>
                    <a:pt x="495" y="40"/>
                  </a:lnTo>
                  <a:lnTo>
                    <a:pt x="487" y="80"/>
                  </a:lnTo>
                  <a:lnTo>
                    <a:pt x="532" y="56"/>
                  </a:lnTo>
                  <a:lnTo>
                    <a:pt x="606" y="64"/>
                  </a:lnTo>
                  <a:lnTo>
                    <a:pt x="613" y="104"/>
                  </a:lnTo>
                  <a:lnTo>
                    <a:pt x="628" y="144"/>
                  </a:lnTo>
                  <a:lnTo>
                    <a:pt x="569" y="240"/>
                  </a:lnTo>
                  <a:lnTo>
                    <a:pt x="524" y="328"/>
                  </a:lnTo>
                  <a:lnTo>
                    <a:pt x="613" y="264"/>
                  </a:lnTo>
                  <a:lnTo>
                    <a:pt x="591" y="248"/>
                  </a:lnTo>
                  <a:lnTo>
                    <a:pt x="620" y="216"/>
                  </a:lnTo>
                  <a:lnTo>
                    <a:pt x="628" y="240"/>
                  </a:lnTo>
                  <a:lnTo>
                    <a:pt x="620" y="280"/>
                  </a:lnTo>
                  <a:lnTo>
                    <a:pt x="635" y="328"/>
                  </a:lnTo>
                  <a:lnTo>
                    <a:pt x="672" y="360"/>
                  </a:lnTo>
                  <a:lnTo>
                    <a:pt x="672" y="392"/>
                  </a:lnTo>
                  <a:lnTo>
                    <a:pt x="694" y="416"/>
                  </a:lnTo>
                  <a:lnTo>
                    <a:pt x="650" y="480"/>
                  </a:lnTo>
                  <a:lnTo>
                    <a:pt x="650" y="528"/>
                  </a:lnTo>
                  <a:lnTo>
                    <a:pt x="620" y="536"/>
                  </a:lnTo>
                  <a:lnTo>
                    <a:pt x="591" y="568"/>
                  </a:lnTo>
                  <a:lnTo>
                    <a:pt x="613" y="600"/>
                  </a:lnTo>
                  <a:lnTo>
                    <a:pt x="628" y="640"/>
                  </a:lnTo>
                  <a:lnTo>
                    <a:pt x="628" y="672"/>
                  </a:lnTo>
                  <a:lnTo>
                    <a:pt x="642" y="696"/>
                  </a:lnTo>
                  <a:lnTo>
                    <a:pt x="613" y="736"/>
                  </a:lnTo>
                  <a:lnTo>
                    <a:pt x="635" y="744"/>
                  </a:lnTo>
                  <a:lnTo>
                    <a:pt x="642" y="784"/>
                  </a:lnTo>
                  <a:lnTo>
                    <a:pt x="665" y="816"/>
                  </a:lnTo>
                  <a:lnTo>
                    <a:pt x="650" y="848"/>
                  </a:lnTo>
                  <a:lnTo>
                    <a:pt x="657" y="888"/>
                  </a:lnTo>
                  <a:lnTo>
                    <a:pt x="724" y="888"/>
                  </a:lnTo>
                  <a:lnTo>
                    <a:pt x="731" y="912"/>
                  </a:lnTo>
                  <a:lnTo>
                    <a:pt x="724" y="920"/>
                  </a:lnTo>
                  <a:lnTo>
                    <a:pt x="702" y="920"/>
                  </a:lnTo>
                  <a:lnTo>
                    <a:pt x="694" y="968"/>
                  </a:lnTo>
                  <a:lnTo>
                    <a:pt x="679" y="984"/>
                  </a:lnTo>
                  <a:lnTo>
                    <a:pt x="702" y="1024"/>
                  </a:lnTo>
                  <a:lnTo>
                    <a:pt x="694" y="1056"/>
                  </a:lnTo>
                  <a:lnTo>
                    <a:pt x="665" y="1112"/>
                  </a:lnTo>
                  <a:lnTo>
                    <a:pt x="672" y="1152"/>
                  </a:lnTo>
                  <a:lnTo>
                    <a:pt x="702" y="1176"/>
                  </a:lnTo>
                  <a:lnTo>
                    <a:pt x="709" y="1200"/>
                  </a:lnTo>
                  <a:lnTo>
                    <a:pt x="694" y="1216"/>
                  </a:lnTo>
                  <a:lnTo>
                    <a:pt x="709" y="1248"/>
                  </a:lnTo>
                  <a:lnTo>
                    <a:pt x="702" y="1288"/>
                  </a:lnTo>
                  <a:lnTo>
                    <a:pt x="657" y="1272"/>
                  </a:lnTo>
                  <a:lnTo>
                    <a:pt x="635" y="1248"/>
                  </a:lnTo>
                  <a:lnTo>
                    <a:pt x="628" y="1248"/>
                  </a:lnTo>
                  <a:lnTo>
                    <a:pt x="628" y="1296"/>
                  </a:lnTo>
                  <a:lnTo>
                    <a:pt x="591" y="1344"/>
                  </a:lnTo>
                  <a:lnTo>
                    <a:pt x="583" y="1376"/>
                  </a:lnTo>
                  <a:lnTo>
                    <a:pt x="576" y="1376"/>
                  </a:lnTo>
                  <a:lnTo>
                    <a:pt x="554" y="1344"/>
                  </a:lnTo>
                  <a:lnTo>
                    <a:pt x="539" y="1344"/>
                  </a:lnTo>
                  <a:lnTo>
                    <a:pt x="532" y="1368"/>
                  </a:lnTo>
                  <a:lnTo>
                    <a:pt x="487" y="1368"/>
                  </a:lnTo>
                  <a:lnTo>
                    <a:pt x="487" y="1392"/>
                  </a:lnTo>
                  <a:lnTo>
                    <a:pt x="465" y="1416"/>
                  </a:lnTo>
                  <a:lnTo>
                    <a:pt x="495" y="1448"/>
                  </a:lnTo>
                  <a:lnTo>
                    <a:pt x="495" y="1488"/>
                  </a:lnTo>
                  <a:lnTo>
                    <a:pt x="473" y="1504"/>
                  </a:lnTo>
                  <a:lnTo>
                    <a:pt x="465" y="1584"/>
                  </a:lnTo>
                  <a:lnTo>
                    <a:pt x="436" y="1592"/>
                  </a:lnTo>
                  <a:lnTo>
                    <a:pt x="436" y="1616"/>
                  </a:lnTo>
                  <a:lnTo>
                    <a:pt x="465" y="1640"/>
                  </a:lnTo>
                  <a:lnTo>
                    <a:pt x="473" y="1640"/>
                  </a:lnTo>
                  <a:lnTo>
                    <a:pt x="465" y="1648"/>
                  </a:lnTo>
                  <a:lnTo>
                    <a:pt x="428" y="1664"/>
                  </a:lnTo>
                  <a:lnTo>
                    <a:pt x="391" y="1704"/>
                  </a:lnTo>
                  <a:lnTo>
                    <a:pt x="369" y="1752"/>
                  </a:lnTo>
                  <a:lnTo>
                    <a:pt x="347" y="1760"/>
                  </a:lnTo>
                  <a:lnTo>
                    <a:pt x="332" y="1784"/>
                  </a:lnTo>
                  <a:lnTo>
                    <a:pt x="266" y="1768"/>
                  </a:lnTo>
                  <a:lnTo>
                    <a:pt x="251" y="1752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81" name="Freeform 20"/>
            <p:cNvSpPr>
              <a:spLocks/>
            </p:cNvSpPr>
            <p:nvPr/>
          </p:nvSpPr>
          <p:spPr bwMode="auto">
            <a:xfrm rot="704206">
              <a:off x="2962" y="2000"/>
              <a:ext cx="413" cy="219"/>
            </a:xfrm>
            <a:custGeom>
              <a:avLst/>
              <a:gdLst>
                <a:gd name="T0" fmla="*/ 0 w 333"/>
                <a:gd name="T1" fmla="*/ 6209 h 185"/>
                <a:gd name="T2" fmla="*/ 0 w 333"/>
                <a:gd name="T3" fmla="*/ 6209 h 185"/>
                <a:gd name="T4" fmla="*/ 0 w 333"/>
                <a:gd name="T5" fmla="*/ 5936 h 185"/>
                <a:gd name="T6" fmla="*/ 4211 w 333"/>
                <a:gd name="T7" fmla="*/ 5612 h 185"/>
                <a:gd name="T8" fmla="*/ 10141 w 333"/>
                <a:gd name="T9" fmla="*/ 4044 h 185"/>
                <a:gd name="T10" fmla="*/ 14414 w 333"/>
                <a:gd name="T11" fmla="*/ 3774 h 185"/>
                <a:gd name="T12" fmla="*/ 18614 w 333"/>
                <a:gd name="T13" fmla="*/ 2143 h 185"/>
                <a:gd name="T14" fmla="*/ 31541 w 333"/>
                <a:gd name="T15" fmla="*/ 516 h 185"/>
                <a:gd name="T16" fmla="*/ 35850 w 333"/>
                <a:gd name="T17" fmla="*/ 0 h 185"/>
                <a:gd name="T18" fmla="*/ 40319 w 333"/>
                <a:gd name="T19" fmla="*/ 516 h 185"/>
                <a:gd name="T20" fmla="*/ 51964 w 333"/>
                <a:gd name="T21" fmla="*/ 823 h 185"/>
                <a:gd name="T22" fmla="*/ 60605 w 333"/>
                <a:gd name="T23" fmla="*/ 823 h 185"/>
                <a:gd name="T24" fmla="*/ 64892 w 333"/>
                <a:gd name="T25" fmla="*/ 254 h 1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3"/>
                <a:gd name="T40" fmla="*/ 0 h 185"/>
                <a:gd name="T41" fmla="*/ 333 w 333"/>
                <a:gd name="T42" fmla="*/ 185 h 1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3" h="185">
                  <a:moveTo>
                    <a:pt x="0" y="184"/>
                  </a:moveTo>
                  <a:lnTo>
                    <a:pt x="0" y="184"/>
                  </a:lnTo>
                  <a:lnTo>
                    <a:pt x="0" y="176"/>
                  </a:lnTo>
                  <a:lnTo>
                    <a:pt x="22" y="168"/>
                  </a:lnTo>
                  <a:lnTo>
                    <a:pt x="52" y="120"/>
                  </a:lnTo>
                  <a:lnTo>
                    <a:pt x="74" y="112"/>
                  </a:lnTo>
                  <a:lnTo>
                    <a:pt x="96" y="64"/>
                  </a:lnTo>
                  <a:lnTo>
                    <a:pt x="162" y="16"/>
                  </a:lnTo>
                  <a:lnTo>
                    <a:pt x="184" y="0"/>
                  </a:lnTo>
                  <a:lnTo>
                    <a:pt x="207" y="16"/>
                  </a:lnTo>
                  <a:lnTo>
                    <a:pt x="266" y="24"/>
                  </a:lnTo>
                  <a:lnTo>
                    <a:pt x="310" y="24"/>
                  </a:lnTo>
                  <a:lnTo>
                    <a:pt x="332" y="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82" name="Freeform 21"/>
            <p:cNvSpPr>
              <a:spLocks/>
            </p:cNvSpPr>
            <p:nvPr/>
          </p:nvSpPr>
          <p:spPr bwMode="auto">
            <a:xfrm rot="704206">
              <a:off x="2733" y="2070"/>
              <a:ext cx="222" cy="80"/>
            </a:xfrm>
            <a:custGeom>
              <a:avLst/>
              <a:gdLst>
                <a:gd name="T0" fmla="*/ 0 w 186"/>
                <a:gd name="T1" fmla="*/ 0 h 65"/>
                <a:gd name="T2" fmla="*/ 2998 w 186"/>
                <a:gd name="T3" fmla="*/ 509 h 65"/>
                <a:gd name="T4" fmla="*/ 2998 w 186"/>
                <a:gd name="T5" fmla="*/ 1569 h 65"/>
                <a:gd name="T6" fmla="*/ 7509 w 186"/>
                <a:gd name="T7" fmla="*/ 1844 h 65"/>
                <a:gd name="T8" fmla="*/ 11844 w 186"/>
                <a:gd name="T9" fmla="*/ 509 h 65"/>
                <a:gd name="T10" fmla="*/ 16381 w 186"/>
                <a:gd name="T11" fmla="*/ 1044 h 65"/>
                <a:gd name="T12" fmla="*/ 19480 w 186"/>
                <a:gd name="T13" fmla="*/ 2093 h 65"/>
                <a:gd name="T14" fmla="*/ 28442 w 186"/>
                <a:gd name="T15" fmla="*/ 1844 h 65"/>
                <a:gd name="T16" fmla="*/ 37487 w 186"/>
                <a:gd name="T17" fmla="*/ 2093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6"/>
                <a:gd name="T28" fmla="*/ 0 h 65"/>
                <a:gd name="T29" fmla="*/ 186 w 186"/>
                <a:gd name="T30" fmla="*/ 65 h 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6" h="65">
                  <a:moveTo>
                    <a:pt x="0" y="0"/>
                  </a:moveTo>
                  <a:lnTo>
                    <a:pt x="15" y="16"/>
                  </a:lnTo>
                  <a:lnTo>
                    <a:pt x="15" y="48"/>
                  </a:lnTo>
                  <a:lnTo>
                    <a:pt x="37" y="56"/>
                  </a:lnTo>
                  <a:lnTo>
                    <a:pt x="59" y="16"/>
                  </a:lnTo>
                  <a:lnTo>
                    <a:pt x="81" y="32"/>
                  </a:lnTo>
                  <a:lnTo>
                    <a:pt x="96" y="64"/>
                  </a:lnTo>
                  <a:lnTo>
                    <a:pt x="141" y="56"/>
                  </a:lnTo>
                  <a:lnTo>
                    <a:pt x="185" y="6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83" name="Freeform 22"/>
            <p:cNvSpPr>
              <a:spLocks/>
            </p:cNvSpPr>
            <p:nvPr/>
          </p:nvSpPr>
          <p:spPr bwMode="auto">
            <a:xfrm rot="704206">
              <a:off x="2811" y="2195"/>
              <a:ext cx="533" cy="595"/>
            </a:xfrm>
            <a:custGeom>
              <a:avLst/>
              <a:gdLst>
                <a:gd name="T0" fmla="*/ 11837 w 429"/>
                <a:gd name="T1" fmla="*/ 0 h 513"/>
                <a:gd name="T2" fmla="*/ 11837 w 429"/>
                <a:gd name="T3" fmla="*/ 0 h 513"/>
                <a:gd name="T4" fmla="*/ 11837 w 429"/>
                <a:gd name="T5" fmla="*/ 823 h 513"/>
                <a:gd name="T6" fmla="*/ 6082 w 429"/>
                <a:gd name="T7" fmla="*/ 2169 h 513"/>
                <a:gd name="T8" fmla="*/ 1457 w 429"/>
                <a:gd name="T9" fmla="*/ 2440 h 513"/>
                <a:gd name="T10" fmla="*/ 2998 w 429"/>
                <a:gd name="T11" fmla="*/ 3525 h 513"/>
                <a:gd name="T12" fmla="*/ 0 w 429"/>
                <a:gd name="T13" fmla="*/ 4360 h 513"/>
                <a:gd name="T14" fmla="*/ 2998 w 429"/>
                <a:gd name="T15" fmla="*/ 4904 h 513"/>
                <a:gd name="T16" fmla="*/ 1457 w 429"/>
                <a:gd name="T17" fmla="*/ 5989 h 513"/>
                <a:gd name="T18" fmla="*/ 16368 w 429"/>
                <a:gd name="T19" fmla="*/ 7097 h 513"/>
                <a:gd name="T20" fmla="*/ 20676 w 429"/>
                <a:gd name="T21" fmla="*/ 8677 h 513"/>
                <a:gd name="T22" fmla="*/ 16368 w 429"/>
                <a:gd name="T23" fmla="*/ 8987 h 513"/>
                <a:gd name="T24" fmla="*/ 14761 w 429"/>
                <a:gd name="T25" fmla="*/ 10900 h 513"/>
                <a:gd name="T26" fmla="*/ 10363 w 429"/>
                <a:gd name="T27" fmla="*/ 11168 h 513"/>
                <a:gd name="T28" fmla="*/ 7488 w 429"/>
                <a:gd name="T29" fmla="*/ 11980 h 513"/>
                <a:gd name="T30" fmla="*/ 13339 w 429"/>
                <a:gd name="T31" fmla="*/ 12787 h 513"/>
                <a:gd name="T32" fmla="*/ 10363 w 429"/>
                <a:gd name="T33" fmla="*/ 13620 h 513"/>
                <a:gd name="T34" fmla="*/ 14761 w 429"/>
                <a:gd name="T35" fmla="*/ 15255 h 513"/>
                <a:gd name="T36" fmla="*/ 22449 w 429"/>
                <a:gd name="T37" fmla="*/ 14453 h 513"/>
                <a:gd name="T38" fmla="*/ 25093 w 429"/>
                <a:gd name="T39" fmla="*/ 13620 h 513"/>
                <a:gd name="T40" fmla="*/ 29876 w 429"/>
                <a:gd name="T41" fmla="*/ 14149 h 513"/>
                <a:gd name="T42" fmla="*/ 38628 w 429"/>
                <a:gd name="T43" fmla="*/ 14453 h 513"/>
                <a:gd name="T44" fmla="*/ 38628 w 429"/>
                <a:gd name="T45" fmla="*/ 16601 h 513"/>
                <a:gd name="T46" fmla="*/ 41737 w 429"/>
                <a:gd name="T47" fmla="*/ 17418 h 513"/>
                <a:gd name="T48" fmla="*/ 51978 w 429"/>
                <a:gd name="T49" fmla="*/ 17418 h 513"/>
                <a:gd name="T50" fmla="*/ 62537 w 429"/>
                <a:gd name="T51" fmla="*/ 16851 h 513"/>
                <a:gd name="T52" fmla="*/ 67005 w 429"/>
                <a:gd name="T53" fmla="*/ 16048 h 513"/>
                <a:gd name="T54" fmla="*/ 73085 w 429"/>
                <a:gd name="T55" fmla="*/ 16601 h 513"/>
                <a:gd name="T56" fmla="*/ 82060 w 429"/>
                <a:gd name="T57" fmla="*/ 16307 h 513"/>
                <a:gd name="T58" fmla="*/ 86336 w 429"/>
                <a:gd name="T59" fmla="*/ 17158 h 51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29"/>
                <a:gd name="T91" fmla="*/ 0 h 513"/>
                <a:gd name="T92" fmla="*/ 429 w 429"/>
                <a:gd name="T93" fmla="*/ 513 h 51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29" h="513">
                  <a:moveTo>
                    <a:pt x="59" y="0"/>
                  </a:moveTo>
                  <a:lnTo>
                    <a:pt x="59" y="0"/>
                  </a:lnTo>
                  <a:lnTo>
                    <a:pt x="59" y="24"/>
                  </a:lnTo>
                  <a:lnTo>
                    <a:pt x="30" y="64"/>
                  </a:lnTo>
                  <a:lnTo>
                    <a:pt x="7" y="72"/>
                  </a:lnTo>
                  <a:lnTo>
                    <a:pt x="15" y="104"/>
                  </a:lnTo>
                  <a:lnTo>
                    <a:pt x="0" y="128"/>
                  </a:lnTo>
                  <a:lnTo>
                    <a:pt x="15" y="144"/>
                  </a:lnTo>
                  <a:lnTo>
                    <a:pt x="7" y="176"/>
                  </a:lnTo>
                  <a:lnTo>
                    <a:pt x="81" y="208"/>
                  </a:lnTo>
                  <a:lnTo>
                    <a:pt x="103" y="256"/>
                  </a:lnTo>
                  <a:lnTo>
                    <a:pt x="81" y="264"/>
                  </a:lnTo>
                  <a:lnTo>
                    <a:pt x="74" y="320"/>
                  </a:lnTo>
                  <a:lnTo>
                    <a:pt x="52" y="328"/>
                  </a:lnTo>
                  <a:lnTo>
                    <a:pt x="37" y="352"/>
                  </a:lnTo>
                  <a:lnTo>
                    <a:pt x="66" y="376"/>
                  </a:lnTo>
                  <a:lnTo>
                    <a:pt x="52" y="400"/>
                  </a:lnTo>
                  <a:lnTo>
                    <a:pt x="74" y="448"/>
                  </a:lnTo>
                  <a:lnTo>
                    <a:pt x="111" y="424"/>
                  </a:lnTo>
                  <a:lnTo>
                    <a:pt x="125" y="400"/>
                  </a:lnTo>
                  <a:lnTo>
                    <a:pt x="148" y="416"/>
                  </a:lnTo>
                  <a:lnTo>
                    <a:pt x="192" y="424"/>
                  </a:lnTo>
                  <a:lnTo>
                    <a:pt x="192" y="488"/>
                  </a:lnTo>
                  <a:lnTo>
                    <a:pt x="207" y="512"/>
                  </a:lnTo>
                  <a:lnTo>
                    <a:pt x="258" y="512"/>
                  </a:lnTo>
                  <a:lnTo>
                    <a:pt x="310" y="496"/>
                  </a:lnTo>
                  <a:lnTo>
                    <a:pt x="332" y="472"/>
                  </a:lnTo>
                  <a:lnTo>
                    <a:pt x="362" y="488"/>
                  </a:lnTo>
                  <a:lnTo>
                    <a:pt x="406" y="480"/>
                  </a:lnTo>
                  <a:lnTo>
                    <a:pt x="428" y="50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84" name="Freeform 23"/>
            <p:cNvSpPr>
              <a:spLocks/>
            </p:cNvSpPr>
            <p:nvPr/>
          </p:nvSpPr>
          <p:spPr bwMode="auto">
            <a:xfrm rot="704206">
              <a:off x="2660" y="3031"/>
              <a:ext cx="142" cy="245"/>
            </a:xfrm>
            <a:custGeom>
              <a:avLst/>
              <a:gdLst>
                <a:gd name="T0" fmla="*/ 11781 w 119"/>
                <a:gd name="T1" fmla="*/ 8220 h 217"/>
                <a:gd name="T2" fmla="*/ 16313 w 119"/>
                <a:gd name="T3" fmla="*/ 7339 h 217"/>
                <a:gd name="T4" fmla="*/ 20571 w 119"/>
                <a:gd name="T5" fmla="*/ 6738 h 217"/>
                <a:gd name="T6" fmla="*/ 19330 w 119"/>
                <a:gd name="T7" fmla="*/ 5807 h 217"/>
                <a:gd name="T8" fmla="*/ 23633 w 119"/>
                <a:gd name="T9" fmla="*/ 5512 h 217"/>
                <a:gd name="T10" fmla="*/ 19330 w 119"/>
                <a:gd name="T11" fmla="*/ 3950 h 217"/>
                <a:gd name="T12" fmla="*/ 17717 w 119"/>
                <a:gd name="T13" fmla="*/ 2407 h 217"/>
                <a:gd name="T14" fmla="*/ 10336 w 119"/>
                <a:gd name="T15" fmla="*/ 895 h 217"/>
                <a:gd name="T16" fmla="*/ 2992 w 119"/>
                <a:gd name="T17" fmla="*/ 895 h 217"/>
                <a:gd name="T18" fmla="*/ 0 w 119"/>
                <a:gd name="T19" fmla="*/ 0 h 2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9"/>
                <a:gd name="T31" fmla="*/ 0 h 217"/>
                <a:gd name="T32" fmla="*/ 119 w 119"/>
                <a:gd name="T33" fmla="*/ 217 h 2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9" h="217">
                  <a:moveTo>
                    <a:pt x="59" y="216"/>
                  </a:moveTo>
                  <a:lnTo>
                    <a:pt x="81" y="192"/>
                  </a:lnTo>
                  <a:lnTo>
                    <a:pt x="103" y="176"/>
                  </a:lnTo>
                  <a:lnTo>
                    <a:pt x="96" y="152"/>
                  </a:lnTo>
                  <a:lnTo>
                    <a:pt x="118" y="144"/>
                  </a:lnTo>
                  <a:lnTo>
                    <a:pt x="96" y="104"/>
                  </a:lnTo>
                  <a:lnTo>
                    <a:pt x="89" y="64"/>
                  </a:lnTo>
                  <a:lnTo>
                    <a:pt x="52" y="24"/>
                  </a:lnTo>
                  <a:lnTo>
                    <a:pt x="15" y="24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85" name="Freeform 24"/>
            <p:cNvSpPr>
              <a:spLocks/>
            </p:cNvSpPr>
            <p:nvPr/>
          </p:nvSpPr>
          <p:spPr bwMode="auto">
            <a:xfrm rot="704206">
              <a:off x="2142" y="2778"/>
              <a:ext cx="413" cy="271"/>
            </a:xfrm>
            <a:custGeom>
              <a:avLst/>
              <a:gdLst>
                <a:gd name="T0" fmla="*/ 13992 w 334"/>
                <a:gd name="T1" fmla="*/ 7321 h 265"/>
                <a:gd name="T2" fmla="*/ 4512 w 334"/>
                <a:gd name="T3" fmla="*/ 6105 h 265"/>
                <a:gd name="T4" fmla="*/ 10591 w 334"/>
                <a:gd name="T5" fmla="*/ 5613 h 265"/>
                <a:gd name="T6" fmla="*/ 1486 w 334"/>
                <a:gd name="T7" fmla="*/ 5398 h 265"/>
                <a:gd name="T8" fmla="*/ 0 w 334"/>
                <a:gd name="T9" fmla="*/ 5398 h 265"/>
                <a:gd name="T10" fmla="*/ 0 w 334"/>
                <a:gd name="T11" fmla="*/ 4886 h 265"/>
                <a:gd name="T12" fmla="*/ 3162 w 334"/>
                <a:gd name="T13" fmla="*/ 4365 h 265"/>
                <a:gd name="T14" fmla="*/ 0 w 334"/>
                <a:gd name="T15" fmla="*/ 3425 h 265"/>
                <a:gd name="T16" fmla="*/ 0 w 334"/>
                <a:gd name="T17" fmla="*/ 2445 h 265"/>
                <a:gd name="T18" fmla="*/ 10591 w 334"/>
                <a:gd name="T19" fmla="*/ 1737 h 265"/>
                <a:gd name="T20" fmla="*/ 9189 w 334"/>
                <a:gd name="T21" fmla="*/ 982 h 265"/>
                <a:gd name="T22" fmla="*/ 10591 w 334"/>
                <a:gd name="T23" fmla="*/ 235 h 265"/>
                <a:gd name="T24" fmla="*/ 10591 w 334"/>
                <a:gd name="T25" fmla="*/ 0 h 265"/>
                <a:gd name="T26" fmla="*/ 16901 w 334"/>
                <a:gd name="T27" fmla="*/ 0 h 265"/>
                <a:gd name="T28" fmla="*/ 29246 w 334"/>
                <a:gd name="T29" fmla="*/ 475 h 265"/>
                <a:gd name="T30" fmla="*/ 39832 w 334"/>
                <a:gd name="T31" fmla="*/ 1962 h 265"/>
                <a:gd name="T32" fmla="*/ 44625 w 334"/>
                <a:gd name="T33" fmla="*/ 1962 h 265"/>
                <a:gd name="T34" fmla="*/ 49121 w 334"/>
                <a:gd name="T35" fmla="*/ 2445 h 265"/>
                <a:gd name="T36" fmla="*/ 53768 w 334"/>
                <a:gd name="T37" fmla="*/ 2199 h 265"/>
                <a:gd name="T38" fmla="*/ 59848 w 334"/>
                <a:gd name="T39" fmla="*/ 2703 h 265"/>
                <a:gd name="T40" fmla="*/ 55132 w 334"/>
                <a:gd name="T41" fmla="*/ 2941 h 265"/>
                <a:gd name="T42" fmla="*/ 58286 w 334"/>
                <a:gd name="T43" fmla="*/ 3890 h 265"/>
                <a:gd name="T44" fmla="*/ 65861 w 334"/>
                <a:gd name="T45" fmla="*/ 3181 h 265"/>
                <a:gd name="T46" fmla="*/ 68967 w 334"/>
                <a:gd name="T47" fmla="*/ 3890 h 265"/>
                <a:gd name="T48" fmla="*/ 68967 w 334"/>
                <a:gd name="T49" fmla="*/ 6373 h 265"/>
                <a:gd name="T50" fmla="*/ 65861 w 334"/>
                <a:gd name="T51" fmla="*/ 6842 h 265"/>
                <a:gd name="T52" fmla="*/ 64458 w 334"/>
                <a:gd name="T53" fmla="*/ 7321 h 265"/>
                <a:gd name="T54" fmla="*/ 55132 w 334"/>
                <a:gd name="T55" fmla="*/ 7321 h 265"/>
                <a:gd name="T56" fmla="*/ 49121 w 334"/>
                <a:gd name="T57" fmla="*/ 8063 h 265"/>
                <a:gd name="T58" fmla="*/ 44625 w 334"/>
                <a:gd name="T59" fmla="*/ 7600 h 265"/>
                <a:gd name="T60" fmla="*/ 42883 w 334"/>
                <a:gd name="T61" fmla="*/ 6842 h 265"/>
                <a:gd name="T62" fmla="*/ 36773 w 334"/>
                <a:gd name="T63" fmla="*/ 6373 h 265"/>
                <a:gd name="T64" fmla="*/ 23086 w 334"/>
                <a:gd name="T65" fmla="*/ 7321 h 265"/>
                <a:gd name="T66" fmla="*/ 18500 w 334"/>
                <a:gd name="T67" fmla="*/ 7064 h 265"/>
                <a:gd name="T68" fmla="*/ 13992 w 334"/>
                <a:gd name="T69" fmla="*/ 7321 h 2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4"/>
                <a:gd name="T106" fmla="*/ 0 h 265"/>
                <a:gd name="T107" fmla="*/ 334 w 334"/>
                <a:gd name="T108" fmla="*/ 265 h 2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4" h="265">
                  <a:moveTo>
                    <a:pt x="67" y="240"/>
                  </a:moveTo>
                  <a:lnTo>
                    <a:pt x="22" y="200"/>
                  </a:lnTo>
                  <a:lnTo>
                    <a:pt x="52" y="184"/>
                  </a:lnTo>
                  <a:lnTo>
                    <a:pt x="7" y="176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15" y="144"/>
                  </a:lnTo>
                  <a:lnTo>
                    <a:pt x="0" y="112"/>
                  </a:lnTo>
                  <a:lnTo>
                    <a:pt x="0" y="80"/>
                  </a:lnTo>
                  <a:lnTo>
                    <a:pt x="52" y="56"/>
                  </a:lnTo>
                  <a:lnTo>
                    <a:pt x="44" y="32"/>
                  </a:lnTo>
                  <a:lnTo>
                    <a:pt x="52" y="8"/>
                  </a:lnTo>
                  <a:lnTo>
                    <a:pt x="52" y="0"/>
                  </a:lnTo>
                  <a:lnTo>
                    <a:pt x="81" y="0"/>
                  </a:lnTo>
                  <a:lnTo>
                    <a:pt x="141" y="16"/>
                  </a:lnTo>
                  <a:lnTo>
                    <a:pt x="192" y="64"/>
                  </a:lnTo>
                  <a:lnTo>
                    <a:pt x="215" y="64"/>
                  </a:lnTo>
                  <a:lnTo>
                    <a:pt x="237" y="80"/>
                  </a:lnTo>
                  <a:lnTo>
                    <a:pt x="259" y="72"/>
                  </a:lnTo>
                  <a:lnTo>
                    <a:pt x="289" y="88"/>
                  </a:lnTo>
                  <a:lnTo>
                    <a:pt x="266" y="96"/>
                  </a:lnTo>
                  <a:lnTo>
                    <a:pt x="281" y="128"/>
                  </a:lnTo>
                  <a:lnTo>
                    <a:pt x="318" y="104"/>
                  </a:lnTo>
                  <a:lnTo>
                    <a:pt x="333" y="128"/>
                  </a:lnTo>
                  <a:lnTo>
                    <a:pt x="333" y="208"/>
                  </a:lnTo>
                  <a:lnTo>
                    <a:pt x="318" y="224"/>
                  </a:lnTo>
                  <a:lnTo>
                    <a:pt x="311" y="240"/>
                  </a:lnTo>
                  <a:lnTo>
                    <a:pt x="266" y="240"/>
                  </a:lnTo>
                  <a:lnTo>
                    <a:pt x="237" y="264"/>
                  </a:lnTo>
                  <a:lnTo>
                    <a:pt x="215" y="248"/>
                  </a:lnTo>
                  <a:lnTo>
                    <a:pt x="207" y="224"/>
                  </a:lnTo>
                  <a:lnTo>
                    <a:pt x="178" y="208"/>
                  </a:lnTo>
                  <a:lnTo>
                    <a:pt x="111" y="240"/>
                  </a:lnTo>
                  <a:lnTo>
                    <a:pt x="89" y="232"/>
                  </a:lnTo>
                  <a:lnTo>
                    <a:pt x="67" y="24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86" name="Freeform 25"/>
            <p:cNvSpPr>
              <a:spLocks/>
            </p:cNvSpPr>
            <p:nvPr/>
          </p:nvSpPr>
          <p:spPr bwMode="auto">
            <a:xfrm rot="704206">
              <a:off x="2162" y="3034"/>
              <a:ext cx="519" cy="398"/>
            </a:xfrm>
            <a:custGeom>
              <a:avLst/>
              <a:gdLst>
                <a:gd name="T0" fmla="*/ 40015 w 436"/>
                <a:gd name="T1" fmla="*/ 8977 h 361"/>
                <a:gd name="T2" fmla="*/ 37150 w 436"/>
                <a:gd name="T3" fmla="*/ 7884 h 361"/>
                <a:gd name="T4" fmla="*/ 33048 w 436"/>
                <a:gd name="T5" fmla="*/ 7884 h 361"/>
                <a:gd name="T6" fmla="*/ 22025 w 436"/>
                <a:gd name="T7" fmla="*/ 7884 h 361"/>
                <a:gd name="T8" fmla="*/ 19207 w 436"/>
                <a:gd name="T9" fmla="*/ 6810 h 361"/>
                <a:gd name="T10" fmla="*/ 16460 w 436"/>
                <a:gd name="T11" fmla="*/ 6496 h 361"/>
                <a:gd name="T12" fmla="*/ 13828 w 436"/>
                <a:gd name="T13" fmla="*/ 7090 h 361"/>
                <a:gd name="T14" fmla="*/ 9759 w 436"/>
                <a:gd name="T15" fmla="*/ 7090 h 361"/>
                <a:gd name="T16" fmla="*/ 0 w 436"/>
                <a:gd name="T17" fmla="*/ 1070 h 361"/>
                <a:gd name="T18" fmla="*/ 4084 w 436"/>
                <a:gd name="T19" fmla="*/ 823 h 361"/>
                <a:gd name="T20" fmla="*/ 8198 w 436"/>
                <a:gd name="T21" fmla="*/ 1070 h 361"/>
                <a:gd name="T22" fmla="*/ 20598 w 436"/>
                <a:gd name="T23" fmla="*/ 0 h 361"/>
                <a:gd name="T24" fmla="*/ 26218 w 436"/>
                <a:gd name="T25" fmla="*/ 516 h 361"/>
                <a:gd name="T26" fmla="*/ 27421 w 436"/>
                <a:gd name="T27" fmla="*/ 1353 h 361"/>
                <a:gd name="T28" fmla="*/ 31577 w 436"/>
                <a:gd name="T29" fmla="*/ 1914 h 361"/>
                <a:gd name="T30" fmla="*/ 37150 w 436"/>
                <a:gd name="T31" fmla="*/ 1070 h 361"/>
                <a:gd name="T32" fmla="*/ 45151 w 436"/>
                <a:gd name="T33" fmla="*/ 1070 h 361"/>
                <a:gd name="T34" fmla="*/ 46828 w 436"/>
                <a:gd name="T35" fmla="*/ 516 h 361"/>
                <a:gd name="T36" fmla="*/ 49230 w 436"/>
                <a:gd name="T37" fmla="*/ 0 h 361"/>
                <a:gd name="T38" fmla="*/ 51018 w 436"/>
                <a:gd name="T39" fmla="*/ 0 h 361"/>
                <a:gd name="T40" fmla="*/ 53694 w 436"/>
                <a:gd name="T41" fmla="*/ 1070 h 361"/>
                <a:gd name="T42" fmla="*/ 60339 w 436"/>
                <a:gd name="T43" fmla="*/ 2165 h 361"/>
                <a:gd name="T44" fmla="*/ 60339 w 436"/>
                <a:gd name="T45" fmla="*/ 3217 h 361"/>
                <a:gd name="T46" fmla="*/ 63337 w 436"/>
                <a:gd name="T47" fmla="*/ 4061 h 361"/>
                <a:gd name="T48" fmla="*/ 63337 w 436"/>
                <a:gd name="T49" fmla="*/ 4356 h 361"/>
                <a:gd name="T50" fmla="*/ 72827 w 436"/>
                <a:gd name="T51" fmla="*/ 4899 h 361"/>
                <a:gd name="T52" fmla="*/ 65836 w 436"/>
                <a:gd name="T53" fmla="*/ 6496 h 361"/>
                <a:gd name="T54" fmla="*/ 71360 w 436"/>
                <a:gd name="T55" fmla="*/ 7569 h 361"/>
                <a:gd name="T56" fmla="*/ 72827 w 436"/>
                <a:gd name="T57" fmla="*/ 6810 h 361"/>
                <a:gd name="T58" fmla="*/ 75503 w 436"/>
                <a:gd name="T59" fmla="*/ 6810 h 361"/>
                <a:gd name="T60" fmla="*/ 74111 w 436"/>
                <a:gd name="T61" fmla="*/ 7884 h 361"/>
                <a:gd name="T62" fmla="*/ 81119 w 436"/>
                <a:gd name="T63" fmla="*/ 9238 h 361"/>
                <a:gd name="T64" fmla="*/ 77154 w 436"/>
                <a:gd name="T65" fmla="*/ 9525 h 361"/>
                <a:gd name="T66" fmla="*/ 77154 w 436"/>
                <a:gd name="T67" fmla="*/ 10086 h 361"/>
                <a:gd name="T68" fmla="*/ 78190 w 436"/>
                <a:gd name="T69" fmla="*/ 10316 h 361"/>
                <a:gd name="T70" fmla="*/ 77154 w 436"/>
                <a:gd name="T71" fmla="*/ 11412 h 361"/>
                <a:gd name="T72" fmla="*/ 68798 w 436"/>
                <a:gd name="T73" fmla="*/ 11412 h 361"/>
                <a:gd name="T74" fmla="*/ 61817 w 436"/>
                <a:gd name="T75" fmla="*/ 12214 h 361"/>
                <a:gd name="T76" fmla="*/ 59020 w 436"/>
                <a:gd name="T77" fmla="*/ 11685 h 361"/>
                <a:gd name="T78" fmla="*/ 56113 w 436"/>
                <a:gd name="T79" fmla="*/ 10860 h 361"/>
                <a:gd name="T80" fmla="*/ 52054 w 436"/>
                <a:gd name="T81" fmla="*/ 11412 h 361"/>
                <a:gd name="T82" fmla="*/ 46828 w 436"/>
                <a:gd name="T83" fmla="*/ 10600 h 361"/>
                <a:gd name="T84" fmla="*/ 45151 w 436"/>
                <a:gd name="T85" fmla="*/ 9725 h 361"/>
                <a:gd name="T86" fmla="*/ 42859 w 436"/>
                <a:gd name="T87" fmla="*/ 9525 h 361"/>
                <a:gd name="T88" fmla="*/ 40015 w 436"/>
                <a:gd name="T89" fmla="*/ 8977 h 3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6"/>
                <a:gd name="T136" fmla="*/ 0 h 361"/>
                <a:gd name="T137" fmla="*/ 436 w 436"/>
                <a:gd name="T138" fmla="*/ 361 h 36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6" h="361">
                  <a:moveTo>
                    <a:pt x="214" y="264"/>
                  </a:moveTo>
                  <a:lnTo>
                    <a:pt x="199" y="232"/>
                  </a:lnTo>
                  <a:lnTo>
                    <a:pt x="177" y="232"/>
                  </a:lnTo>
                  <a:lnTo>
                    <a:pt x="118" y="232"/>
                  </a:lnTo>
                  <a:lnTo>
                    <a:pt x="103" y="200"/>
                  </a:lnTo>
                  <a:lnTo>
                    <a:pt x="88" y="192"/>
                  </a:lnTo>
                  <a:lnTo>
                    <a:pt x="74" y="208"/>
                  </a:lnTo>
                  <a:lnTo>
                    <a:pt x="52" y="208"/>
                  </a:lnTo>
                  <a:lnTo>
                    <a:pt x="0" y="32"/>
                  </a:lnTo>
                  <a:lnTo>
                    <a:pt x="22" y="24"/>
                  </a:lnTo>
                  <a:lnTo>
                    <a:pt x="44" y="32"/>
                  </a:lnTo>
                  <a:lnTo>
                    <a:pt x="111" y="0"/>
                  </a:lnTo>
                  <a:lnTo>
                    <a:pt x="140" y="16"/>
                  </a:lnTo>
                  <a:lnTo>
                    <a:pt x="147" y="40"/>
                  </a:lnTo>
                  <a:lnTo>
                    <a:pt x="170" y="56"/>
                  </a:lnTo>
                  <a:lnTo>
                    <a:pt x="199" y="32"/>
                  </a:lnTo>
                  <a:lnTo>
                    <a:pt x="243" y="32"/>
                  </a:lnTo>
                  <a:lnTo>
                    <a:pt x="251" y="16"/>
                  </a:lnTo>
                  <a:lnTo>
                    <a:pt x="265" y="0"/>
                  </a:lnTo>
                  <a:lnTo>
                    <a:pt x="273" y="0"/>
                  </a:lnTo>
                  <a:lnTo>
                    <a:pt x="288" y="32"/>
                  </a:lnTo>
                  <a:lnTo>
                    <a:pt x="324" y="64"/>
                  </a:lnTo>
                  <a:lnTo>
                    <a:pt x="324" y="96"/>
                  </a:lnTo>
                  <a:lnTo>
                    <a:pt x="339" y="120"/>
                  </a:lnTo>
                  <a:lnTo>
                    <a:pt x="339" y="128"/>
                  </a:lnTo>
                  <a:lnTo>
                    <a:pt x="391" y="144"/>
                  </a:lnTo>
                  <a:lnTo>
                    <a:pt x="354" y="192"/>
                  </a:lnTo>
                  <a:lnTo>
                    <a:pt x="383" y="224"/>
                  </a:lnTo>
                  <a:lnTo>
                    <a:pt x="391" y="200"/>
                  </a:lnTo>
                  <a:lnTo>
                    <a:pt x="406" y="200"/>
                  </a:lnTo>
                  <a:lnTo>
                    <a:pt x="398" y="232"/>
                  </a:lnTo>
                  <a:lnTo>
                    <a:pt x="435" y="272"/>
                  </a:lnTo>
                  <a:lnTo>
                    <a:pt x="413" y="280"/>
                  </a:lnTo>
                  <a:lnTo>
                    <a:pt x="413" y="296"/>
                  </a:lnTo>
                  <a:lnTo>
                    <a:pt x="420" y="304"/>
                  </a:lnTo>
                  <a:lnTo>
                    <a:pt x="413" y="336"/>
                  </a:lnTo>
                  <a:lnTo>
                    <a:pt x="369" y="336"/>
                  </a:lnTo>
                  <a:lnTo>
                    <a:pt x="332" y="360"/>
                  </a:lnTo>
                  <a:lnTo>
                    <a:pt x="317" y="344"/>
                  </a:lnTo>
                  <a:lnTo>
                    <a:pt x="302" y="320"/>
                  </a:lnTo>
                  <a:lnTo>
                    <a:pt x="280" y="336"/>
                  </a:lnTo>
                  <a:lnTo>
                    <a:pt x="251" y="312"/>
                  </a:lnTo>
                  <a:lnTo>
                    <a:pt x="243" y="288"/>
                  </a:lnTo>
                  <a:lnTo>
                    <a:pt x="229" y="280"/>
                  </a:lnTo>
                  <a:lnTo>
                    <a:pt x="214" y="26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87" name="Freeform 26"/>
            <p:cNvSpPr>
              <a:spLocks/>
            </p:cNvSpPr>
            <p:nvPr/>
          </p:nvSpPr>
          <p:spPr bwMode="auto">
            <a:xfrm rot="704206">
              <a:off x="2410" y="3192"/>
              <a:ext cx="150" cy="150"/>
            </a:xfrm>
            <a:custGeom>
              <a:avLst/>
              <a:gdLst>
                <a:gd name="T0" fmla="*/ 23385 w 126"/>
                <a:gd name="T1" fmla="*/ 0 h 137"/>
                <a:gd name="T2" fmla="*/ 22068 w 126"/>
                <a:gd name="T3" fmla="*/ 253 h 137"/>
                <a:gd name="T4" fmla="*/ 19232 w 126"/>
                <a:gd name="T5" fmla="*/ 253 h 137"/>
                <a:gd name="T6" fmla="*/ 16500 w 126"/>
                <a:gd name="T7" fmla="*/ 1340 h 137"/>
                <a:gd name="T8" fmla="*/ 9779 w 126"/>
                <a:gd name="T9" fmla="*/ 2404 h 137"/>
                <a:gd name="T10" fmla="*/ 2881 w 126"/>
                <a:gd name="T11" fmla="*/ 2691 h 137"/>
                <a:gd name="T12" fmla="*/ 1371 w 126"/>
                <a:gd name="T13" fmla="*/ 3186 h 137"/>
                <a:gd name="T14" fmla="*/ 4090 w 126"/>
                <a:gd name="T15" fmla="*/ 3767 h 137"/>
                <a:gd name="T16" fmla="*/ 0 w 126"/>
                <a:gd name="T17" fmla="*/ 4524 h 1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137"/>
                <a:gd name="T29" fmla="*/ 126 w 126"/>
                <a:gd name="T30" fmla="*/ 137 h 1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137">
                  <a:moveTo>
                    <a:pt x="125" y="0"/>
                  </a:moveTo>
                  <a:lnTo>
                    <a:pt x="118" y="8"/>
                  </a:lnTo>
                  <a:lnTo>
                    <a:pt x="103" y="8"/>
                  </a:lnTo>
                  <a:lnTo>
                    <a:pt x="88" y="40"/>
                  </a:lnTo>
                  <a:lnTo>
                    <a:pt x="52" y="72"/>
                  </a:lnTo>
                  <a:lnTo>
                    <a:pt x="15" y="80"/>
                  </a:lnTo>
                  <a:lnTo>
                    <a:pt x="7" y="96"/>
                  </a:lnTo>
                  <a:lnTo>
                    <a:pt x="22" y="112"/>
                  </a:lnTo>
                  <a:lnTo>
                    <a:pt x="0" y="13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88" name="Freeform 27"/>
            <p:cNvSpPr>
              <a:spLocks/>
            </p:cNvSpPr>
            <p:nvPr/>
          </p:nvSpPr>
          <p:spPr bwMode="auto">
            <a:xfrm rot="704206">
              <a:off x="1978" y="2573"/>
              <a:ext cx="245" cy="398"/>
            </a:xfrm>
            <a:custGeom>
              <a:avLst/>
              <a:gdLst>
                <a:gd name="T0" fmla="*/ 40317 w 215"/>
                <a:gd name="T1" fmla="*/ 4575 h 345"/>
                <a:gd name="T2" fmla="*/ 40317 w 215"/>
                <a:gd name="T3" fmla="*/ 4892 h 345"/>
                <a:gd name="T4" fmla="*/ 38843 w 215"/>
                <a:gd name="T5" fmla="*/ 5733 h 345"/>
                <a:gd name="T6" fmla="*/ 40317 w 215"/>
                <a:gd name="T7" fmla="*/ 6495 h 345"/>
                <a:gd name="T8" fmla="*/ 30482 w 215"/>
                <a:gd name="T9" fmla="*/ 7305 h 345"/>
                <a:gd name="T10" fmla="*/ 30482 w 215"/>
                <a:gd name="T11" fmla="*/ 8415 h 345"/>
                <a:gd name="T12" fmla="*/ 33350 w 215"/>
                <a:gd name="T13" fmla="*/ 9514 h 345"/>
                <a:gd name="T14" fmla="*/ 30482 w 215"/>
                <a:gd name="T15" fmla="*/ 10086 h 345"/>
                <a:gd name="T16" fmla="*/ 30482 w 215"/>
                <a:gd name="T17" fmla="*/ 10568 h 345"/>
                <a:gd name="T18" fmla="*/ 19324 w 215"/>
                <a:gd name="T19" fmla="*/ 11683 h 345"/>
                <a:gd name="T20" fmla="*/ 15165 w 215"/>
                <a:gd name="T21" fmla="*/ 11409 h 345"/>
                <a:gd name="T22" fmla="*/ 15165 w 215"/>
                <a:gd name="T23" fmla="*/ 10568 h 345"/>
                <a:gd name="T24" fmla="*/ 19324 w 215"/>
                <a:gd name="T25" fmla="*/ 10568 h 345"/>
                <a:gd name="T26" fmla="*/ 6933 w 215"/>
                <a:gd name="T27" fmla="*/ 8970 h 345"/>
                <a:gd name="T28" fmla="*/ 0 w 215"/>
                <a:gd name="T29" fmla="*/ 9237 h 345"/>
                <a:gd name="T30" fmla="*/ 4107 w 215"/>
                <a:gd name="T31" fmla="*/ 8156 h 345"/>
                <a:gd name="T32" fmla="*/ 2885 w 215"/>
                <a:gd name="T33" fmla="*/ 6803 h 345"/>
                <a:gd name="T34" fmla="*/ 1381 w 215"/>
                <a:gd name="T35" fmla="*/ 6495 h 345"/>
                <a:gd name="T36" fmla="*/ 2885 w 215"/>
                <a:gd name="T37" fmla="*/ 5401 h 345"/>
                <a:gd name="T38" fmla="*/ 6933 w 215"/>
                <a:gd name="T39" fmla="*/ 5135 h 345"/>
                <a:gd name="T40" fmla="*/ 6933 w 215"/>
                <a:gd name="T41" fmla="*/ 4350 h 345"/>
                <a:gd name="T42" fmla="*/ 12430 w 215"/>
                <a:gd name="T43" fmla="*/ 4060 h 345"/>
                <a:gd name="T44" fmla="*/ 12430 w 215"/>
                <a:gd name="T45" fmla="*/ 2999 h 345"/>
                <a:gd name="T46" fmla="*/ 8255 w 215"/>
                <a:gd name="T47" fmla="*/ 2165 h 345"/>
                <a:gd name="T48" fmla="*/ 8255 w 215"/>
                <a:gd name="T49" fmla="*/ 823 h 345"/>
                <a:gd name="T50" fmla="*/ 13935 w 215"/>
                <a:gd name="T51" fmla="*/ 0 h 345"/>
                <a:gd name="T52" fmla="*/ 15165 w 215"/>
                <a:gd name="T53" fmla="*/ 254 h 345"/>
                <a:gd name="T54" fmla="*/ 15165 w 215"/>
                <a:gd name="T55" fmla="*/ 1353 h 345"/>
                <a:gd name="T56" fmla="*/ 23523 w 215"/>
                <a:gd name="T57" fmla="*/ 1912 h 345"/>
                <a:gd name="T58" fmla="*/ 26364 w 215"/>
                <a:gd name="T59" fmla="*/ 1353 h 345"/>
                <a:gd name="T60" fmla="*/ 30482 w 215"/>
                <a:gd name="T61" fmla="*/ 1912 h 345"/>
                <a:gd name="T62" fmla="*/ 37378 w 215"/>
                <a:gd name="T63" fmla="*/ 823 h 345"/>
                <a:gd name="T64" fmla="*/ 37378 w 215"/>
                <a:gd name="T65" fmla="*/ 1070 h 345"/>
                <a:gd name="T66" fmla="*/ 38843 w 215"/>
                <a:gd name="T67" fmla="*/ 2999 h 345"/>
                <a:gd name="T68" fmla="*/ 40317 w 215"/>
                <a:gd name="T69" fmla="*/ 4575 h 3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5"/>
                <a:gd name="T106" fmla="*/ 0 h 345"/>
                <a:gd name="T107" fmla="*/ 215 w 215"/>
                <a:gd name="T108" fmla="*/ 345 h 34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5" h="345">
                  <a:moveTo>
                    <a:pt x="214" y="136"/>
                  </a:moveTo>
                  <a:lnTo>
                    <a:pt x="214" y="144"/>
                  </a:lnTo>
                  <a:lnTo>
                    <a:pt x="207" y="168"/>
                  </a:lnTo>
                  <a:lnTo>
                    <a:pt x="214" y="192"/>
                  </a:lnTo>
                  <a:lnTo>
                    <a:pt x="162" y="216"/>
                  </a:lnTo>
                  <a:lnTo>
                    <a:pt x="162" y="248"/>
                  </a:lnTo>
                  <a:lnTo>
                    <a:pt x="177" y="280"/>
                  </a:lnTo>
                  <a:lnTo>
                    <a:pt x="162" y="296"/>
                  </a:lnTo>
                  <a:lnTo>
                    <a:pt x="162" y="312"/>
                  </a:lnTo>
                  <a:lnTo>
                    <a:pt x="103" y="344"/>
                  </a:lnTo>
                  <a:lnTo>
                    <a:pt x="81" y="336"/>
                  </a:lnTo>
                  <a:lnTo>
                    <a:pt x="81" y="312"/>
                  </a:lnTo>
                  <a:lnTo>
                    <a:pt x="103" y="312"/>
                  </a:lnTo>
                  <a:lnTo>
                    <a:pt x="37" y="264"/>
                  </a:lnTo>
                  <a:lnTo>
                    <a:pt x="0" y="272"/>
                  </a:lnTo>
                  <a:lnTo>
                    <a:pt x="22" y="240"/>
                  </a:lnTo>
                  <a:lnTo>
                    <a:pt x="15" y="200"/>
                  </a:lnTo>
                  <a:lnTo>
                    <a:pt x="7" y="192"/>
                  </a:lnTo>
                  <a:lnTo>
                    <a:pt x="15" y="160"/>
                  </a:lnTo>
                  <a:lnTo>
                    <a:pt x="37" y="152"/>
                  </a:lnTo>
                  <a:lnTo>
                    <a:pt x="37" y="128"/>
                  </a:lnTo>
                  <a:lnTo>
                    <a:pt x="66" y="120"/>
                  </a:lnTo>
                  <a:lnTo>
                    <a:pt x="66" y="88"/>
                  </a:lnTo>
                  <a:lnTo>
                    <a:pt x="44" y="64"/>
                  </a:lnTo>
                  <a:lnTo>
                    <a:pt x="44" y="24"/>
                  </a:lnTo>
                  <a:lnTo>
                    <a:pt x="74" y="0"/>
                  </a:lnTo>
                  <a:lnTo>
                    <a:pt x="81" y="8"/>
                  </a:lnTo>
                  <a:lnTo>
                    <a:pt x="81" y="40"/>
                  </a:lnTo>
                  <a:lnTo>
                    <a:pt x="125" y="56"/>
                  </a:lnTo>
                  <a:lnTo>
                    <a:pt x="140" y="40"/>
                  </a:lnTo>
                  <a:lnTo>
                    <a:pt x="162" y="56"/>
                  </a:lnTo>
                  <a:lnTo>
                    <a:pt x="199" y="24"/>
                  </a:lnTo>
                  <a:lnTo>
                    <a:pt x="199" y="32"/>
                  </a:lnTo>
                  <a:lnTo>
                    <a:pt x="207" y="88"/>
                  </a:lnTo>
                  <a:lnTo>
                    <a:pt x="214" y="136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89" name="Freeform 28"/>
            <p:cNvSpPr>
              <a:spLocks/>
            </p:cNvSpPr>
            <p:nvPr/>
          </p:nvSpPr>
          <p:spPr bwMode="auto">
            <a:xfrm rot="704206">
              <a:off x="1511" y="1676"/>
              <a:ext cx="777" cy="488"/>
            </a:xfrm>
            <a:custGeom>
              <a:avLst/>
              <a:gdLst>
                <a:gd name="T0" fmla="*/ 129671 w 651"/>
                <a:gd name="T1" fmla="*/ 2310 h 425"/>
                <a:gd name="T2" fmla="*/ 129671 w 651"/>
                <a:gd name="T3" fmla="*/ 3496 h 425"/>
                <a:gd name="T4" fmla="*/ 131260 w 651"/>
                <a:gd name="T5" fmla="*/ 4339 h 425"/>
                <a:gd name="T6" fmla="*/ 120791 w 651"/>
                <a:gd name="T7" fmla="*/ 5799 h 425"/>
                <a:gd name="T8" fmla="*/ 113423 w 651"/>
                <a:gd name="T9" fmla="*/ 6047 h 425"/>
                <a:gd name="T10" fmla="*/ 104272 w 651"/>
                <a:gd name="T11" fmla="*/ 7229 h 425"/>
                <a:gd name="T12" fmla="*/ 101313 w 651"/>
                <a:gd name="T13" fmla="*/ 7531 h 425"/>
                <a:gd name="T14" fmla="*/ 98615 w 651"/>
                <a:gd name="T15" fmla="*/ 7531 h 425"/>
                <a:gd name="T16" fmla="*/ 95518 w 651"/>
                <a:gd name="T17" fmla="*/ 8340 h 425"/>
                <a:gd name="T18" fmla="*/ 92519 w 651"/>
                <a:gd name="T19" fmla="*/ 8340 h 425"/>
                <a:gd name="T20" fmla="*/ 87962 w 651"/>
                <a:gd name="T21" fmla="*/ 8098 h 425"/>
                <a:gd name="T22" fmla="*/ 83630 w 651"/>
                <a:gd name="T23" fmla="*/ 9000 h 425"/>
                <a:gd name="T24" fmla="*/ 83630 w 651"/>
                <a:gd name="T25" fmla="*/ 10144 h 425"/>
                <a:gd name="T26" fmla="*/ 77516 w 651"/>
                <a:gd name="T27" fmla="*/ 10997 h 425"/>
                <a:gd name="T28" fmla="*/ 73145 w 651"/>
                <a:gd name="T29" fmla="*/ 14150 h 425"/>
                <a:gd name="T30" fmla="*/ 71774 w 651"/>
                <a:gd name="T31" fmla="*/ 14453 h 425"/>
                <a:gd name="T32" fmla="*/ 65659 w 651"/>
                <a:gd name="T33" fmla="*/ 15327 h 425"/>
                <a:gd name="T34" fmla="*/ 53514 w 651"/>
                <a:gd name="T35" fmla="*/ 14150 h 425"/>
                <a:gd name="T36" fmla="*/ 41783 w 651"/>
                <a:gd name="T37" fmla="*/ 14150 h 425"/>
                <a:gd name="T38" fmla="*/ 33040 w 651"/>
                <a:gd name="T39" fmla="*/ 13599 h 425"/>
                <a:gd name="T40" fmla="*/ 31408 w 651"/>
                <a:gd name="T41" fmla="*/ 12729 h 425"/>
                <a:gd name="T42" fmla="*/ 22465 w 651"/>
                <a:gd name="T43" fmla="*/ 12729 h 425"/>
                <a:gd name="T44" fmla="*/ 23830 w 651"/>
                <a:gd name="T45" fmla="*/ 14150 h 425"/>
                <a:gd name="T46" fmla="*/ 18017 w 651"/>
                <a:gd name="T47" fmla="*/ 14150 h 425"/>
                <a:gd name="T48" fmla="*/ 14773 w 651"/>
                <a:gd name="T49" fmla="*/ 13896 h 425"/>
                <a:gd name="T50" fmla="*/ 7509 w 651"/>
                <a:gd name="T51" fmla="*/ 13896 h 425"/>
                <a:gd name="T52" fmla="*/ 4416 w 651"/>
                <a:gd name="T53" fmla="*/ 14453 h 425"/>
                <a:gd name="T54" fmla="*/ 1460 w 651"/>
                <a:gd name="T55" fmla="*/ 14453 h 425"/>
                <a:gd name="T56" fmla="*/ 0 w 651"/>
                <a:gd name="T57" fmla="*/ 12473 h 425"/>
                <a:gd name="T58" fmla="*/ 6085 w 651"/>
                <a:gd name="T59" fmla="*/ 10706 h 425"/>
                <a:gd name="T60" fmla="*/ 8962 w 651"/>
                <a:gd name="T61" fmla="*/ 10144 h 425"/>
                <a:gd name="T62" fmla="*/ 16381 w 651"/>
                <a:gd name="T63" fmla="*/ 10144 h 425"/>
                <a:gd name="T64" fmla="*/ 14773 w 651"/>
                <a:gd name="T65" fmla="*/ 9000 h 425"/>
                <a:gd name="T66" fmla="*/ 26957 w 651"/>
                <a:gd name="T67" fmla="*/ 7531 h 425"/>
                <a:gd name="T68" fmla="*/ 20751 w 651"/>
                <a:gd name="T69" fmla="*/ 6904 h 425"/>
                <a:gd name="T70" fmla="*/ 16381 w 651"/>
                <a:gd name="T71" fmla="*/ 7531 h 425"/>
                <a:gd name="T72" fmla="*/ 11844 w 651"/>
                <a:gd name="T73" fmla="*/ 6635 h 425"/>
                <a:gd name="T74" fmla="*/ 16381 w 651"/>
                <a:gd name="T75" fmla="*/ 5799 h 425"/>
                <a:gd name="T76" fmla="*/ 20751 w 651"/>
                <a:gd name="T77" fmla="*/ 3747 h 425"/>
                <a:gd name="T78" fmla="*/ 16381 w 651"/>
                <a:gd name="T79" fmla="*/ 2604 h 425"/>
                <a:gd name="T80" fmla="*/ 18017 w 651"/>
                <a:gd name="T81" fmla="*/ 1986 h 425"/>
                <a:gd name="T82" fmla="*/ 26957 w 651"/>
                <a:gd name="T83" fmla="*/ 2842 h 425"/>
                <a:gd name="T84" fmla="*/ 31408 w 651"/>
                <a:gd name="T85" fmla="*/ 4050 h 425"/>
                <a:gd name="T86" fmla="*/ 37487 w 651"/>
                <a:gd name="T87" fmla="*/ 3747 h 425"/>
                <a:gd name="T88" fmla="*/ 40200 w 651"/>
                <a:gd name="T89" fmla="*/ 4339 h 425"/>
                <a:gd name="T90" fmla="*/ 43049 w 651"/>
                <a:gd name="T91" fmla="*/ 3747 h 425"/>
                <a:gd name="T92" fmla="*/ 43049 w 651"/>
                <a:gd name="T93" fmla="*/ 2310 h 425"/>
                <a:gd name="T94" fmla="*/ 40200 w 651"/>
                <a:gd name="T95" fmla="*/ 1753 h 425"/>
                <a:gd name="T96" fmla="*/ 46195 w 651"/>
                <a:gd name="T97" fmla="*/ 593 h 425"/>
                <a:gd name="T98" fmla="*/ 61284 w 651"/>
                <a:gd name="T99" fmla="*/ 289 h 425"/>
                <a:gd name="T100" fmla="*/ 62752 w 651"/>
                <a:gd name="T101" fmla="*/ 0 h 425"/>
                <a:gd name="T102" fmla="*/ 67051 w 651"/>
                <a:gd name="T103" fmla="*/ 289 h 425"/>
                <a:gd name="T104" fmla="*/ 84884 w 651"/>
                <a:gd name="T105" fmla="*/ 2310 h 425"/>
                <a:gd name="T106" fmla="*/ 103132 w 651"/>
                <a:gd name="T107" fmla="*/ 3747 h 425"/>
                <a:gd name="T108" fmla="*/ 111890 w 651"/>
                <a:gd name="T109" fmla="*/ 3747 h 425"/>
                <a:gd name="T110" fmla="*/ 114843 w 651"/>
                <a:gd name="T111" fmla="*/ 3188 h 425"/>
                <a:gd name="T112" fmla="*/ 120791 w 651"/>
                <a:gd name="T113" fmla="*/ 3188 h 425"/>
                <a:gd name="T114" fmla="*/ 123940 w 651"/>
                <a:gd name="T115" fmla="*/ 2604 h 425"/>
                <a:gd name="T116" fmla="*/ 129671 w 651"/>
                <a:gd name="T117" fmla="*/ 2310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51"/>
                <a:gd name="T178" fmla="*/ 0 h 425"/>
                <a:gd name="T179" fmla="*/ 651 w 651"/>
                <a:gd name="T180" fmla="*/ 425 h 4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51" h="425">
                  <a:moveTo>
                    <a:pt x="643" y="64"/>
                  </a:moveTo>
                  <a:lnTo>
                    <a:pt x="643" y="96"/>
                  </a:lnTo>
                  <a:lnTo>
                    <a:pt x="650" y="120"/>
                  </a:lnTo>
                  <a:lnTo>
                    <a:pt x="598" y="160"/>
                  </a:lnTo>
                  <a:lnTo>
                    <a:pt x="561" y="168"/>
                  </a:lnTo>
                  <a:lnTo>
                    <a:pt x="517" y="200"/>
                  </a:lnTo>
                  <a:lnTo>
                    <a:pt x="502" y="208"/>
                  </a:lnTo>
                  <a:lnTo>
                    <a:pt x="488" y="208"/>
                  </a:lnTo>
                  <a:lnTo>
                    <a:pt x="473" y="232"/>
                  </a:lnTo>
                  <a:lnTo>
                    <a:pt x="458" y="232"/>
                  </a:lnTo>
                  <a:lnTo>
                    <a:pt x="436" y="224"/>
                  </a:lnTo>
                  <a:lnTo>
                    <a:pt x="414" y="248"/>
                  </a:lnTo>
                  <a:lnTo>
                    <a:pt x="414" y="280"/>
                  </a:lnTo>
                  <a:lnTo>
                    <a:pt x="384" y="304"/>
                  </a:lnTo>
                  <a:lnTo>
                    <a:pt x="362" y="392"/>
                  </a:lnTo>
                  <a:lnTo>
                    <a:pt x="355" y="400"/>
                  </a:lnTo>
                  <a:lnTo>
                    <a:pt x="325" y="424"/>
                  </a:lnTo>
                  <a:lnTo>
                    <a:pt x="266" y="392"/>
                  </a:lnTo>
                  <a:lnTo>
                    <a:pt x="207" y="392"/>
                  </a:lnTo>
                  <a:lnTo>
                    <a:pt x="163" y="376"/>
                  </a:lnTo>
                  <a:lnTo>
                    <a:pt x="155" y="352"/>
                  </a:lnTo>
                  <a:lnTo>
                    <a:pt x="111" y="352"/>
                  </a:lnTo>
                  <a:lnTo>
                    <a:pt x="118" y="392"/>
                  </a:lnTo>
                  <a:lnTo>
                    <a:pt x="89" y="392"/>
                  </a:lnTo>
                  <a:lnTo>
                    <a:pt x="74" y="384"/>
                  </a:lnTo>
                  <a:lnTo>
                    <a:pt x="37" y="384"/>
                  </a:lnTo>
                  <a:lnTo>
                    <a:pt x="22" y="400"/>
                  </a:lnTo>
                  <a:lnTo>
                    <a:pt x="7" y="400"/>
                  </a:lnTo>
                  <a:lnTo>
                    <a:pt x="0" y="344"/>
                  </a:lnTo>
                  <a:lnTo>
                    <a:pt x="30" y="296"/>
                  </a:lnTo>
                  <a:lnTo>
                    <a:pt x="44" y="280"/>
                  </a:lnTo>
                  <a:lnTo>
                    <a:pt x="81" y="280"/>
                  </a:lnTo>
                  <a:lnTo>
                    <a:pt x="74" y="248"/>
                  </a:lnTo>
                  <a:lnTo>
                    <a:pt x="133" y="208"/>
                  </a:lnTo>
                  <a:lnTo>
                    <a:pt x="103" y="192"/>
                  </a:lnTo>
                  <a:lnTo>
                    <a:pt x="81" y="208"/>
                  </a:lnTo>
                  <a:lnTo>
                    <a:pt x="59" y="184"/>
                  </a:lnTo>
                  <a:lnTo>
                    <a:pt x="81" y="160"/>
                  </a:lnTo>
                  <a:lnTo>
                    <a:pt x="103" y="104"/>
                  </a:lnTo>
                  <a:lnTo>
                    <a:pt x="81" y="72"/>
                  </a:lnTo>
                  <a:lnTo>
                    <a:pt x="89" y="56"/>
                  </a:lnTo>
                  <a:lnTo>
                    <a:pt x="133" y="80"/>
                  </a:lnTo>
                  <a:lnTo>
                    <a:pt x="155" y="112"/>
                  </a:lnTo>
                  <a:lnTo>
                    <a:pt x="185" y="104"/>
                  </a:lnTo>
                  <a:lnTo>
                    <a:pt x="199" y="120"/>
                  </a:lnTo>
                  <a:lnTo>
                    <a:pt x="214" y="104"/>
                  </a:lnTo>
                  <a:lnTo>
                    <a:pt x="214" y="64"/>
                  </a:lnTo>
                  <a:lnTo>
                    <a:pt x="199" y="48"/>
                  </a:lnTo>
                  <a:lnTo>
                    <a:pt x="229" y="16"/>
                  </a:lnTo>
                  <a:lnTo>
                    <a:pt x="303" y="8"/>
                  </a:lnTo>
                  <a:lnTo>
                    <a:pt x="310" y="0"/>
                  </a:lnTo>
                  <a:lnTo>
                    <a:pt x="332" y="8"/>
                  </a:lnTo>
                  <a:lnTo>
                    <a:pt x="421" y="64"/>
                  </a:lnTo>
                  <a:lnTo>
                    <a:pt x="510" y="104"/>
                  </a:lnTo>
                  <a:lnTo>
                    <a:pt x="554" y="104"/>
                  </a:lnTo>
                  <a:lnTo>
                    <a:pt x="569" y="88"/>
                  </a:lnTo>
                  <a:lnTo>
                    <a:pt x="598" y="88"/>
                  </a:lnTo>
                  <a:lnTo>
                    <a:pt x="613" y="72"/>
                  </a:lnTo>
                  <a:lnTo>
                    <a:pt x="643" y="6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90" name="Freeform 29"/>
            <p:cNvSpPr>
              <a:spLocks/>
            </p:cNvSpPr>
            <p:nvPr/>
          </p:nvSpPr>
          <p:spPr bwMode="auto">
            <a:xfrm rot="704206">
              <a:off x="1319" y="1395"/>
              <a:ext cx="1031" cy="597"/>
            </a:xfrm>
            <a:custGeom>
              <a:avLst/>
              <a:gdLst>
                <a:gd name="T0" fmla="*/ 93124 w 857"/>
                <a:gd name="T1" fmla="*/ 8176 h 529"/>
                <a:gd name="T2" fmla="*/ 98552 w 857"/>
                <a:gd name="T3" fmla="*/ 8176 h 529"/>
                <a:gd name="T4" fmla="*/ 131431 w 857"/>
                <a:gd name="T5" fmla="*/ 11428 h 529"/>
                <a:gd name="T6" fmla="*/ 142524 w 857"/>
                <a:gd name="T7" fmla="*/ 10902 h 529"/>
                <a:gd name="T8" fmla="*/ 150695 w 857"/>
                <a:gd name="T9" fmla="*/ 10343 h 529"/>
                <a:gd name="T10" fmla="*/ 157564 w 857"/>
                <a:gd name="T11" fmla="*/ 10098 h 529"/>
                <a:gd name="T12" fmla="*/ 156131 w 857"/>
                <a:gd name="T13" fmla="*/ 8987 h 529"/>
                <a:gd name="T14" fmla="*/ 158961 w 857"/>
                <a:gd name="T15" fmla="*/ 7323 h 529"/>
                <a:gd name="T16" fmla="*/ 143757 w 857"/>
                <a:gd name="T17" fmla="*/ 5746 h 529"/>
                <a:gd name="T18" fmla="*/ 138412 w 857"/>
                <a:gd name="T19" fmla="*/ 3243 h 529"/>
                <a:gd name="T20" fmla="*/ 141105 w 857"/>
                <a:gd name="T21" fmla="*/ 5989 h 529"/>
                <a:gd name="T22" fmla="*/ 136974 w 857"/>
                <a:gd name="T23" fmla="*/ 7905 h 529"/>
                <a:gd name="T24" fmla="*/ 130168 w 857"/>
                <a:gd name="T25" fmla="*/ 8176 h 529"/>
                <a:gd name="T26" fmla="*/ 132893 w 857"/>
                <a:gd name="T27" fmla="*/ 6511 h 529"/>
                <a:gd name="T28" fmla="*/ 118009 w 857"/>
                <a:gd name="T29" fmla="*/ 6265 h 529"/>
                <a:gd name="T30" fmla="*/ 108254 w 857"/>
                <a:gd name="T31" fmla="*/ 5989 h 529"/>
                <a:gd name="T32" fmla="*/ 116309 w 857"/>
                <a:gd name="T33" fmla="*/ 4905 h 529"/>
                <a:gd name="T34" fmla="*/ 105444 w 857"/>
                <a:gd name="T35" fmla="*/ 5406 h 529"/>
                <a:gd name="T36" fmla="*/ 90365 w 857"/>
                <a:gd name="T37" fmla="*/ 4615 h 529"/>
                <a:gd name="T38" fmla="*/ 83466 w 857"/>
                <a:gd name="T39" fmla="*/ 4615 h 529"/>
                <a:gd name="T40" fmla="*/ 72438 w 857"/>
                <a:gd name="T41" fmla="*/ 5147 h 529"/>
                <a:gd name="T42" fmla="*/ 82106 w 857"/>
                <a:gd name="T43" fmla="*/ 3799 h 529"/>
                <a:gd name="T44" fmla="*/ 73914 w 857"/>
                <a:gd name="T45" fmla="*/ 0 h 529"/>
                <a:gd name="T46" fmla="*/ 67245 w 857"/>
                <a:gd name="T47" fmla="*/ 3001 h 529"/>
                <a:gd name="T48" fmla="*/ 62832 w 857"/>
                <a:gd name="T49" fmla="*/ 4905 h 529"/>
                <a:gd name="T50" fmla="*/ 56319 w 857"/>
                <a:gd name="T51" fmla="*/ 3525 h 529"/>
                <a:gd name="T52" fmla="*/ 38371 w 857"/>
                <a:gd name="T53" fmla="*/ 4361 h 529"/>
                <a:gd name="T54" fmla="*/ 30204 w 857"/>
                <a:gd name="T55" fmla="*/ 4361 h 529"/>
                <a:gd name="T56" fmla="*/ 21956 w 857"/>
                <a:gd name="T57" fmla="*/ 3525 h 529"/>
                <a:gd name="T58" fmla="*/ 15052 w 857"/>
                <a:gd name="T59" fmla="*/ 4905 h 529"/>
                <a:gd name="T60" fmla="*/ 8187 w 857"/>
                <a:gd name="T61" fmla="*/ 6265 h 529"/>
                <a:gd name="T62" fmla="*/ 8187 w 857"/>
                <a:gd name="T63" fmla="*/ 8700 h 529"/>
                <a:gd name="T64" fmla="*/ 0 w 857"/>
                <a:gd name="T65" fmla="*/ 9785 h 529"/>
                <a:gd name="T66" fmla="*/ 10941 w 857"/>
                <a:gd name="T67" fmla="*/ 13327 h 529"/>
                <a:gd name="T68" fmla="*/ 17915 w 857"/>
                <a:gd name="T69" fmla="*/ 14150 h 529"/>
                <a:gd name="T70" fmla="*/ 32966 w 857"/>
                <a:gd name="T71" fmla="*/ 15513 h 529"/>
                <a:gd name="T72" fmla="*/ 42620 w 857"/>
                <a:gd name="T73" fmla="*/ 16860 h 529"/>
                <a:gd name="T74" fmla="*/ 45260 w 857"/>
                <a:gd name="T75" fmla="*/ 17419 h 529"/>
                <a:gd name="T76" fmla="*/ 50726 w 857"/>
                <a:gd name="T77" fmla="*/ 16321 h 529"/>
                <a:gd name="T78" fmla="*/ 56319 w 857"/>
                <a:gd name="T79" fmla="*/ 14453 h 529"/>
                <a:gd name="T80" fmla="*/ 47783 w 857"/>
                <a:gd name="T81" fmla="*/ 14150 h 529"/>
                <a:gd name="T82" fmla="*/ 56319 w 857"/>
                <a:gd name="T83" fmla="*/ 11428 h 529"/>
                <a:gd name="T84" fmla="*/ 53493 w 857"/>
                <a:gd name="T85" fmla="*/ 9785 h 529"/>
                <a:gd name="T86" fmla="*/ 65563 w 857"/>
                <a:gd name="T87" fmla="*/ 11705 h 529"/>
                <a:gd name="T88" fmla="*/ 73914 w 857"/>
                <a:gd name="T89" fmla="*/ 11984 h 529"/>
                <a:gd name="T90" fmla="*/ 76804 w 857"/>
                <a:gd name="T91" fmla="*/ 10098 h 529"/>
                <a:gd name="T92" fmla="*/ 79348 w 857"/>
                <a:gd name="T93" fmla="*/ 8453 h 52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857"/>
                <a:gd name="T142" fmla="*/ 0 h 529"/>
                <a:gd name="T143" fmla="*/ 857 w 857"/>
                <a:gd name="T144" fmla="*/ 529 h 529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857" h="529">
                  <a:moveTo>
                    <a:pt x="428" y="248"/>
                  </a:moveTo>
                  <a:lnTo>
                    <a:pt x="502" y="240"/>
                  </a:lnTo>
                  <a:lnTo>
                    <a:pt x="509" y="232"/>
                  </a:lnTo>
                  <a:lnTo>
                    <a:pt x="531" y="240"/>
                  </a:lnTo>
                  <a:lnTo>
                    <a:pt x="620" y="296"/>
                  </a:lnTo>
                  <a:lnTo>
                    <a:pt x="708" y="336"/>
                  </a:lnTo>
                  <a:lnTo>
                    <a:pt x="753" y="336"/>
                  </a:lnTo>
                  <a:lnTo>
                    <a:pt x="768" y="320"/>
                  </a:lnTo>
                  <a:lnTo>
                    <a:pt x="797" y="320"/>
                  </a:lnTo>
                  <a:lnTo>
                    <a:pt x="812" y="304"/>
                  </a:lnTo>
                  <a:lnTo>
                    <a:pt x="841" y="296"/>
                  </a:lnTo>
                  <a:lnTo>
                    <a:pt x="849" y="296"/>
                  </a:lnTo>
                  <a:lnTo>
                    <a:pt x="856" y="280"/>
                  </a:lnTo>
                  <a:lnTo>
                    <a:pt x="841" y="264"/>
                  </a:lnTo>
                  <a:lnTo>
                    <a:pt x="856" y="248"/>
                  </a:lnTo>
                  <a:lnTo>
                    <a:pt x="856" y="216"/>
                  </a:lnTo>
                  <a:lnTo>
                    <a:pt x="804" y="168"/>
                  </a:lnTo>
                  <a:lnTo>
                    <a:pt x="775" y="168"/>
                  </a:lnTo>
                  <a:lnTo>
                    <a:pt x="775" y="120"/>
                  </a:lnTo>
                  <a:lnTo>
                    <a:pt x="745" y="96"/>
                  </a:lnTo>
                  <a:lnTo>
                    <a:pt x="745" y="128"/>
                  </a:lnTo>
                  <a:lnTo>
                    <a:pt x="760" y="176"/>
                  </a:lnTo>
                  <a:lnTo>
                    <a:pt x="760" y="216"/>
                  </a:lnTo>
                  <a:lnTo>
                    <a:pt x="738" y="232"/>
                  </a:lnTo>
                  <a:lnTo>
                    <a:pt x="723" y="256"/>
                  </a:lnTo>
                  <a:lnTo>
                    <a:pt x="701" y="240"/>
                  </a:lnTo>
                  <a:lnTo>
                    <a:pt x="723" y="224"/>
                  </a:lnTo>
                  <a:lnTo>
                    <a:pt x="716" y="192"/>
                  </a:lnTo>
                  <a:lnTo>
                    <a:pt x="672" y="200"/>
                  </a:lnTo>
                  <a:lnTo>
                    <a:pt x="635" y="184"/>
                  </a:lnTo>
                  <a:lnTo>
                    <a:pt x="605" y="200"/>
                  </a:lnTo>
                  <a:lnTo>
                    <a:pt x="583" y="176"/>
                  </a:lnTo>
                  <a:lnTo>
                    <a:pt x="627" y="168"/>
                  </a:lnTo>
                  <a:lnTo>
                    <a:pt x="627" y="144"/>
                  </a:lnTo>
                  <a:lnTo>
                    <a:pt x="583" y="136"/>
                  </a:lnTo>
                  <a:lnTo>
                    <a:pt x="568" y="160"/>
                  </a:lnTo>
                  <a:lnTo>
                    <a:pt x="553" y="144"/>
                  </a:lnTo>
                  <a:lnTo>
                    <a:pt x="487" y="136"/>
                  </a:lnTo>
                  <a:lnTo>
                    <a:pt x="472" y="152"/>
                  </a:lnTo>
                  <a:lnTo>
                    <a:pt x="450" y="136"/>
                  </a:lnTo>
                  <a:lnTo>
                    <a:pt x="428" y="168"/>
                  </a:lnTo>
                  <a:lnTo>
                    <a:pt x="391" y="152"/>
                  </a:lnTo>
                  <a:lnTo>
                    <a:pt x="406" y="104"/>
                  </a:lnTo>
                  <a:lnTo>
                    <a:pt x="443" y="112"/>
                  </a:lnTo>
                  <a:lnTo>
                    <a:pt x="450" y="56"/>
                  </a:lnTo>
                  <a:lnTo>
                    <a:pt x="399" y="0"/>
                  </a:lnTo>
                  <a:lnTo>
                    <a:pt x="406" y="56"/>
                  </a:lnTo>
                  <a:lnTo>
                    <a:pt x="362" y="88"/>
                  </a:lnTo>
                  <a:lnTo>
                    <a:pt x="354" y="136"/>
                  </a:lnTo>
                  <a:lnTo>
                    <a:pt x="339" y="144"/>
                  </a:lnTo>
                  <a:lnTo>
                    <a:pt x="332" y="152"/>
                  </a:lnTo>
                  <a:lnTo>
                    <a:pt x="303" y="104"/>
                  </a:lnTo>
                  <a:lnTo>
                    <a:pt x="244" y="104"/>
                  </a:lnTo>
                  <a:lnTo>
                    <a:pt x="207" y="128"/>
                  </a:lnTo>
                  <a:lnTo>
                    <a:pt x="192" y="168"/>
                  </a:lnTo>
                  <a:lnTo>
                    <a:pt x="162" y="128"/>
                  </a:lnTo>
                  <a:lnTo>
                    <a:pt x="140" y="80"/>
                  </a:lnTo>
                  <a:lnTo>
                    <a:pt x="118" y="104"/>
                  </a:lnTo>
                  <a:lnTo>
                    <a:pt x="125" y="152"/>
                  </a:lnTo>
                  <a:lnTo>
                    <a:pt x="81" y="144"/>
                  </a:lnTo>
                  <a:lnTo>
                    <a:pt x="66" y="144"/>
                  </a:lnTo>
                  <a:lnTo>
                    <a:pt x="44" y="184"/>
                  </a:lnTo>
                  <a:lnTo>
                    <a:pt x="59" y="208"/>
                  </a:lnTo>
                  <a:lnTo>
                    <a:pt x="44" y="256"/>
                  </a:lnTo>
                  <a:lnTo>
                    <a:pt x="15" y="280"/>
                  </a:lnTo>
                  <a:lnTo>
                    <a:pt x="0" y="288"/>
                  </a:lnTo>
                  <a:lnTo>
                    <a:pt x="7" y="336"/>
                  </a:lnTo>
                  <a:lnTo>
                    <a:pt x="59" y="392"/>
                  </a:lnTo>
                  <a:lnTo>
                    <a:pt x="89" y="392"/>
                  </a:lnTo>
                  <a:lnTo>
                    <a:pt x="96" y="416"/>
                  </a:lnTo>
                  <a:lnTo>
                    <a:pt x="125" y="424"/>
                  </a:lnTo>
                  <a:lnTo>
                    <a:pt x="177" y="456"/>
                  </a:lnTo>
                  <a:lnTo>
                    <a:pt x="192" y="488"/>
                  </a:lnTo>
                  <a:lnTo>
                    <a:pt x="229" y="496"/>
                  </a:lnTo>
                  <a:lnTo>
                    <a:pt x="229" y="528"/>
                  </a:lnTo>
                  <a:lnTo>
                    <a:pt x="244" y="512"/>
                  </a:lnTo>
                  <a:lnTo>
                    <a:pt x="280" y="512"/>
                  </a:lnTo>
                  <a:lnTo>
                    <a:pt x="273" y="480"/>
                  </a:lnTo>
                  <a:lnTo>
                    <a:pt x="332" y="440"/>
                  </a:lnTo>
                  <a:lnTo>
                    <a:pt x="303" y="424"/>
                  </a:lnTo>
                  <a:lnTo>
                    <a:pt x="280" y="440"/>
                  </a:lnTo>
                  <a:lnTo>
                    <a:pt x="258" y="416"/>
                  </a:lnTo>
                  <a:lnTo>
                    <a:pt x="280" y="392"/>
                  </a:lnTo>
                  <a:lnTo>
                    <a:pt x="303" y="336"/>
                  </a:lnTo>
                  <a:lnTo>
                    <a:pt x="280" y="304"/>
                  </a:lnTo>
                  <a:lnTo>
                    <a:pt x="288" y="288"/>
                  </a:lnTo>
                  <a:lnTo>
                    <a:pt x="332" y="312"/>
                  </a:lnTo>
                  <a:lnTo>
                    <a:pt x="354" y="344"/>
                  </a:lnTo>
                  <a:lnTo>
                    <a:pt x="384" y="336"/>
                  </a:lnTo>
                  <a:lnTo>
                    <a:pt x="399" y="352"/>
                  </a:lnTo>
                  <a:lnTo>
                    <a:pt x="413" y="336"/>
                  </a:lnTo>
                  <a:lnTo>
                    <a:pt x="413" y="296"/>
                  </a:lnTo>
                  <a:lnTo>
                    <a:pt x="399" y="280"/>
                  </a:lnTo>
                  <a:lnTo>
                    <a:pt x="428" y="248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91" name="Freeform 30"/>
            <p:cNvSpPr>
              <a:spLocks/>
            </p:cNvSpPr>
            <p:nvPr/>
          </p:nvSpPr>
          <p:spPr bwMode="auto">
            <a:xfrm rot="704206">
              <a:off x="1741" y="1549"/>
              <a:ext cx="126" cy="92"/>
            </a:xfrm>
            <a:custGeom>
              <a:avLst/>
              <a:gdLst>
                <a:gd name="T0" fmla="*/ 12612 w 89"/>
                <a:gd name="T1" fmla="*/ 3435 h 105"/>
                <a:gd name="T2" fmla="*/ 11484 w 89"/>
                <a:gd name="T3" fmla="*/ 2913 h 105"/>
                <a:gd name="T4" fmla="*/ 5255 w 89"/>
                <a:gd name="T5" fmla="*/ 2913 h 105"/>
                <a:gd name="T6" fmla="*/ 0 w 89"/>
                <a:gd name="T7" fmla="*/ 0 h 10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"/>
                <a:gd name="T13" fmla="*/ 0 h 105"/>
                <a:gd name="T14" fmla="*/ 89 w 89"/>
                <a:gd name="T15" fmla="*/ 105 h 1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" h="105">
                  <a:moveTo>
                    <a:pt x="88" y="104"/>
                  </a:moveTo>
                  <a:lnTo>
                    <a:pt x="81" y="88"/>
                  </a:lnTo>
                  <a:lnTo>
                    <a:pt x="37" y="88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92" name="Freeform 31"/>
            <p:cNvSpPr>
              <a:spLocks/>
            </p:cNvSpPr>
            <p:nvPr/>
          </p:nvSpPr>
          <p:spPr bwMode="auto">
            <a:xfrm rot="704206">
              <a:off x="1662" y="2534"/>
              <a:ext cx="245" cy="201"/>
            </a:xfrm>
            <a:custGeom>
              <a:avLst/>
              <a:gdLst>
                <a:gd name="T0" fmla="*/ 42510 w 223"/>
                <a:gd name="T1" fmla="*/ 3470 h 177"/>
                <a:gd name="T2" fmla="*/ 38092 w 223"/>
                <a:gd name="T3" fmla="*/ 3247 h 177"/>
                <a:gd name="T4" fmla="*/ 36862 w 223"/>
                <a:gd name="T5" fmla="*/ 2544 h 177"/>
                <a:gd name="T6" fmla="*/ 30903 w 223"/>
                <a:gd name="T7" fmla="*/ 2544 h 177"/>
                <a:gd name="T8" fmla="*/ 27916 w 223"/>
                <a:gd name="T9" fmla="*/ 1596 h 177"/>
                <a:gd name="T10" fmla="*/ 27916 w 223"/>
                <a:gd name="T11" fmla="*/ 699 h 177"/>
                <a:gd name="T12" fmla="*/ 24987 w 223"/>
                <a:gd name="T13" fmla="*/ 461 h 177"/>
                <a:gd name="T14" fmla="*/ 18984 w 223"/>
                <a:gd name="T15" fmla="*/ 699 h 177"/>
                <a:gd name="T16" fmla="*/ 13224 w 223"/>
                <a:gd name="T17" fmla="*/ 0 h 177"/>
                <a:gd name="T18" fmla="*/ 10274 w 223"/>
                <a:gd name="T19" fmla="*/ 0 h 177"/>
                <a:gd name="T20" fmla="*/ 6037 w 223"/>
                <a:gd name="T21" fmla="*/ 461 h 177"/>
                <a:gd name="T22" fmla="*/ 4255 w 223"/>
                <a:gd name="T23" fmla="*/ 1596 h 177"/>
                <a:gd name="T24" fmla="*/ 0 w 223"/>
                <a:gd name="T25" fmla="*/ 2320 h 177"/>
                <a:gd name="T26" fmla="*/ 1449 w 223"/>
                <a:gd name="T27" fmla="*/ 3247 h 177"/>
                <a:gd name="T28" fmla="*/ 4255 w 223"/>
                <a:gd name="T29" fmla="*/ 3470 h 177"/>
                <a:gd name="T30" fmla="*/ 4255 w 223"/>
                <a:gd name="T31" fmla="*/ 4377 h 177"/>
                <a:gd name="T32" fmla="*/ 11560 w 223"/>
                <a:gd name="T33" fmla="*/ 4377 h 177"/>
                <a:gd name="T34" fmla="*/ 16139 w 223"/>
                <a:gd name="T35" fmla="*/ 5084 h 177"/>
                <a:gd name="T36" fmla="*/ 20743 w 223"/>
                <a:gd name="T37" fmla="*/ 4377 h 177"/>
                <a:gd name="T38" fmla="*/ 36862 w 223"/>
                <a:gd name="T39" fmla="*/ 4626 h 177"/>
                <a:gd name="T40" fmla="*/ 44156 w 223"/>
                <a:gd name="T41" fmla="*/ 4139 h 177"/>
                <a:gd name="T42" fmla="*/ 42510 w 223"/>
                <a:gd name="T43" fmla="*/ 3470 h 17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3"/>
                <a:gd name="T67" fmla="*/ 0 h 177"/>
                <a:gd name="T68" fmla="*/ 223 w 223"/>
                <a:gd name="T69" fmla="*/ 177 h 17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3" h="177">
                  <a:moveTo>
                    <a:pt x="215" y="120"/>
                  </a:moveTo>
                  <a:lnTo>
                    <a:pt x="192" y="112"/>
                  </a:lnTo>
                  <a:lnTo>
                    <a:pt x="185" y="88"/>
                  </a:lnTo>
                  <a:lnTo>
                    <a:pt x="155" y="88"/>
                  </a:lnTo>
                  <a:lnTo>
                    <a:pt x="141" y="56"/>
                  </a:lnTo>
                  <a:lnTo>
                    <a:pt x="141" y="24"/>
                  </a:lnTo>
                  <a:lnTo>
                    <a:pt x="126" y="16"/>
                  </a:lnTo>
                  <a:lnTo>
                    <a:pt x="96" y="24"/>
                  </a:lnTo>
                  <a:lnTo>
                    <a:pt x="67" y="0"/>
                  </a:lnTo>
                  <a:lnTo>
                    <a:pt x="52" y="0"/>
                  </a:lnTo>
                  <a:lnTo>
                    <a:pt x="30" y="16"/>
                  </a:lnTo>
                  <a:lnTo>
                    <a:pt x="22" y="56"/>
                  </a:lnTo>
                  <a:lnTo>
                    <a:pt x="0" y="80"/>
                  </a:lnTo>
                  <a:lnTo>
                    <a:pt x="7" y="112"/>
                  </a:lnTo>
                  <a:lnTo>
                    <a:pt x="22" y="120"/>
                  </a:lnTo>
                  <a:lnTo>
                    <a:pt x="22" y="152"/>
                  </a:lnTo>
                  <a:lnTo>
                    <a:pt x="59" y="152"/>
                  </a:lnTo>
                  <a:lnTo>
                    <a:pt x="81" y="176"/>
                  </a:lnTo>
                  <a:lnTo>
                    <a:pt x="104" y="152"/>
                  </a:lnTo>
                  <a:lnTo>
                    <a:pt x="185" y="160"/>
                  </a:lnTo>
                  <a:lnTo>
                    <a:pt x="222" y="144"/>
                  </a:lnTo>
                  <a:lnTo>
                    <a:pt x="215" y="120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93" name="Freeform 32"/>
            <p:cNvSpPr>
              <a:spLocks/>
            </p:cNvSpPr>
            <p:nvPr/>
          </p:nvSpPr>
          <p:spPr bwMode="auto">
            <a:xfrm rot="704206">
              <a:off x="1473" y="2446"/>
              <a:ext cx="231" cy="282"/>
            </a:xfrm>
            <a:custGeom>
              <a:avLst/>
              <a:gdLst>
                <a:gd name="T0" fmla="*/ 0 w 193"/>
                <a:gd name="T1" fmla="*/ 7858 h 265"/>
                <a:gd name="T2" fmla="*/ 0 w 193"/>
                <a:gd name="T3" fmla="*/ 6778 h 265"/>
                <a:gd name="T4" fmla="*/ 7994 w 193"/>
                <a:gd name="T5" fmla="*/ 4567 h 265"/>
                <a:gd name="T6" fmla="*/ 14569 w 193"/>
                <a:gd name="T7" fmla="*/ 4567 h 265"/>
                <a:gd name="T8" fmla="*/ 19621 w 193"/>
                <a:gd name="T9" fmla="*/ 3506 h 265"/>
                <a:gd name="T10" fmla="*/ 4662 w 193"/>
                <a:gd name="T11" fmla="*/ 3211 h 265"/>
                <a:gd name="T12" fmla="*/ 3254 w 193"/>
                <a:gd name="T13" fmla="*/ 2430 h 265"/>
                <a:gd name="T14" fmla="*/ 1524 w 193"/>
                <a:gd name="T15" fmla="*/ 1664 h 265"/>
                <a:gd name="T16" fmla="*/ 4662 w 193"/>
                <a:gd name="T17" fmla="*/ 1069 h 265"/>
                <a:gd name="T18" fmla="*/ 11443 w 193"/>
                <a:gd name="T19" fmla="*/ 1664 h 265"/>
                <a:gd name="T20" fmla="*/ 7994 w 193"/>
                <a:gd name="T21" fmla="*/ 2161 h 265"/>
                <a:gd name="T22" fmla="*/ 14569 w 193"/>
                <a:gd name="T23" fmla="*/ 2161 h 265"/>
                <a:gd name="T24" fmla="*/ 22584 w 193"/>
                <a:gd name="T25" fmla="*/ 1906 h 265"/>
                <a:gd name="T26" fmla="*/ 22584 w 193"/>
                <a:gd name="T27" fmla="*/ 516 h 265"/>
                <a:gd name="T28" fmla="*/ 24381 w 193"/>
                <a:gd name="T29" fmla="*/ 0 h 265"/>
                <a:gd name="T30" fmla="*/ 30803 w 193"/>
                <a:gd name="T31" fmla="*/ 1069 h 265"/>
                <a:gd name="T32" fmla="*/ 37312 w 193"/>
                <a:gd name="T33" fmla="*/ 1069 h 265"/>
                <a:gd name="T34" fmla="*/ 42177 w 193"/>
                <a:gd name="T35" fmla="*/ 1906 h 265"/>
                <a:gd name="T36" fmla="*/ 40518 w 193"/>
                <a:gd name="T37" fmla="*/ 3211 h 265"/>
                <a:gd name="T38" fmla="*/ 35785 w 193"/>
                <a:gd name="T39" fmla="*/ 4058 h 265"/>
                <a:gd name="T40" fmla="*/ 37312 w 193"/>
                <a:gd name="T41" fmla="*/ 5131 h 265"/>
                <a:gd name="T42" fmla="*/ 40518 w 193"/>
                <a:gd name="T43" fmla="*/ 5391 h 265"/>
                <a:gd name="T44" fmla="*/ 40518 w 193"/>
                <a:gd name="T45" fmla="*/ 6489 h 265"/>
                <a:gd name="T46" fmla="*/ 30803 w 193"/>
                <a:gd name="T47" fmla="*/ 6489 h 265"/>
                <a:gd name="T48" fmla="*/ 24381 w 193"/>
                <a:gd name="T49" fmla="*/ 5729 h 265"/>
                <a:gd name="T50" fmla="*/ 21119 w 193"/>
                <a:gd name="T51" fmla="*/ 7029 h 265"/>
                <a:gd name="T52" fmla="*/ 24381 w 193"/>
                <a:gd name="T53" fmla="*/ 8633 h 265"/>
                <a:gd name="T54" fmla="*/ 13026 w 193"/>
                <a:gd name="T55" fmla="*/ 8146 h 265"/>
                <a:gd name="T56" fmla="*/ 13026 w 193"/>
                <a:gd name="T57" fmla="*/ 8964 h 265"/>
                <a:gd name="T58" fmla="*/ 4662 w 193"/>
                <a:gd name="T59" fmla="*/ 8964 h 265"/>
                <a:gd name="T60" fmla="*/ 7994 w 193"/>
                <a:gd name="T61" fmla="*/ 8392 h 265"/>
                <a:gd name="T62" fmla="*/ 4662 w 193"/>
                <a:gd name="T63" fmla="*/ 7858 h 265"/>
                <a:gd name="T64" fmla="*/ 0 w 193"/>
                <a:gd name="T65" fmla="*/ 7858 h 2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3"/>
                <a:gd name="T100" fmla="*/ 0 h 265"/>
                <a:gd name="T101" fmla="*/ 193 w 193"/>
                <a:gd name="T102" fmla="*/ 265 h 2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3" h="265">
                  <a:moveTo>
                    <a:pt x="0" y="232"/>
                  </a:moveTo>
                  <a:lnTo>
                    <a:pt x="0" y="200"/>
                  </a:lnTo>
                  <a:lnTo>
                    <a:pt x="37" y="136"/>
                  </a:lnTo>
                  <a:lnTo>
                    <a:pt x="66" y="136"/>
                  </a:lnTo>
                  <a:lnTo>
                    <a:pt x="89" y="104"/>
                  </a:lnTo>
                  <a:lnTo>
                    <a:pt x="22" y="96"/>
                  </a:lnTo>
                  <a:lnTo>
                    <a:pt x="15" y="72"/>
                  </a:lnTo>
                  <a:lnTo>
                    <a:pt x="7" y="48"/>
                  </a:lnTo>
                  <a:lnTo>
                    <a:pt x="22" y="32"/>
                  </a:lnTo>
                  <a:lnTo>
                    <a:pt x="52" y="48"/>
                  </a:lnTo>
                  <a:lnTo>
                    <a:pt x="37" y="64"/>
                  </a:lnTo>
                  <a:lnTo>
                    <a:pt x="66" y="64"/>
                  </a:lnTo>
                  <a:lnTo>
                    <a:pt x="103" y="56"/>
                  </a:lnTo>
                  <a:lnTo>
                    <a:pt x="103" y="16"/>
                  </a:lnTo>
                  <a:lnTo>
                    <a:pt x="111" y="0"/>
                  </a:lnTo>
                  <a:lnTo>
                    <a:pt x="140" y="32"/>
                  </a:lnTo>
                  <a:lnTo>
                    <a:pt x="170" y="32"/>
                  </a:lnTo>
                  <a:lnTo>
                    <a:pt x="192" y="56"/>
                  </a:lnTo>
                  <a:lnTo>
                    <a:pt x="185" y="96"/>
                  </a:lnTo>
                  <a:lnTo>
                    <a:pt x="163" y="120"/>
                  </a:lnTo>
                  <a:lnTo>
                    <a:pt x="170" y="152"/>
                  </a:lnTo>
                  <a:lnTo>
                    <a:pt x="185" y="160"/>
                  </a:lnTo>
                  <a:lnTo>
                    <a:pt x="185" y="192"/>
                  </a:lnTo>
                  <a:lnTo>
                    <a:pt x="140" y="192"/>
                  </a:lnTo>
                  <a:lnTo>
                    <a:pt x="111" y="168"/>
                  </a:lnTo>
                  <a:lnTo>
                    <a:pt x="96" y="208"/>
                  </a:lnTo>
                  <a:lnTo>
                    <a:pt x="111" y="256"/>
                  </a:lnTo>
                  <a:lnTo>
                    <a:pt x="59" y="240"/>
                  </a:lnTo>
                  <a:lnTo>
                    <a:pt x="59" y="264"/>
                  </a:lnTo>
                  <a:lnTo>
                    <a:pt x="22" y="264"/>
                  </a:lnTo>
                  <a:lnTo>
                    <a:pt x="37" y="248"/>
                  </a:lnTo>
                  <a:lnTo>
                    <a:pt x="22" y="232"/>
                  </a:lnTo>
                  <a:lnTo>
                    <a:pt x="0" y="232"/>
                  </a:lnTo>
                </a:path>
              </a:pathLst>
            </a:custGeom>
            <a:pattFill prst="wdUpDiag">
              <a:fgClr>
                <a:srgbClr val="FF0000"/>
              </a:fgClr>
              <a:bgClr>
                <a:schemeClr val="bg1"/>
              </a:bgClr>
            </a:patt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94" name="Freeform 33"/>
            <p:cNvSpPr>
              <a:spLocks/>
            </p:cNvSpPr>
            <p:nvPr/>
          </p:nvSpPr>
          <p:spPr bwMode="auto">
            <a:xfrm rot="704206">
              <a:off x="1336" y="2321"/>
              <a:ext cx="274" cy="391"/>
            </a:xfrm>
            <a:custGeom>
              <a:avLst/>
              <a:gdLst>
                <a:gd name="T0" fmla="*/ 34206 w 230"/>
                <a:gd name="T1" fmla="*/ 14896 h 353"/>
                <a:gd name="T2" fmla="*/ 32004 w 230"/>
                <a:gd name="T3" fmla="*/ 14896 h 353"/>
                <a:gd name="T4" fmla="*/ 25851 w 230"/>
                <a:gd name="T5" fmla="*/ 16001 h 353"/>
                <a:gd name="T6" fmla="*/ 21700 w 230"/>
                <a:gd name="T7" fmla="*/ 16381 h 353"/>
                <a:gd name="T8" fmla="*/ 20153 w 230"/>
                <a:gd name="T9" fmla="*/ 15614 h 353"/>
                <a:gd name="T10" fmla="*/ 15890 w 230"/>
                <a:gd name="T11" fmla="*/ 15264 h 353"/>
                <a:gd name="T12" fmla="*/ 10006 w 230"/>
                <a:gd name="T13" fmla="*/ 15614 h 353"/>
                <a:gd name="T14" fmla="*/ 8289 w 230"/>
                <a:gd name="T15" fmla="*/ 14896 h 353"/>
                <a:gd name="T16" fmla="*/ 8289 w 230"/>
                <a:gd name="T17" fmla="*/ 13390 h 353"/>
                <a:gd name="T18" fmla="*/ 11920 w 230"/>
                <a:gd name="T19" fmla="*/ 12651 h 353"/>
                <a:gd name="T20" fmla="*/ 8289 w 230"/>
                <a:gd name="T21" fmla="*/ 11958 h 353"/>
                <a:gd name="T22" fmla="*/ 4116 w 230"/>
                <a:gd name="T23" fmla="*/ 12651 h 353"/>
                <a:gd name="T24" fmla="*/ 1973 w 230"/>
                <a:gd name="T25" fmla="*/ 11197 h 353"/>
                <a:gd name="T26" fmla="*/ 4116 w 230"/>
                <a:gd name="T27" fmla="*/ 9677 h 353"/>
                <a:gd name="T28" fmla="*/ 0 w 230"/>
                <a:gd name="T29" fmla="*/ 7812 h 353"/>
                <a:gd name="T30" fmla="*/ 0 w 230"/>
                <a:gd name="T31" fmla="*/ 4835 h 353"/>
                <a:gd name="T32" fmla="*/ 5918 w 230"/>
                <a:gd name="T33" fmla="*/ 3691 h 353"/>
                <a:gd name="T34" fmla="*/ 4116 w 230"/>
                <a:gd name="T35" fmla="*/ 2576 h 353"/>
                <a:gd name="T36" fmla="*/ 14200 w 230"/>
                <a:gd name="T37" fmla="*/ 2576 h 353"/>
                <a:gd name="T38" fmla="*/ 15890 w 230"/>
                <a:gd name="T39" fmla="*/ 1089 h 353"/>
                <a:gd name="T40" fmla="*/ 25851 w 230"/>
                <a:gd name="T41" fmla="*/ 0 h 353"/>
                <a:gd name="T42" fmla="*/ 27881 w 230"/>
                <a:gd name="T43" fmla="*/ 0 h 353"/>
                <a:gd name="T44" fmla="*/ 27881 w 230"/>
                <a:gd name="T45" fmla="*/ 757 h 353"/>
                <a:gd name="T46" fmla="*/ 32004 w 230"/>
                <a:gd name="T47" fmla="*/ 1089 h 353"/>
                <a:gd name="T48" fmla="*/ 32004 w 230"/>
                <a:gd name="T49" fmla="*/ 1852 h 353"/>
                <a:gd name="T50" fmla="*/ 40061 w 230"/>
                <a:gd name="T51" fmla="*/ 1852 h 353"/>
                <a:gd name="T52" fmla="*/ 40061 w 230"/>
                <a:gd name="T53" fmla="*/ 2576 h 353"/>
                <a:gd name="T54" fmla="*/ 46082 w 230"/>
                <a:gd name="T55" fmla="*/ 2959 h 353"/>
                <a:gd name="T56" fmla="*/ 49980 w 230"/>
                <a:gd name="T57" fmla="*/ 4078 h 353"/>
                <a:gd name="T58" fmla="*/ 62013 w 230"/>
                <a:gd name="T59" fmla="*/ 4835 h 353"/>
                <a:gd name="T60" fmla="*/ 62013 w 230"/>
                <a:gd name="T61" fmla="*/ 6688 h 353"/>
                <a:gd name="T62" fmla="*/ 52055 w 230"/>
                <a:gd name="T63" fmla="*/ 7072 h 353"/>
                <a:gd name="T64" fmla="*/ 44112 w 230"/>
                <a:gd name="T65" fmla="*/ 7072 h 353"/>
                <a:gd name="T66" fmla="*/ 47871 w 230"/>
                <a:gd name="T67" fmla="*/ 6330 h 353"/>
                <a:gd name="T68" fmla="*/ 40061 w 230"/>
                <a:gd name="T69" fmla="*/ 5563 h 353"/>
                <a:gd name="T70" fmla="*/ 35901 w 230"/>
                <a:gd name="T71" fmla="*/ 6330 h 353"/>
                <a:gd name="T72" fmla="*/ 37956 w 230"/>
                <a:gd name="T73" fmla="*/ 7430 h 353"/>
                <a:gd name="T74" fmla="*/ 40061 w 230"/>
                <a:gd name="T75" fmla="*/ 8549 h 353"/>
                <a:gd name="T76" fmla="*/ 57894 w 230"/>
                <a:gd name="T77" fmla="*/ 8932 h 353"/>
                <a:gd name="T78" fmla="*/ 52055 w 230"/>
                <a:gd name="T79" fmla="*/ 10424 h 353"/>
                <a:gd name="T80" fmla="*/ 44112 w 230"/>
                <a:gd name="T81" fmla="*/ 10424 h 353"/>
                <a:gd name="T82" fmla="*/ 34206 w 230"/>
                <a:gd name="T83" fmla="*/ 13390 h 353"/>
                <a:gd name="T84" fmla="*/ 34206 w 230"/>
                <a:gd name="T85" fmla="*/ 14896 h 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0"/>
                <a:gd name="T130" fmla="*/ 0 h 353"/>
                <a:gd name="T131" fmla="*/ 230 w 230"/>
                <a:gd name="T132" fmla="*/ 353 h 35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0" h="353">
                  <a:moveTo>
                    <a:pt x="126" y="320"/>
                  </a:moveTo>
                  <a:lnTo>
                    <a:pt x="118" y="320"/>
                  </a:lnTo>
                  <a:lnTo>
                    <a:pt x="96" y="344"/>
                  </a:lnTo>
                  <a:lnTo>
                    <a:pt x="81" y="352"/>
                  </a:lnTo>
                  <a:lnTo>
                    <a:pt x="74" y="336"/>
                  </a:lnTo>
                  <a:lnTo>
                    <a:pt x="59" y="328"/>
                  </a:lnTo>
                  <a:lnTo>
                    <a:pt x="37" y="336"/>
                  </a:lnTo>
                  <a:lnTo>
                    <a:pt x="30" y="320"/>
                  </a:lnTo>
                  <a:lnTo>
                    <a:pt x="30" y="288"/>
                  </a:lnTo>
                  <a:lnTo>
                    <a:pt x="44" y="272"/>
                  </a:lnTo>
                  <a:lnTo>
                    <a:pt x="30" y="256"/>
                  </a:lnTo>
                  <a:lnTo>
                    <a:pt x="15" y="272"/>
                  </a:lnTo>
                  <a:lnTo>
                    <a:pt x="7" y="240"/>
                  </a:lnTo>
                  <a:lnTo>
                    <a:pt x="15" y="208"/>
                  </a:lnTo>
                  <a:lnTo>
                    <a:pt x="0" y="168"/>
                  </a:lnTo>
                  <a:lnTo>
                    <a:pt x="0" y="104"/>
                  </a:lnTo>
                  <a:lnTo>
                    <a:pt x="22" y="80"/>
                  </a:lnTo>
                  <a:lnTo>
                    <a:pt x="15" y="56"/>
                  </a:lnTo>
                  <a:lnTo>
                    <a:pt x="52" y="56"/>
                  </a:lnTo>
                  <a:lnTo>
                    <a:pt x="59" y="24"/>
                  </a:lnTo>
                  <a:lnTo>
                    <a:pt x="96" y="0"/>
                  </a:lnTo>
                  <a:lnTo>
                    <a:pt x="103" y="0"/>
                  </a:lnTo>
                  <a:lnTo>
                    <a:pt x="103" y="16"/>
                  </a:lnTo>
                  <a:lnTo>
                    <a:pt x="118" y="24"/>
                  </a:lnTo>
                  <a:lnTo>
                    <a:pt x="118" y="40"/>
                  </a:lnTo>
                  <a:lnTo>
                    <a:pt x="148" y="40"/>
                  </a:lnTo>
                  <a:lnTo>
                    <a:pt x="148" y="56"/>
                  </a:lnTo>
                  <a:lnTo>
                    <a:pt x="170" y="64"/>
                  </a:lnTo>
                  <a:lnTo>
                    <a:pt x="185" y="88"/>
                  </a:lnTo>
                  <a:lnTo>
                    <a:pt x="229" y="104"/>
                  </a:lnTo>
                  <a:lnTo>
                    <a:pt x="229" y="144"/>
                  </a:lnTo>
                  <a:lnTo>
                    <a:pt x="192" y="152"/>
                  </a:lnTo>
                  <a:lnTo>
                    <a:pt x="163" y="152"/>
                  </a:lnTo>
                  <a:lnTo>
                    <a:pt x="177" y="136"/>
                  </a:lnTo>
                  <a:lnTo>
                    <a:pt x="148" y="120"/>
                  </a:lnTo>
                  <a:lnTo>
                    <a:pt x="133" y="136"/>
                  </a:lnTo>
                  <a:lnTo>
                    <a:pt x="140" y="160"/>
                  </a:lnTo>
                  <a:lnTo>
                    <a:pt x="148" y="184"/>
                  </a:lnTo>
                  <a:lnTo>
                    <a:pt x="214" y="192"/>
                  </a:lnTo>
                  <a:lnTo>
                    <a:pt x="192" y="224"/>
                  </a:lnTo>
                  <a:lnTo>
                    <a:pt x="163" y="224"/>
                  </a:lnTo>
                  <a:lnTo>
                    <a:pt x="126" y="288"/>
                  </a:lnTo>
                  <a:lnTo>
                    <a:pt x="126" y="320"/>
                  </a:lnTo>
                </a:path>
              </a:pathLst>
            </a:custGeom>
            <a:solidFill>
              <a:srgbClr val="92D050"/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1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</a:t>
              </a:r>
            </a:p>
          </p:txBody>
        </p:sp>
        <p:sp>
          <p:nvSpPr>
            <p:cNvPr id="595" name="Freeform 35"/>
            <p:cNvSpPr>
              <a:spLocks/>
            </p:cNvSpPr>
            <p:nvPr/>
          </p:nvSpPr>
          <p:spPr bwMode="auto">
            <a:xfrm rot="704206">
              <a:off x="1112" y="1563"/>
              <a:ext cx="413" cy="382"/>
            </a:xfrm>
            <a:custGeom>
              <a:avLst/>
              <a:gdLst>
                <a:gd name="T0" fmla="*/ 4237 w 348"/>
                <a:gd name="T1" fmla="*/ 4890 h 321"/>
                <a:gd name="T2" fmla="*/ 2932 w 348"/>
                <a:gd name="T3" fmla="*/ 4348 h 321"/>
                <a:gd name="T4" fmla="*/ 0 w 348"/>
                <a:gd name="T5" fmla="*/ 3797 h 321"/>
                <a:gd name="T6" fmla="*/ 1448 w 348"/>
                <a:gd name="T7" fmla="*/ 2718 h 321"/>
                <a:gd name="T8" fmla="*/ 8570 w 348"/>
                <a:gd name="T9" fmla="*/ 2718 h 321"/>
                <a:gd name="T10" fmla="*/ 10220 w 348"/>
                <a:gd name="T11" fmla="*/ 1666 h 321"/>
                <a:gd name="T12" fmla="*/ 21733 w 348"/>
                <a:gd name="T13" fmla="*/ 0 h 321"/>
                <a:gd name="T14" fmla="*/ 26332 w 348"/>
                <a:gd name="T15" fmla="*/ 0 h 321"/>
                <a:gd name="T16" fmla="*/ 33498 w 348"/>
                <a:gd name="T17" fmla="*/ 1353 h 321"/>
                <a:gd name="T18" fmla="*/ 30660 w 348"/>
                <a:gd name="T19" fmla="*/ 1666 h 321"/>
                <a:gd name="T20" fmla="*/ 31841 w 348"/>
                <a:gd name="T21" fmla="*/ 3215 h 321"/>
                <a:gd name="T22" fmla="*/ 42051 w 348"/>
                <a:gd name="T23" fmla="*/ 5135 h 321"/>
                <a:gd name="T24" fmla="*/ 48028 w 348"/>
                <a:gd name="T25" fmla="*/ 5135 h 321"/>
                <a:gd name="T26" fmla="*/ 49458 w 348"/>
                <a:gd name="T27" fmla="*/ 5977 h 321"/>
                <a:gd name="T28" fmla="*/ 55169 w 348"/>
                <a:gd name="T29" fmla="*/ 6240 h 321"/>
                <a:gd name="T30" fmla="*/ 65292 w 348"/>
                <a:gd name="T31" fmla="*/ 7304 h 321"/>
                <a:gd name="T32" fmla="*/ 68302 w 348"/>
                <a:gd name="T33" fmla="*/ 8412 h 321"/>
                <a:gd name="T34" fmla="*/ 68302 w 348"/>
                <a:gd name="T35" fmla="*/ 8969 h 321"/>
                <a:gd name="T36" fmla="*/ 64048 w 348"/>
                <a:gd name="T37" fmla="*/ 9717 h 321"/>
                <a:gd name="T38" fmla="*/ 62596 w 348"/>
                <a:gd name="T39" fmla="*/ 10568 h 321"/>
                <a:gd name="T40" fmla="*/ 50882 w 348"/>
                <a:gd name="T41" fmla="*/ 10857 h 321"/>
                <a:gd name="T42" fmla="*/ 34934 w 348"/>
                <a:gd name="T43" fmla="*/ 8153 h 321"/>
                <a:gd name="T44" fmla="*/ 24751 w 348"/>
                <a:gd name="T45" fmla="*/ 8412 h 321"/>
                <a:gd name="T46" fmla="*/ 20312 w 348"/>
                <a:gd name="T47" fmla="*/ 8153 h 321"/>
                <a:gd name="T48" fmla="*/ 20312 w 348"/>
                <a:gd name="T49" fmla="*/ 7304 h 321"/>
                <a:gd name="T50" fmla="*/ 23235 w 348"/>
                <a:gd name="T51" fmla="*/ 6803 h 321"/>
                <a:gd name="T52" fmla="*/ 21733 w 348"/>
                <a:gd name="T53" fmla="*/ 6240 h 321"/>
                <a:gd name="T54" fmla="*/ 7186 w 348"/>
                <a:gd name="T55" fmla="*/ 6240 h 321"/>
                <a:gd name="T56" fmla="*/ 7186 w 348"/>
                <a:gd name="T57" fmla="*/ 4890 h 321"/>
                <a:gd name="T58" fmla="*/ 4237 w 348"/>
                <a:gd name="T59" fmla="*/ 4890 h 32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48"/>
                <a:gd name="T91" fmla="*/ 0 h 321"/>
                <a:gd name="T92" fmla="*/ 348 w 348"/>
                <a:gd name="T93" fmla="*/ 321 h 32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48" h="321">
                  <a:moveTo>
                    <a:pt x="22" y="144"/>
                  </a:moveTo>
                  <a:lnTo>
                    <a:pt x="15" y="128"/>
                  </a:lnTo>
                  <a:lnTo>
                    <a:pt x="0" y="112"/>
                  </a:lnTo>
                  <a:lnTo>
                    <a:pt x="7" y="80"/>
                  </a:lnTo>
                  <a:lnTo>
                    <a:pt x="44" y="80"/>
                  </a:lnTo>
                  <a:lnTo>
                    <a:pt x="52" y="48"/>
                  </a:lnTo>
                  <a:lnTo>
                    <a:pt x="111" y="0"/>
                  </a:lnTo>
                  <a:lnTo>
                    <a:pt x="133" y="0"/>
                  </a:lnTo>
                  <a:lnTo>
                    <a:pt x="170" y="40"/>
                  </a:lnTo>
                  <a:lnTo>
                    <a:pt x="155" y="48"/>
                  </a:lnTo>
                  <a:lnTo>
                    <a:pt x="162" y="96"/>
                  </a:lnTo>
                  <a:lnTo>
                    <a:pt x="214" y="152"/>
                  </a:lnTo>
                  <a:lnTo>
                    <a:pt x="244" y="152"/>
                  </a:lnTo>
                  <a:lnTo>
                    <a:pt x="251" y="176"/>
                  </a:lnTo>
                  <a:lnTo>
                    <a:pt x="281" y="184"/>
                  </a:lnTo>
                  <a:lnTo>
                    <a:pt x="332" y="216"/>
                  </a:lnTo>
                  <a:lnTo>
                    <a:pt x="347" y="248"/>
                  </a:lnTo>
                  <a:lnTo>
                    <a:pt x="347" y="264"/>
                  </a:lnTo>
                  <a:lnTo>
                    <a:pt x="325" y="288"/>
                  </a:lnTo>
                  <a:lnTo>
                    <a:pt x="318" y="312"/>
                  </a:lnTo>
                  <a:lnTo>
                    <a:pt x="258" y="320"/>
                  </a:lnTo>
                  <a:lnTo>
                    <a:pt x="177" y="240"/>
                  </a:lnTo>
                  <a:lnTo>
                    <a:pt x="126" y="248"/>
                  </a:lnTo>
                  <a:lnTo>
                    <a:pt x="103" y="240"/>
                  </a:lnTo>
                  <a:lnTo>
                    <a:pt x="103" y="216"/>
                  </a:lnTo>
                  <a:lnTo>
                    <a:pt x="118" y="200"/>
                  </a:lnTo>
                  <a:lnTo>
                    <a:pt x="111" y="184"/>
                  </a:lnTo>
                  <a:lnTo>
                    <a:pt x="37" y="184"/>
                  </a:lnTo>
                  <a:lnTo>
                    <a:pt x="37" y="144"/>
                  </a:lnTo>
                  <a:lnTo>
                    <a:pt x="22" y="14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96" name="Freeform 36"/>
            <p:cNvSpPr>
              <a:spLocks/>
            </p:cNvSpPr>
            <p:nvPr/>
          </p:nvSpPr>
          <p:spPr bwMode="auto">
            <a:xfrm rot="704206">
              <a:off x="1302" y="1881"/>
              <a:ext cx="345" cy="391"/>
            </a:xfrm>
            <a:custGeom>
              <a:avLst/>
              <a:gdLst>
                <a:gd name="T0" fmla="*/ 51024 w 289"/>
                <a:gd name="T1" fmla="*/ 9407 h 353"/>
                <a:gd name="T2" fmla="*/ 46401 w 289"/>
                <a:gd name="T3" fmla="*/ 9662 h 353"/>
                <a:gd name="T4" fmla="*/ 43348 w 289"/>
                <a:gd name="T5" fmla="*/ 9662 h 353"/>
                <a:gd name="T6" fmla="*/ 40492 w 289"/>
                <a:gd name="T7" fmla="*/ 8808 h 353"/>
                <a:gd name="T8" fmla="*/ 35880 w 289"/>
                <a:gd name="T9" fmla="*/ 8502 h 353"/>
                <a:gd name="T10" fmla="*/ 33189 w 289"/>
                <a:gd name="T11" fmla="*/ 9952 h 353"/>
                <a:gd name="T12" fmla="*/ 27155 w 289"/>
                <a:gd name="T13" fmla="*/ 10230 h 353"/>
                <a:gd name="T14" fmla="*/ 25481 w 289"/>
                <a:gd name="T15" fmla="*/ 11429 h 353"/>
                <a:gd name="T16" fmla="*/ 19591 w 289"/>
                <a:gd name="T17" fmla="*/ 12886 h 353"/>
                <a:gd name="T18" fmla="*/ 18113 w 289"/>
                <a:gd name="T19" fmla="*/ 11429 h 353"/>
                <a:gd name="T20" fmla="*/ 16524 w 289"/>
                <a:gd name="T21" fmla="*/ 11149 h 353"/>
                <a:gd name="T22" fmla="*/ 16524 w 289"/>
                <a:gd name="T23" fmla="*/ 10861 h 353"/>
                <a:gd name="T24" fmla="*/ 14916 w 289"/>
                <a:gd name="T25" fmla="*/ 9952 h 353"/>
                <a:gd name="T26" fmla="*/ 16524 w 289"/>
                <a:gd name="T27" fmla="*/ 9073 h 353"/>
                <a:gd name="T28" fmla="*/ 7523 w 289"/>
                <a:gd name="T29" fmla="*/ 8808 h 353"/>
                <a:gd name="T30" fmla="*/ 0 w 289"/>
                <a:gd name="T31" fmla="*/ 7922 h 353"/>
                <a:gd name="T32" fmla="*/ 0 w 289"/>
                <a:gd name="T33" fmla="*/ 7613 h 353"/>
                <a:gd name="T34" fmla="*/ 1465 w 289"/>
                <a:gd name="T35" fmla="*/ 6725 h 353"/>
                <a:gd name="T36" fmla="*/ 8981 w 289"/>
                <a:gd name="T37" fmla="*/ 7026 h 353"/>
                <a:gd name="T38" fmla="*/ 11923 w 289"/>
                <a:gd name="T39" fmla="*/ 6146 h 353"/>
                <a:gd name="T40" fmla="*/ 7523 w 289"/>
                <a:gd name="T41" fmla="*/ 4979 h 353"/>
                <a:gd name="T42" fmla="*/ 11923 w 289"/>
                <a:gd name="T43" fmla="*/ 4376 h 353"/>
                <a:gd name="T44" fmla="*/ 18113 w 289"/>
                <a:gd name="T45" fmla="*/ 4376 h 353"/>
                <a:gd name="T46" fmla="*/ 20880 w 289"/>
                <a:gd name="T47" fmla="*/ 2327 h 353"/>
                <a:gd name="T48" fmla="*/ 22747 w 289"/>
                <a:gd name="T49" fmla="*/ 1457 h 353"/>
                <a:gd name="T50" fmla="*/ 27155 w 289"/>
                <a:gd name="T51" fmla="*/ 595 h 353"/>
                <a:gd name="T52" fmla="*/ 27155 w 289"/>
                <a:gd name="T53" fmla="*/ 0 h 353"/>
                <a:gd name="T54" fmla="*/ 34506 w 289"/>
                <a:gd name="T55" fmla="*/ 289 h 353"/>
                <a:gd name="T56" fmla="*/ 34506 w 289"/>
                <a:gd name="T57" fmla="*/ 1457 h 353"/>
                <a:gd name="T58" fmla="*/ 28413 w 289"/>
                <a:gd name="T59" fmla="*/ 3208 h 353"/>
                <a:gd name="T60" fmla="*/ 30056 w 289"/>
                <a:gd name="T61" fmla="*/ 5261 h 353"/>
                <a:gd name="T62" fmla="*/ 33189 w 289"/>
                <a:gd name="T63" fmla="*/ 5261 h 353"/>
                <a:gd name="T64" fmla="*/ 35880 w 289"/>
                <a:gd name="T65" fmla="*/ 4666 h 353"/>
                <a:gd name="T66" fmla="*/ 43348 w 289"/>
                <a:gd name="T67" fmla="*/ 4666 h 353"/>
                <a:gd name="T68" fmla="*/ 46401 w 289"/>
                <a:gd name="T69" fmla="*/ 4979 h 353"/>
                <a:gd name="T70" fmla="*/ 52578 w 289"/>
                <a:gd name="T71" fmla="*/ 4979 h 353"/>
                <a:gd name="T72" fmla="*/ 52578 w 289"/>
                <a:gd name="T73" fmla="*/ 5261 h 353"/>
                <a:gd name="T74" fmla="*/ 58666 w 289"/>
                <a:gd name="T75" fmla="*/ 5845 h 353"/>
                <a:gd name="T76" fmla="*/ 52578 w 289"/>
                <a:gd name="T77" fmla="*/ 7026 h 353"/>
                <a:gd name="T78" fmla="*/ 51024 w 289"/>
                <a:gd name="T79" fmla="*/ 9407 h 35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289"/>
                <a:gd name="T121" fmla="*/ 0 h 353"/>
                <a:gd name="T122" fmla="*/ 289 w 289"/>
                <a:gd name="T123" fmla="*/ 353 h 35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289" h="353">
                  <a:moveTo>
                    <a:pt x="251" y="256"/>
                  </a:moveTo>
                  <a:lnTo>
                    <a:pt x="229" y="264"/>
                  </a:lnTo>
                  <a:lnTo>
                    <a:pt x="214" y="264"/>
                  </a:lnTo>
                  <a:lnTo>
                    <a:pt x="199" y="240"/>
                  </a:lnTo>
                  <a:lnTo>
                    <a:pt x="177" y="232"/>
                  </a:lnTo>
                  <a:lnTo>
                    <a:pt x="163" y="272"/>
                  </a:lnTo>
                  <a:lnTo>
                    <a:pt x="133" y="280"/>
                  </a:lnTo>
                  <a:lnTo>
                    <a:pt x="126" y="312"/>
                  </a:lnTo>
                  <a:lnTo>
                    <a:pt x="96" y="352"/>
                  </a:lnTo>
                  <a:lnTo>
                    <a:pt x="89" y="312"/>
                  </a:lnTo>
                  <a:lnTo>
                    <a:pt x="81" y="304"/>
                  </a:lnTo>
                  <a:lnTo>
                    <a:pt x="81" y="296"/>
                  </a:lnTo>
                  <a:lnTo>
                    <a:pt x="74" y="272"/>
                  </a:lnTo>
                  <a:lnTo>
                    <a:pt x="81" y="248"/>
                  </a:lnTo>
                  <a:lnTo>
                    <a:pt x="37" y="240"/>
                  </a:lnTo>
                  <a:lnTo>
                    <a:pt x="0" y="216"/>
                  </a:lnTo>
                  <a:lnTo>
                    <a:pt x="0" y="208"/>
                  </a:lnTo>
                  <a:lnTo>
                    <a:pt x="7" y="184"/>
                  </a:lnTo>
                  <a:lnTo>
                    <a:pt x="44" y="192"/>
                  </a:lnTo>
                  <a:lnTo>
                    <a:pt x="59" y="168"/>
                  </a:lnTo>
                  <a:lnTo>
                    <a:pt x="37" y="136"/>
                  </a:lnTo>
                  <a:lnTo>
                    <a:pt x="59" y="120"/>
                  </a:lnTo>
                  <a:lnTo>
                    <a:pt x="89" y="120"/>
                  </a:lnTo>
                  <a:lnTo>
                    <a:pt x="103" y="64"/>
                  </a:lnTo>
                  <a:lnTo>
                    <a:pt x="111" y="40"/>
                  </a:lnTo>
                  <a:lnTo>
                    <a:pt x="133" y="16"/>
                  </a:lnTo>
                  <a:lnTo>
                    <a:pt x="133" y="0"/>
                  </a:lnTo>
                  <a:lnTo>
                    <a:pt x="170" y="8"/>
                  </a:lnTo>
                  <a:lnTo>
                    <a:pt x="170" y="40"/>
                  </a:lnTo>
                  <a:lnTo>
                    <a:pt x="140" y="88"/>
                  </a:lnTo>
                  <a:lnTo>
                    <a:pt x="148" y="144"/>
                  </a:lnTo>
                  <a:lnTo>
                    <a:pt x="163" y="144"/>
                  </a:lnTo>
                  <a:lnTo>
                    <a:pt x="177" y="128"/>
                  </a:lnTo>
                  <a:lnTo>
                    <a:pt x="214" y="128"/>
                  </a:lnTo>
                  <a:lnTo>
                    <a:pt x="229" y="136"/>
                  </a:lnTo>
                  <a:lnTo>
                    <a:pt x="259" y="136"/>
                  </a:lnTo>
                  <a:lnTo>
                    <a:pt x="259" y="144"/>
                  </a:lnTo>
                  <a:lnTo>
                    <a:pt x="288" y="160"/>
                  </a:lnTo>
                  <a:lnTo>
                    <a:pt x="259" y="192"/>
                  </a:lnTo>
                  <a:lnTo>
                    <a:pt x="251" y="256"/>
                  </a:lnTo>
                </a:path>
              </a:pathLst>
            </a:custGeom>
            <a:solidFill>
              <a:srgbClr val="92D050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97" name="Freeform 37"/>
            <p:cNvSpPr>
              <a:spLocks/>
            </p:cNvSpPr>
            <p:nvPr/>
          </p:nvSpPr>
          <p:spPr bwMode="auto">
            <a:xfrm rot="704206">
              <a:off x="1384" y="2144"/>
              <a:ext cx="167" cy="208"/>
            </a:xfrm>
            <a:custGeom>
              <a:avLst/>
              <a:gdLst>
                <a:gd name="T0" fmla="*/ 21311 w 141"/>
                <a:gd name="T1" fmla="*/ 1061 h 185"/>
                <a:gd name="T2" fmla="*/ 22435 w 141"/>
                <a:gd name="T3" fmla="*/ 2143 h 185"/>
                <a:gd name="T4" fmla="*/ 19910 w 141"/>
                <a:gd name="T5" fmla="*/ 2697 h 185"/>
                <a:gd name="T6" fmla="*/ 19910 w 141"/>
                <a:gd name="T7" fmla="*/ 3774 h 185"/>
                <a:gd name="T8" fmla="*/ 13082 w 141"/>
                <a:gd name="T9" fmla="*/ 4310 h 185"/>
                <a:gd name="T10" fmla="*/ 16461 w 141"/>
                <a:gd name="T11" fmla="*/ 5112 h 185"/>
                <a:gd name="T12" fmla="*/ 10467 w 141"/>
                <a:gd name="T13" fmla="*/ 5936 h 185"/>
                <a:gd name="T14" fmla="*/ 9431 w 141"/>
                <a:gd name="T15" fmla="*/ 6209 h 185"/>
                <a:gd name="T16" fmla="*/ 9431 w 141"/>
                <a:gd name="T17" fmla="*/ 4552 h 185"/>
                <a:gd name="T18" fmla="*/ 5914 w 141"/>
                <a:gd name="T19" fmla="*/ 4552 h 185"/>
                <a:gd name="T20" fmla="*/ 4490 w 141"/>
                <a:gd name="T21" fmla="*/ 5112 h 185"/>
                <a:gd name="T22" fmla="*/ 0 w 141"/>
                <a:gd name="T23" fmla="*/ 4044 h 185"/>
                <a:gd name="T24" fmla="*/ 4490 w 141"/>
                <a:gd name="T25" fmla="*/ 2697 h 185"/>
                <a:gd name="T26" fmla="*/ 5914 w 141"/>
                <a:gd name="T27" fmla="*/ 1661 h 185"/>
                <a:gd name="T28" fmla="*/ 10467 w 141"/>
                <a:gd name="T29" fmla="*/ 1341 h 185"/>
                <a:gd name="T30" fmla="*/ 13082 w 141"/>
                <a:gd name="T31" fmla="*/ 0 h 185"/>
                <a:gd name="T32" fmla="*/ 16461 w 141"/>
                <a:gd name="T33" fmla="*/ 254 h 185"/>
                <a:gd name="T34" fmla="*/ 18942 w 141"/>
                <a:gd name="T35" fmla="*/ 1061 h 185"/>
                <a:gd name="T36" fmla="*/ 21311 w 141"/>
                <a:gd name="T37" fmla="*/ 1061 h 18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1"/>
                <a:gd name="T58" fmla="*/ 0 h 185"/>
                <a:gd name="T59" fmla="*/ 141 w 141"/>
                <a:gd name="T60" fmla="*/ 185 h 18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1" h="185">
                  <a:moveTo>
                    <a:pt x="133" y="32"/>
                  </a:moveTo>
                  <a:lnTo>
                    <a:pt x="140" y="64"/>
                  </a:lnTo>
                  <a:lnTo>
                    <a:pt x="125" y="80"/>
                  </a:lnTo>
                  <a:lnTo>
                    <a:pt x="125" y="112"/>
                  </a:lnTo>
                  <a:lnTo>
                    <a:pt x="81" y="128"/>
                  </a:lnTo>
                  <a:lnTo>
                    <a:pt x="103" y="152"/>
                  </a:lnTo>
                  <a:lnTo>
                    <a:pt x="66" y="176"/>
                  </a:lnTo>
                  <a:lnTo>
                    <a:pt x="59" y="184"/>
                  </a:lnTo>
                  <a:lnTo>
                    <a:pt x="59" y="136"/>
                  </a:lnTo>
                  <a:lnTo>
                    <a:pt x="37" y="136"/>
                  </a:lnTo>
                  <a:lnTo>
                    <a:pt x="29" y="152"/>
                  </a:lnTo>
                  <a:lnTo>
                    <a:pt x="0" y="120"/>
                  </a:lnTo>
                  <a:lnTo>
                    <a:pt x="29" y="80"/>
                  </a:lnTo>
                  <a:lnTo>
                    <a:pt x="37" y="48"/>
                  </a:lnTo>
                  <a:lnTo>
                    <a:pt x="66" y="40"/>
                  </a:lnTo>
                  <a:lnTo>
                    <a:pt x="81" y="0"/>
                  </a:lnTo>
                  <a:lnTo>
                    <a:pt x="103" y="8"/>
                  </a:lnTo>
                  <a:lnTo>
                    <a:pt x="118" y="32"/>
                  </a:lnTo>
                  <a:lnTo>
                    <a:pt x="133" y="32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98" name="Freeform 39"/>
            <p:cNvSpPr>
              <a:spLocks/>
            </p:cNvSpPr>
            <p:nvPr/>
          </p:nvSpPr>
          <p:spPr bwMode="auto">
            <a:xfrm rot="704206">
              <a:off x="1227" y="2073"/>
              <a:ext cx="159" cy="122"/>
            </a:xfrm>
            <a:custGeom>
              <a:avLst/>
              <a:gdLst>
                <a:gd name="T0" fmla="*/ 8839 w 134"/>
                <a:gd name="T1" fmla="*/ 3435 h 105"/>
                <a:gd name="T2" fmla="*/ 5132 w 134"/>
                <a:gd name="T3" fmla="*/ 2654 h 105"/>
                <a:gd name="T4" fmla="*/ 5132 w 134"/>
                <a:gd name="T5" fmla="*/ 1870 h 105"/>
                <a:gd name="T6" fmla="*/ 0 w 134"/>
                <a:gd name="T7" fmla="*/ 1870 h 105"/>
                <a:gd name="T8" fmla="*/ 0 w 134"/>
                <a:gd name="T9" fmla="*/ 516 h 105"/>
                <a:gd name="T10" fmla="*/ 5132 w 134"/>
                <a:gd name="T11" fmla="*/ 0 h 105"/>
                <a:gd name="T12" fmla="*/ 8839 w 134"/>
                <a:gd name="T13" fmla="*/ 251 h 105"/>
                <a:gd name="T14" fmla="*/ 8839 w 134"/>
                <a:gd name="T15" fmla="*/ 516 h 105"/>
                <a:gd name="T16" fmla="*/ 15205 w 134"/>
                <a:gd name="T17" fmla="*/ 1337 h 105"/>
                <a:gd name="T18" fmla="*/ 22451 w 134"/>
                <a:gd name="T19" fmla="*/ 1625 h 105"/>
                <a:gd name="T20" fmla="*/ 21408 w 134"/>
                <a:gd name="T21" fmla="*/ 2397 h 105"/>
                <a:gd name="T22" fmla="*/ 22451 w 134"/>
                <a:gd name="T23" fmla="*/ 3179 h 105"/>
                <a:gd name="T24" fmla="*/ 8839 w 134"/>
                <a:gd name="T25" fmla="*/ 3435 h 10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4"/>
                <a:gd name="T40" fmla="*/ 0 h 105"/>
                <a:gd name="T41" fmla="*/ 134 w 134"/>
                <a:gd name="T42" fmla="*/ 105 h 10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4" h="105">
                  <a:moveTo>
                    <a:pt x="52" y="104"/>
                  </a:moveTo>
                  <a:lnTo>
                    <a:pt x="30" y="80"/>
                  </a:lnTo>
                  <a:lnTo>
                    <a:pt x="30" y="56"/>
                  </a:lnTo>
                  <a:lnTo>
                    <a:pt x="0" y="56"/>
                  </a:lnTo>
                  <a:lnTo>
                    <a:pt x="0" y="16"/>
                  </a:lnTo>
                  <a:lnTo>
                    <a:pt x="30" y="0"/>
                  </a:lnTo>
                  <a:lnTo>
                    <a:pt x="52" y="8"/>
                  </a:lnTo>
                  <a:lnTo>
                    <a:pt x="52" y="16"/>
                  </a:lnTo>
                  <a:lnTo>
                    <a:pt x="89" y="40"/>
                  </a:lnTo>
                  <a:lnTo>
                    <a:pt x="133" y="48"/>
                  </a:lnTo>
                  <a:lnTo>
                    <a:pt x="126" y="72"/>
                  </a:lnTo>
                  <a:lnTo>
                    <a:pt x="133" y="96"/>
                  </a:lnTo>
                  <a:lnTo>
                    <a:pt x="52" y="10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599" name="Freeform 40"/>
            <p:cNvSpPr>
              <a:spLocks/>
            </p:cNvSpPr>
            <p:nvPr/>
          </p:nvSpPr>
          <p:spPr bwMode="auto">
            <a:xfrm rot="704206">
              <a:off x="1164" y="2119"/>
              <a:ext cx="116" cy="76"/>
            </a:xfrm>
            <a:custGeom>
              <a:avLst/>
              <a:gdLst>
                <a:gd name="T0" fmla="*/ 20616 w 97"/>
                <a:gd name="T1" fmla="*/ 2026 h 97"/>
                <a:gd name="T2" fmla="*/ 14415 w 97"/>
                <a:gd name="T3" fmla="*/ 2796 h 97"/>
                <a:gd name="T4" fmla="*/ 14415 w 97"/>
                <a:gd name="T5" fmla="*/ 3495 h 97"/>
                <a:gd name="T6" fmla="*/ 7887 w 97"/>
                <a:gd name="T7" fmla="*/ 4174 h 97"/>
                <a:gd name="T8" fmla="*/ 1500 w 97"/>
                <a:gd name="T9" fmla="*/ 3495 h 97"/>
                <a:gd name="T10" fmla="*/ 0 w 97"/>
                <a:gd name="T11" fmla="*/ 3495 h 97"/>
                <a:gd name="T12" fmla="*/ 1500 w 97"/>
                <a:gd name="T13" fmla="*/ 2026 h 97"/>
                <a:gd name="T14" fmla="*/ 6360 w 97"/>
                <a:gd name="T15" fmla="*/ 1047 h 97"/>
                <a:gd name="T16" fmla="*/ 6360 w 97"/>
                <a:gd name="T17" fmla="*/ 307 h 97"/>
                <a:gd name="T18" fmla="*/ 9432 w 97"/>
                <a:gd name="T19" fmla="*/ 0 h 97"/>
                <a:gd name="T20" fmla="*/ 15823 w 97"/>
                <a:gd name="T21" fmla="*/ 0 h 97"/>
                <a:gd name="T22" fmla="*/ 15823 w 97"/>
                <a:gd name="T23" fmla="*/ 1047 h 97"/>
                <a:gd name="T24" fmla="*/ 20616 w 97"/>
                <a:gd name="T25" fmla="*/ 2026 h 9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7"/>
                <a:gd name="T40" fmla="*/ 0 h 97"/>
                <a:gd name="T41" fmla="*/ 97 w 97"/>
                <a:gd name="T42" fmla="*/ 97 h 9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7" h="97">
                  <a:moveTo>
                    <a:pt x="96" y="48"/>
                  </a:moveTo>
                  <a:lnTo>
                    <a:pt x="67" y="64"/>
                  </a:lnTo>
                  <a:lnTo>
                    <a:pt x="67" y="80"/>
                  </a:lnTo>
                  <a:lnTo>
                    <a:pt x="37" y="96"/>
                  </a:lnTo>
                  <a:lnTo>
                    <a:pt x="7" y="80"/>
                  </a:lnTo>
                  <a:lnTo>
                    <a:pt x="0" y="80"/>
                  </a:lnTo>
                  <a:lnTo>
                    <a:pt x="7" y="48"/>
                  </a:lnTo>
                  <a:lnTo>
                    <a:pt x="30" y="24"/>
                  </a:lnTo>
                  <a:lnTo>
                    <a:pt x="30" y="8"/>
                  </a:lnTo>
                  <a:lnTo>
                    <a:pt x="44" y="0"/>
                  </a:lnTo>
                  <a:lnTo>
                    <a:pt x="74" y="0"/>
                  </a:lnTo>
                  <a:lnTo>
                    <a:pt x="74" y="24"/>
                  </a:lnTo>
                  <a:lnTo>
                    <a:pt x="96" y="48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00" name="Freeform 41"/>
            <p:cNvSpPr>
              <a:spLocks/>
            </p:cNvSpPr>
            <p:nvPr/>
          </p:nvSpPr>
          <p:spPr bwMode="auto">
            <a:xfrm rot="704206">
              <a:off x="1116" y="2321"/>
              <a:ext cx="177" cy="171"/>
            </a:xfrm>
            <a:custGeom>
              <a:avLst/>
              <a:gdLst>
                <a:gd name="T0" fmla="*/ 24107 w 171"/>
                <a:gd name="T1" fmla="*/ 0 h 153"/>
                <a:gd name="T2" fmla="*/ 15352 w 171"/>
                <a:gd name="T3" fmla="*/ 823 h 153"/>
                <a:gd name="T4" fmla="*/ 10240 w 171"/>
                <a:gd name="T5" fmla="*/ 0 h 153"/>
                <a:gd name="T6" fmla="*/ 1548 w 171"/>
                <a:gd name="T7" fmla="*/ 0 h 153"/>
                <a:gd name="T8" fmla="*/ 0 w 171"/>
                <a:gd name="T9" fmla="*/ 1340 h 153"/>
                <a:gd name="T10" fmla="*/ 0 w 171"/>
                <a:gd name="T11" fmla="*/ 1895 h 153"/>
                <a:gd name="T12" fmla="*/ 3449 w 171"/>
                <a:gd name="T13" fmla="*/ 2692 h 153"/>
                <a:gd name="T14" fmla="*/ 8542 w 171"/>
                <a:gd name="T15" fmla="*/ 3772 h 153"/>
                <a:gd name="T16" fmla="*/ 8542 w 171"/>
                <a:gd name="T17" fmla="*/ 5088 h 153"/>
                <a:gd name="T18" fmla="*/ 15352 w 171"/>
                <a:gd name="T19" fmla="*/ 5088 h 153"/>
                <a:gd name="T20" fmla="*/ 18655 w 171"/>
                <a:gd name="T21" fmla="*/ 4026 h 153"/>
                <a:gd name="T22" fmla="*/ 27085 w 171"/>
                <a:gd name="T23" fmla="*/ 3772 h 153"/>
                <a:gd name="T24" fmla="*/ 29019 w 171"/>
                <a:gd name="T25" fmla="*/ 2692 h 153"/>
                <a:gd name="T26" fmla="*/ 34055 w 171"/>
                <a:gd name="T27" fmla="*/ 2405 h 153"/>
                <a:gd name="T28" fmla="*/ 39374 w 171"/>
                <a:gd name="T29" fmla="*/ 1340 h 153"/>
                <a:gd name="T30" fmla="*/ 32289 w 171"/>
                <a:gd name="T31" fmla="*/ 0 h 153"/>
                <a:gd name="T32" fmla="*/ 24107 w 171"/>
                <a:gd name="T33" fmla="*/ 0 h 1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1"/>
                <a:gd name="T52" fmla="*/ 0 h 153"/>
                <a:gd name="T53" fmla="*/ 171 w 171"/>
                <a:gd name="T54" fmla="*/ 153 h 15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1" h="153">
                  <a:moveTo>
                    <a:pt x="104" y="0"/>
                  </a:moveTo>
                  <a:lnTo>
                    <a:pt x="67" y="24"/>
                  </a:lnTo>
                  <a:lnTo>
                    <a:pt x="44" y="0"/>
                  </a:lnTo>
                  <a:lnTo>
                    <a:pt x="7" y="0"/>
                  </a:lnTo>
                  <a:lnTo>
                    <a:pt x="0" y="40"/>
                  </a:lnTo>
                  <a:lnTo>
                    <a:pt x="0" y="56"/>
                  </a:lnTo>
                  <a:lnTo>
                    <a:pt x="15" y="80"/>
                  </a:lnTo>
                  <a:lnTo>
                    <a:pt x="37" y="112"/>
                  </a:lnTo>
                  <a:lnTo>
                    <a:pt x="37" y="152"/>
                  </a:lnTo>
                  <a:lnTo>
                    <a:pt x="67" y="152"/>
                  </a:lnTo>
                  <a:lnTo>
                    <a:pt x="81" y="120"/>
                  </a:lnTo>
                  <a:lnTo>
                    <a:pt x="118" y="112"/>
                  </a:lnTo>
                  <a:lnTo>
                    <a:pt x="126" y="80"/>
                  </a:lnTo>
                  <a:lnTo>
                    <a:pt x="148" y="72"/>
                  </a:lnTo>
                  <a:lnTo>
                    <a:pt x="170" y="40"/>
                  </a:lnTo>
                  <a:lnTo>
                    <a:pt x="140" y="0"/>
                  </a:lnTo>
                  <a:lnTo>
                    <a:pt x="104" y="0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01" name="Freeform 42"/>
            <p:cNvSpPr>
              <a:spLocks/>
            </p:cNvSpPr>
            <p:nvPr/>
          </p:nvSpPr>
          <p:spPr bwMode="auto">
            <a:xfrm rot="704206">
              <a:off x="858" y="2206"/>
              <a:ext cx="295" cy="326"/>
            </a:xfrm>
            <a:custGeom>
              <a:avLst/>
              <a:gdLst>
                <a:gd name="T0" fmla="*/ 20091 w 259"/>
                <a:gd name="T1" fmla="*/ 9855 h 273"/>
                <a:gd name="T2" fmla="*/ 24056 w 259"/>
                <a:gd name="T3" fmla="*/ 10114 h 273"/>
                <a:gd name="T4" fmla="*/ 25245 w 259"/>
                <a:gd name="T5" fmla="*/ 8959 h 273"/>
                <a:gd name="T6" fmla="*/ 35910 w 259"/>
                <a:gd name="T7" fmla="*/ 8368 h 273"/>
                <a:gd name="T8" fmla="*/ 41286 w 259"/>
                <a:gd name="T9" fmla="*/ 8368 h 273"/>
                <a:gd name="T10" fmla="*/ 46659 w 259"/>
                <a:gd name="T11" fmla="*/ 8059 h 273"/>
                <a:gd name="T12" fmla="*/ 46659 w 259"/>
                <a:gd name="T13" fmla="*/ 6621 h 273"/>
                <a:gd name="T14" fmla="*/ 42640 w 259"/>
                <a:gd name="T15" fmla="*/ 5339 h 273"/>
                <a:gd name="T16" fmla="*/ 40038 w 259"/>
                <a:gd name="T17" fmla="*/ 4449 h 273"/>
                <a:gd name="T18" fmla="*/ 40038 w 259"/>
                <a:gd name="T19" fmla="*/ 3854 h 273"/>
                <a:gd name="T20" fmla="*/ 31905 w 259"/>
                <a:gd name="T21" fmla="*/ 3854 h 273"/>
                <a:gd name="T22" fmla="*/ 29480 w 259"/>
                <a:gd name="T23" fmla="*/ 2995 h 273"/>
                <a:gd name="T24" fmla="*/ 26589 w 259"/>
                <a:gd name="T25" fmla="*/ 2371 h 273"/>
                <a:gd name="T26" fmla="*/ 22561 w 259"/>
                <a:gd name="T27" fmla="*/ 2371 h 273"/>
                <a:gd name="T28" fmla="*/ 17530 w 259"/>
                <a:gd name="T29" fmla="*/ 1225 h 273"/>
                <a:gd name="T30" fmla="*/ 14741 w 259"/>
                <a:gd name="T31" fmla="*/ 1225 h 273"/>
                <a:gd name="T32" fmla="*/ 9487 w 259"/>
                <a:gd name="T33" fmla="*/ 0 h 273"/>
                <a:gd name="T34" fmla="*/ 7978 w 259"/>
                <a:gd name="T35" fmla="*/ 0 h 273"/>
                <a:gd name="T36" fmla="*/ 3989 w 259"/>
                <a:gd name="T37" fmla="*/ 597 h 273"/>
                <a:gd name="T38" fmla="*/ 0 w 259"/>
                <a:gd name="T39" fmla="*/ 597 h 273"/>
                <a:gd name="T40" fmla="*/ 0 w 259"/>
                <a:gd name="T41" fmla="*/ 2086 h 273"/>
                <a:gd name="T42" fmla="*/ 0 w 259"/>
                <a:gd name="T43" fmla="*/ 3256 h 273"/>
                <a:gd name="T44" fmla="*/ 10616 w 259"/>
                <a:gd name="T45" fmla="*/ 4144 h 273"/>
                <a:gd name="T46" fmla="*/ 10616 w 259"/>
                <a:gd name="T47" fmla="*/ 5339 h 273"/>
                <a:gd name="T48" fmla="*/ 7978 w 259"/>
                <a:gd name="T49" fmla="*/ 5662 h 273"/>
                <a:gd name="T50" fmla="*/ 10616 w 259"/>
                <a:gd name="T51" fmla="*/ 5950 h 273"/>
                <a:gd name="T52" fmla="*/ 17530 w 259"/>
                <a:gd name="T53" fmla="*/ 6621 h 273"/>
                <a:gd name="T54" fmla="*/ 17530 w 259"/>
                <a:gd name="T55" fmla="*/ 7480 h 273"/>
                <a:gd name="T56" fmla="*/ 17530 w 259"/>
                <a:gd name="T57" fmla="*/ 7760 h 273"/>
                <a:gd name="T58" fmla="*/ 20091 w 259"/>
                <a:gd name="T59" fmla="*/ 9855 h 27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59"/>
                <a:gd name="T91" fmla="*/ 0 h 273"/>
                <a:gd name="T92" fmla="*/ 259 w 259"/>
                <a:gd name="T93" fmla="*/ 273 h 27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59" h="273">
                  <a:moveTo>
                    <a:pt x="111" y="264"/>
                  </a:moveTo>
                  <a:lnTo>
                    <a:pt x="133" y="272"/>
                  </a:lnTo>
                  <a:lnTo>
                    <a:pt x="140" y="240"/>
                  </a:lnTo>
                  <a:lnTo>
                    <a:pt x="199" y="224"/>
                  </a:lnTo>
                  <a:lnTo>
                    <a:pt x="229" y="224"/>
                  </a:lnTo>
                  <a:lnTo>
                    <a:pt x="258" y="216"/>
                  </a:lnTo>
                  <a:lnTo>
                    <a:pt x="258" y="176"/>
                  </a:lnTo>
                  <a:lnTo>
                    <a:pt x="236" y="144"/>
                  </a:lnTo>
                  <a:lnTo>
                    <a:pt x="221" y="120"/>
                  </a:lnTo>
                  <a:lnTo>
                    <a:pt x="221" y="104"/>
                  </a:lnTo>
                  <a:lnTo>
                    <a:pt x="177" y="104"/>
                  </a:lnTo>
                  <a:lnTo>
                    <a:pt x="162" y="80"/>
                  </a:lnTo>
                  <a:lnTo>
                    <a:pt x="147" y="64"/>
                  </a:lnTo>
                  <a:lnTo>
                    <a:pt x="125" y="64"/>
                  </a:lnTo>
                  <a:lnTo>
                    <a:pt x="96" y="32"/>
                  </a:lnTo>
                  <a:lnTo>
                    <a:pt x="81" y="32"/>
                  </a:lnTo>
                  <a:lnTo>
                    <a:pt x="52" y="0"/>
                  </a:lnTo>
                  <a:lnTo>
                    <a:pt x="44" y="0"/>
                  </a:lnTo>
                  <a:lnTo>
                    <a:pt x="22" y="16"/>
                  </a:lnTo>
                  <a:lnTo>
                    <a:pt x="0" y="16"/>
                  </a:lnTo>
                  <a:lnTo>
                    <a:pt x="0" y="56"/>
                  </a:lnTo>
                  <a:lnTo>
                    <a:pt x="0" y="88"/>
                  </a:lnTo>
                  <a:lnTo>
                    <a:pt x="59" y="112"/>
                  </a:lnTo>
                  <a:lnTo>
                    <a:pt x="59" y="144"/>
                  </a:lnTo>
                  <a:lnTo>
                    <a:pt x="44" y="152"/>
                  </a:lnTo>
                  <a:lnTo>
                    <a:pt x="59" y="160"/>
                  </a:lnTo>
                  <a:lnTo>
                    <a:pt x="96" y="176"/>
                  </a:lnTo>
                  <a:lnTo>
                    <a:pt x="96" y="200"/>
                  </a:lnTo>
                  <a:lnTo>
                    <a:pt x="96" y="208"/>
                  </a:lnTo>
                  <a:lnTo>
                    <a:pt x="111" y="26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02" name="Freeform 43"/>
            <p:cNvSpPr>
              <a:spLocks/>
            </p:cNvSpPr>
            <p:nvPr/>
          </p:nvSpPr>
          <p:spPr bwMode="auto">
            <a:xfrm rot="704206">
              <a:off x="1072" y="2202"/>
              <a:ext cx="193" cy="154"/>
            </a:xfrm>
            <a:custGeom>
              <a:avLst/>
              <a:gdLst>
                <a:gd name="T0" fmla="*/ 10391 w 163"/>
                <a:gd name="T1" fmla="*/ 0 h 137"/>
                <a:gd name="T2" fmla="*/ 15297 w 163"/>
                <a:gd name="T3" fmla="*/ 516 h 137"/>
                <a:gd name="T4" fmla="*/ 18843 w 163"/>
                <a:gd name="T5" fmla="*/ 1340 h 137"/>
                <a:gd name="T6" fmla="*/ 23406 w 163"/>
                <a:gd name="T7" fmla="*/ 1340 h 137"/>
                <a:gd name="T8" fmla="*/ 24587 w 163"/>
                <a:gd name="T9" fmla="*/ 2404 h 137"/>
                <a:gd name="T10" fmla="*/ 25843 w 163"/>
                <a:gd name="T11" fmla="*/ 3186 h 137"/>
                <a:gd name="T12" fmla="*/ 19790 w 163"/>
                <a:gd name="T13" fmla="*/ 4022 h 137"/>
                <a:gd name="T14" fmla="*/ 16352 w 163"/>
                <a:gd name="T15" fmla="*/ 3186 h 137"/>
                <a:gd name="T16" fmla="*/ 10391 w 163"/>
                <a:gd name="T17" fmla="*/ 3186 h 137"/>
                <a:gd name="T18" fmla="*/ 9378 w 163"/>
                <a:gd name="T19" fmla="*/ 4524 h 137"/>
                <a:gd name="T20" fmla="*/ 2465 w 163"/>
                <a:gd name="T21" fmla="*/ 4524 h 137"/>
                <a:gd name="T22" fmla="*/ 0 w 163"/>
                <a:gd name="T23" fmla="*/ 3767 h 137"/>
                <a:gd name="T24" fmla="*/ 3549 w 163"/>
                <a:gd name="T25" fmla="*/ 2691 h 137"/>
                <a:gd name="T26" fmla="*/ 2465 w 163"/>
                <a:gd name="T27" fmla="*/ 1895 h 137"/>
                <a:gd name="T28" fmla="*/ 4465 w 163"/>
                <a:gd name="T29" fmla="*/ 1340 h 137"/>
                <a:gd name="T30" fmla="*/ 3549 w 163"/>
                <a:gd name="T31" fmla="*/ 516 h 137"/>
                <a:gd name="T32" fmla="*/ 6975 w 163"/>
                <a:gd name="T33" fmla="*/ 516 h 137"/>
                <a:gd name="T34" fmla="*/ 10391 w 163"/>
                <a:gd name="T35" fmla="*/ 0 h 13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3"/>
                <a:gd name="T55" fmla="*/ 0 h 137"/>
                <a:gd name="T56" fmla="*/ 163 w 163"/>
                <a:gd name="T57" fmla="*/ 137 h 13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3" h="137">
                  <a:moveTo>
                    <a:pt x="66" y="0"/>
                  </a:moveTo>
                  <a:lnTo>
                    <a:pt x="96" y="16"/>
                  </a:lnTo>
                  <a:lnTo>
                    <a:pt x="118" y="40"/>
                  </a:lnTo>
                  <a:lnTo>
                    <a:pt x="147" y="40"/>
                  </a:lnTo>
                  <a:lnTo>
                    <a:pt x="155" y="72"/>
                  </a:lnTo>
                  <a:lnTo>
                    <a:pt x="162" y="96"/>
                  </a:lnTo>
                  <a:lnTo>
                    <a:pt x="125" y="120"/>
                  </a:lnTo>
                  <a:lnTo>
                    <a:pt x="103" y="96"/>
                  </a:lnTo>
                  <a:lnTo>
                    <a:pt x="66" y="96"/>
                  </a:lnTo>
                  <a:lnTo>
                    <a:pt x="59" y="136"/>
                  </a:lnTo>
                  <a:lnTo>
                    <a:pt x="15" y="136"/>
                  </a:lnTo>
                  <a:lnTo>
                    <a:pt x="0" y="112"/>
                  </a:lnTo>
                  <a:lnTo>
                    <a:pt x="22" y="80"/>
                  </a:lnTo>
                  <a:lnTo>
                    <a:pt x="15" y="56"/>
                  </a:lnTo>
                  <a:lnTo>
                    <a:pt x="29" y="40"/>
                  </a:lnTo>
                  <a:lnTo>
                    <a:pt x="22" y="16"/>
                  </a:lnTo>
                  <a:lnTo>
                    <a:pt x="44" y="16"/>
                  </a:lnTo>
                  <a:lnTo>
                    <a:pt x="66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03" name="Freeform 44"/>
            <p:cNvSpPr>
              <a:spLocks/>
            </p:cNvSpPr>
            <p:nvPr/>
          </p:nvSpPr>
          <p:spPr bwMode="auto">
            <a:xfrm rot="704206">
              <a:off x="672" y="2204"/>
              <a:ext cx="301" cy="288"/>
            </a:xfrm>
            <a:custGeom>
              <a:avLst/>
              <a:gdLst>
                <a:gd name="T0" fmla="*/ 10967 w 252"/>
                <a:gd name="T1" fmla="*/ 11124 h 257"/>
                <a:gd name="T2" fmla="*/ 4511 w 252"/>
                <a:gd name="T3" fmla="*/ 10312 h 257"/>
                <a:gd name="T4" fmla="*/ 6436 w 252"/>
                <a:gd name="T5" fmla="*/ 8786 h 257"/>
                <a:gd name="T6" fmla="*/ 0 w 252"/>
                <a:gd name="T7" fmla="*/ 7664 h 257"/>
                <a:gd name="T8" fmla="*/ 2118 w 252"/>
                <a:gd name="T9" fmla="*/ 7269 h 257"/>
                <a:gd name="T10" fmla="*/ 17208 w 252"/>
                <a:gd name="T11" fmla="*/ 6861 h 257"/>
                <a:gd name="T12" fmla="*/ 15088 w 252"/>
                <a:gd name="T13" fmla="*/ 5334 h 257"/>
                <a:gd name="T14" fmla="*/ 19358 w 252"/>
                <a:gd name="T15" fmla="*/ 4189 h 257"/>
                <a:gd name="T16" fmla="*/ 24076 w 252"/>
                <a:gd name="T17" fmla="*/ 3848 h 257"/>
                <a:gd name="T18" fmla="*/ 19358 w 252"/>
                <a:gd name="T19" fmla="*/ 1900 h 257"/>
                <a:gd name="T20" fmla="*/ 24076 w 252"/>
                <a:gd name="T21" fmla="*/ 1564 h 257"/>
                <a:gd name="T22" fmla="*/ 24076 w 252"/>
                <a:gd name="T23" fmla="*/ 369 h 257"/>
                <a:gd name="T24" fmla="*/ 34869 w 252"/>
                <a:gd name="T25" fmla="*/ 0 h 257"/>
                <a:gd name="T26" fmla="*/ 39247 w 252"/>
                <a:gd name="T27" fmla="*/ 761 h 257"/>
                <a:gd name="T28" fmla="*/ 45535 w 252"/>
                <a:gd name="T29" fmla="*/ 1121 h 257"/>
                <a:gd name="T30" fmla="*/ 45535 w 252"/>
                <a:gd name="T31" fmla="*/ 2678 h 257"/>
                <a:gd name="T32" fmla="*/ 63314 w 252"/>
                <a:gd name="T33" fmla="*/ 3848 h 257"/>
                <a:gd name="T34" fmla="*/ 63314 w 252"/>
                <a:gd name="T35" fmla="*/ 5334 h 257"/>
                <a:gd name="T36" fmla="*/ 58545 w 252"/>
                <a:gd name="T37" fmla="*/ 5709 h 257"/>
                <a:gd name="T38" fmla="*/ 63314 w 252"/>
                <a:gd name="T39" fmla="*/ 6080 h 257"/>
                <a:gd name="T40" fmla="*/ 74003 w 252"/>
                <a:gd name="T41" fmla="*/ 6861 h 257"/>
                <a:gd name="T42" fmla="*/ 74003 w 252"/>
                <a:gd name="T43" fmla="*/ 8002 h 257"/>
                <a:gd name="T44" fmla="*/ 74003 w 252"/>
                <a:gd name="T45" fmla="*/ 8489 h 257"/>
                <a:gd name="T46" fmla="*/ 56675 w 252"/>
                <a:gd name="T47" fmla="*/ 10312 h 257"/>
                <a:gd name="T48" fmla="*/ 56675 w 252"/>
                <a:gd name="T49" fmla="*/ 11880 h 257"/>
                <a:gd name="T50" fmla="*/ 49973 w 252"/>
                <a:gd name="T51" fmla="*/ 12208 h 257"/>
                <a:gd name="T52" fmla="*/ 45535 w 252"/>
                <a:gd name="T53" fmla="*/ 10696 h 257"/>
                <a:gd name="T54" fmla="*/ 34869 w 252"/>
                <a:gd name="T55" fmla="*/ 11124 h 257"/>
                <a:gd name="T56" fmla="*/ 34869 w 252"/>
                <a:gd name="T57" fmla="*/ 11447 h 257"/>
                <a:gd name="T58" fmla="*/ 28423 w 252"/>
                <a:gd name="T59" fmla="*/ 11447 h 257"/>
                <a:gd name="T60" fmla="*/ 26230 w 252"/>
                <a:gd name="T61" fmla="*/ 9914 h 257"/>
                <a:gd name="T62" fmla="*/ 21526 w 252"/>
                <a:gd name="T63" fmla="*/ 10696 h 257"/>
                <a:gd name="T64" fmla="*/ 10967 w 252"/>
                <a:gd name="T65" fmla="*/ 11124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257"/>
                <a:gd name="T101" fmla="*/ 252 w 252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257">
                  <a:moveTo>
                    <a:pt x="37" y="232"/>
                  </a:moveTo>
                  <a:lnTo>
                    <a:pt x="15" y="216"/>
                  </a:lnTo>
                  <a:lnTo>
                    <a:pt x="22" y="184"/>
                  </a:lnTo>
                  <a:lnTo>
                    <a:pt x="0" y="160"/>
                  </a:lnTo>
                  <a:lnTo>
                    <a:pt x="7" y="152"/>
                  </a:lnTo>
                  <a:lnTo>
                    <a:pt x="59" y="144"/>
                  </a:lnTo>
                  <a:lnTo>
                    <a:pt x="52" y="112"/>
                  </a:lnTo>
                  <a:lnTo>
                    <a:pt x="66" y="88"/>
                  </a:lnTo>
                  <a:lnTo>
                    <a:pt x="81" y="80"/>
                  </a:lnTo>
                  <a:lnTo>
                    <a:pt x="66" y="40"/>
                  </a:lnTo>
                  <a:lnTo>
                    <a:pt x="81" y="32"/>
                  </a:lnTo>
                  <a:lnTo>
                    <a:pt x="81" y="8"/>
                  </a:lnTo>
                  <a:lnTo>
                    <a:pt x="118" y="0"/>
                  </a:lnTo>
                  <a:lnTo>
                    <a:pt x="133" y="16"/>
                  </a:lnTo>
                  <a:lnTo>
                    <a:pt x="155" y="24"/>
                  </a:lnTo>
                  <a:lnTo>
                    <a:pt x="155" y="56"/>
                  </a:lnTo>
                  <a:lnTo>
                    <a:pt x="214" y="80"/>
                  </a:lnTo>
                  <a:lnTo>
                    <a:pt x="214" y="112"/>
                  </a:lnTo>
                  <a:lnTo>
                    <a:pt x="199" y="120"/>
                  </a:lnTo>
                  <a:lnTo>
                    <a:pt x="214" y="128"/>
                  </a:lnTo>
                  <a:lnTo>
                    <a:pt x="251" y="144"/>
                  </a:lnTo>
                  <a:lnTo>
                    <a:pt x="251" y="168"/>
                  </a:lnTo>
                  <a:lnTo>
                    <a:pt x="251" y="176"/>
                  </a:lnTo>
                  <a:lnTo>
                    <a:pt x="192" y="216"/>
                  </a:lnTo>
                  <a:lnTo>
                    <a:pt x="192" y="248"/>
                  </a:lnTo>
                  <a:lnTo>
                    <a:pt x="170" y="256"/>
                  </a:lnTo>
                  <a:lnTo>
                    <a:pt x="155" y="224"/>
                  </a:lnTo>
                  <a:lnTo>
                    <a:pt x="118" y="232"/>
                  </a:lnTo>
                  <a:lnTo>
                    <a:pt x="118" y="240"/>
                  </a:lnTo>
                  <a:lnTo>
                    <a:pt x="96" y="240"/>
                  </a:lnTo>
                  <a:lnTo>
                    <a:pt x="89" y="208"/>
                  </a:lnTo>
                  <a:lnTo>
                    <a:pt x="74" y="224"/>
                  </a:lnTo>
                  <a:lnTo>
                    <a:pt x="37" y="232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1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 </a:t>
              </a:r>
              <a:endPara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04" name="Freeform 45"/>
            <p:cNvSpPr>
              <a:spLocks/>
            </p:cNvSpPr>
            <p:nvPr/>
          </p:nvSpPr>
          <p:spPr bwMode="auto">
            <a:xfrm rot="704206">
              <a:off x="539" y="2412"/>
              <a:ext cx="264" cy="289"/>
            </a:xfrm>
            <a:custGeom>
              <a:avLst/>
              <a:gdLst>
                <a:gd name="T0" fmla="*/ 28412 w 222"/>
                <a:gd name="T1" fmla="*/ 1040 h 257"/>
                <a:gd name="T2" fmla="*/ 37601 w 222"/>
                <a:gd name="T3" fmla="*/ 652 h 257"/>
                <a:gd name="T4" fmla="*/ 41689 w 222"/>
                <a:gd name="T5" fmla="*/ 0 h 257"/>
                <a:gd name="T6" fmla="*/ 43234 w 222"/>
                <a:gd name="T7" fmla="*/ 1345 h 257"/>
                <a:gd name="T8" fmla="*/ 48923 w 222"/>
                <a:gd name="T9" fmla="*/ 1345 h 257"/>
                <a:gd name="T10" fmla="*/ 46892 w 222"/>
                <a:gd name="T11" fmla="*/ 2103 h 257"/>
                <a:gd name="T12" fmla="*/ 48923 w 222"/>
                <a:gd name="T13" fmla="*/ 4059 h 257"/>
                <a:gd name="T14" fmla="*/ 56621 w 222"/>
                <a:gd name="T15" fmla="*/ 5131 h 257"/>
                <a:gd name="T16" fmla="*/ 50783 w 222"/>
                <a:gd name="T17" fmla="*/ 5480 h 257"/>
                <a:gd name="T18" fmla="*/ 50783 w 222"/>
                <a:gd name="T19" fmla="*/ 7244 h 257"/>
                <a:gd name="T20" fmla="*/ 43234 w 222"/>
                <a:gd name="T21" fmla="*/ 7244 h 257"/>
                <a:gd name="T22" fmla="*/ 45119 w 222"/>
                <a:gd name="T23" fmla="*/ 8568 h 257"/>
                <a:gd name="T24" fmla="*/ 39432 w 222"/>
                <a:gd name="T25" fmla="*/ 9226 h 257"/>
                <a:gd name="T26" fmla="*/ 43234 w 222"/>
                <a:gd name="T27" fmla="*/ 9556 h 257"/>
                <a:gd name="T28" fmla="*/ 30021 w 222"/>
                <a:gd name="T29" fmla="*/ 10917 h 257"/>
                <a:gd name="T30" fmla="*/ 28412 w 222"/>
                <a:gd name="T31" fmla="*/ 9888 h 257"/>
                <a:gd name="T32" fmla="*/ 22561 w 222"/>
                <a:gd name="T33" fmla="*/ 9556 h 257"/>
                <a:gd name="T34" fmla="*/ 20846 w 222"/>
                <a:gd name="T35" fmla="*/ 7527 h 257"/>
                <a:gd name="T36" fmla="*/ 18972 w 222"/>
                <a:gd name="T37" fmla="*/ 6488 h 257"/>
                <a:gd name="T38" fmla="*/ 13416 w 222"/>
                <a:gd name="T39" fmla="*/ 5131 h 257"/>
                <a:gd name="T40" fmla="*/ 7371 w 222"/>
                <a:gd name="T41" fmla="*/ 3781 h 257"/>
                <a:gd name="T42" fmla="*/ 3904 w 222"/>
                <a:gd name="T43" fmla="*/ 3426 h 257"/>
                <a:gd name="T44" fmla="*/ 0 w 222"/>
                <a:gd name="T45" fmla="*/ 1700 h 257"/>
                <a:gd name="T46" fmla="*/ 3904 w 222"/>
                <a:gd name="T47" fmla="*/ 1345 h 257"/>
                <a:gd name="T48" fmla="*/ 7371 w 222"/>
                <a:gd name="T49" fmla="*/ 2410 h 257"/>
                <a:gd name="T50" fmla="*/ 11282 w 222"/>
                <a:gd name="T51" fmla="*/ 2410 h 257"/>
                <a:gd name="T52" fmla="*/ 9487 w 222"/>
                <a:gd name="T53" fmla="*/ 3426 h 257"/>
                <a:gd name="T54" fmla="*/ 13416 w 222"/>
                <a:gd name="T55" fmla="*/ 3426 h 257"/>
                <a:gd name="T56" fmla="*/ 18972 w 222"/>
                <a:gd name="T57" fmla="*/ 4059 h 257"/>
                <a:gd name="T58" fmla="*/ 34019 w 222"/>
                <a:gd name="T59" fmla="*/ 2410 h 257"/>
                <a:gd name="T60" fmla="*/ 31905 w 222"/>
                <a:gd name="T61" fmla="*/ 1700 h 257"/>
                <a:gd name="T62" fmla="*/ 26260 w 222"/>
                <a:gd name="T63" fmla="*/ 1700 h 257"/>
                <a:gd name="T64" fmla="*/ 28412 w 222"/>
                <a:gd name="T65" fmla="*/ 1040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2"/>
                <a:gd name="T100" fmla="*/ 0 h 257"/>
                <a:gd name="T101" fmla="*/ 222 w 222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2" h="257">
                  <a:moveTo>
                    <a:pt x="111" y="24"/>
                  </a:moveTo>
                  <a:lnTo>
                    <a:pt x="147" y="16"/>
                  </a:lnTo>
                  <a:lnTo>
                    <a:pt x="162" y="0"/>
                  </a:lnTo>
                  <a:lnTo>
                    <a:pt x="169" y="32"/>
                  </a:lnTo>
                  <a:lnTo>
                    <a:pt x="192" y="32"/>
                  </a:lnTo>
                  <a:lnTo>
                    <a:pt x="184" y="48"/>
                  </a:lnTo>
                  <a:lnTo>
                    <a:pt x="192" y="96"/>
                  </a:lnTo>
                  <a:lnTo>
                    <a:pt x="221" y="120"/>
                  </a:lnTo>
                  <a:lnTo>
                    <a:pt x="199" y="128"/>
                  </a:lnTo>
                  <a:lnTo>
                    <a:pt x="199" y="168"/>
                  </a:lnTo>
                  <a:lnTo>
                    <a:pt x="169" y="168"/>
                  </a:lnTo>
                  <a:lnTo>
                    <a:pt x="177" y="200"/>
                  </a:lnTo>
                  <a:lnTo>
                    <a:pt x="155" y="216"/>
                  </a:lnTo>
                  <a:lnTo>
                    <a:pt x="169" y="224"/>
                  </a:lnTo>
                  <a:lnTo>
                    <a:pt x="118" y="256"/>
                  </a:lnTo>
                  <a:lnTo>
                    <a:pt x="111" y="232"/>
                  </a:lnTo>
                  <a:lnTo>
                    <a:pt x="88" y="224"/>
                  </a:lnTo>
                  <a:lnTo>
                    <a:pt x="81" y="176"/>
                  </a:lnTo>
                  <a:lnTo>
                    <a:pt x="74" y="152"/>
                  </a:lnTo>
                  <a:lnTo>
                    <a:pt x="52" y="120"/>
                  </a:lnTo>
                  <a:lnTo>
                    <a:pt x="29" y="88"/>
                  </a:lnTo>
                  <a:lnTo>
                    <a:pt x="15" y="80"/>
                  </a:lnTo>
                  <a:lnTo>
                    <a:pt x="0" y="40"/>
                  </a:lnTo>
                  <a:lnTo>
                    <a:pt x="15" y="32"/>
                  </a:lnTo>
                  <a:lnTo>
                    <a:pt x="29" y="56"/>
                  </a:lnTo>
                  <a:lnTo>
                    <a:pt x="44" y="56"/>
                  </a:lnTo>
                  <a:lnTo>
                    <a:pt x="37" y="80"/>
                  </a:lnTo>
                  <a:lnTo>
                    <a:pt x="52" y="80"/>
                  </a:lnTo>
                  <a:lnTo>
                    <a:pt x="74" y="96"/>
                  </a:lnTo>
                  <a:lnTo>
                    <a:pt x="133" y="56"/>
                  </a:lnTo>
                  <a:lnTo>
                    <a:pt x="125" y="40"/>
                  </a:lnTo>
                  <a:lnTo>
                    <a:pt x="103" y="40"/>
                  </a:lnTo>
                  <a:lnTo>
                    <a:pt x="111" y="24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1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</a:t>
              </a:r>
            </a:p>
          </p:txBody>
        </p:sp>
        <p:sp>
          <p:nvSpPr>
            <p:cNvPr id="605" name="Freeform 46"/>
            <p:cNvSpPr>
              <a:spLocks/>
            </p:cNvSpPr>
            <p:nvPr/>
          </p:nvSpPr>
          <p:spPr bwMode="auto">
            <a:xfrm rot="704206">
              <a:off x="1171" y="1141"/>
              <a:ext cx="380" cy="475"/>
            </a:xfrm>
            <a:custGeom>
              <a:avLst/>
              <a:gdLst>
                <a:gd name="T0" fmla="*/ 0 w 319"/>
                <a:gd name="T1" fmla="*/ 7576 h 417"/>
                <a:gd name="T2" fmla="*/ 19864 w 319"/>
                <a:gd name="T3" fmla="*/ 7315 h 417"/>
                <a:gd name="T4" fmla="*/ 22536 w 319"/>
                <a:gd name="T5" fmla="*/ 4901 h 417"/>
                <a:gd name="T6" fmla="*/ 26845 w 319"/>
                <a:gd name="T7" fmla="*/ 4593 h 417"/>
                <a:gd name="T8" fmla="*/ 32435 w 319"/>
                <a:gd name="T9" fmla="*/ 3228 h 417"/>
                <a:gd name="T10" fmla="*/ 35157 w 319"/>
                <a:gd name="T11" fmla="*/ 1914 h 417"/>
                <a:gd name="T12" fmla="*/ 43574 w 319"/>
                <a:gd name="T13" fmla="*/ 1353 h 417"/>
                <a:gd name="T14" fmla="*/ 47814 w 319"/>
                <a:gd name="T15" fmla="*/ 0 h 417"/>
                <a:gd name="T16" fmla="*/ 53548 w 319"/>
                <a:gd name="T17" fmla="*/ 1070 h 417"/>
                <a:gd name="T18" fmla="*/ 51997 w 319"/>
                <a:gd name="T19" fmla="*/ 2165 h 417"/>
                <a:gd name="T20" fmla="*/ 54826 w 319"/>
                <a:gd name="T21" fmla="*/ 2723 h 417"/>
                <a:gd name="T22" fmla="*/ 56501 w 319"/>
                <a:gd name="T23" fmla="*/ 1914 h 417"/>
                <a:gd name="T24" fmla="*/ 59172 w 319"/>
                <a:gd name="T25" fmla="*/ 2165 h 417"/>
                <a:gd name="T26" fmla="*/ 57717 w 319"/>
                <a:gd name="T27" fmla="*/ 2435 h 417"/>
                <a:gd name="T28" fmla="*/ 60537 w 319"/>
                <a:gd name="T29" fmla="*/ 4358 h 417"/>
                <a:gd name="T30" fmla="*/ 51997 w 319"/>
                <a:gd name="T31" fmla="*/ 5745 h 417"/>
                <a:gd name="T32" fmla="*/ 49412 w 319"/>
                <a:gd name="T33" fmla="*/ 7576 h 417"/>
                <a:gd name="T34" fmla="*/ 51997 w 319"/>
                <a:gd name="T35" fmla="*/ 8664 h 417"/>
                <a:gd name="T36" fmla="*/ 47814 w 319"/>
                <a:gd name="T37" fmla="*/ 9526 h 417"/>
                <a:gd name="T38" fmla="*/ 44992 w 319"/>
                <a:gd name="T39" fmla="*/ 9526 h 417"/>
                <a:gd name="T40" fmla="*/ 40852 w 319"/>
                <a:gd name="T41" fmla="*/ 10885 h 417"/>
                <a:gd name="T42" fmla="*/ 43574 w 319"/>
                <a:gd name="T43" fmla="*/ 11687 h 417"/>
                <a:gd name="T44" fmla="*/ 40852 w 319"/>
                <a:gd name="T45" fmla="*/ 13310 h 417"/>
                <a:gd name="T46" fmla="*/ 35157 w 319"/>
                <a:gd name="T47" fmla="*/ 14127 h 417"/>
                <a:gd name="T48" fmla="*/ 28187 w 319"/>
                <a:gd name="T49" fmla="*/ 12773 h 417"/>
                <a:gd name="T50" fmla="*/ 24063 w 319"/>
                <a:gd name="T51" fmla="*/ 12773 h 417"/>
                <a:gd name="T52" fmla="*/ 15277 w 319"/>
                <a:gd name="T53" fmla="*/ 11156 h 417"/>
                <a:gd name="T54" fmla="*/ 14040 w 319"/>
                <a:gd name="T55" fmla="*/ 11687 h 417"/>
                <a:gd name="T56" fmla="*/ 8306 w 319"/>
                <a:gd name="T57" fmla="*/ 11687 h 417"/>
                <a:gd name="T58" fmla="*/ 0 w 319"/>
                <a:gd name="T59" fmla="*/ 7576 h 41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19"/>
                <a:gd name="T91" fmla="*/ 0 h 417"/>
                <a:gd name="T92" fmla="*/ 319 w 319"/>
                <a:gd name="T93" fmla="*/ 417 h 41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19" h="417">
                  <a:moveTo>
                    <a:pt x="0" y="224"/>
                  </a:moveTo>
                  <a:lnTo>
                    <a:pt x="104" y="216"/>
                  </a:lnTo>
                  <a:lnTo>
                    <a:pt x="118" y="144"/>
                  </a:lnTo>
                  <a:lnTo>
                    <a:pt x="141" y="136"/>
                  </a:lnTo>
                  <a:lnTo>
                    <a:pt x="170" y="96"/>
                  </a:lnTo>
                  <a:lnTo>
                    <a:pt x="185" y="56"/>
                  </a:lnTo>
                  <a:lnTo>
                    <a:pt x="229" y="40"/>
                  </a:lnTo>
                  <a:lnTo>
                    <a:pt x="252" y="0"/>
                  </a:lnTo>
                  <a:lnTo>
                    <a:pt x="281" y="32"/>
                  </a:lnTo>
                  <a:lnTo>
                    <a:pt x="274" y="64"/>
                  </a:lnTo>
                  <a:lnTo>
                    <a:pt x="288" y="80"/>
                  </a:lnTo>
                  <a:lnTo>
                    <a:pt x="296" y="56"/>
                  </a:lnTo>
                  <a:lnTo>
                    <a:pt x="311" y="64"/>
                  </a:lnTo>
                  <a:lnTo>
                    <a:pt x="303" y="72"/>
                  </a:lnTo>
                  <a:lnTo>
                    <a:pt x="318" y="128"/>
                  </a:lnTo>
                  <a:lnTo>
                    <a:pt x="274" y="168"/>
                  </a:lnTo>
                  <a:lnTo>
                    <a:pt x="259" y="224"/>
                  </a:lnTo>
                  <a:lnTo>
                    <a:pt x="274" y="256"/>
                  </a:lnTo>
                  <a:lnTo>
                    <a:pt x="252" y="280"/>
                  </a:lnTo>
                  <a:lnTo>
                    <a:pt x="237" y="280"/>
                  </a:lnTo>
                  <a:lnTo>
                    <a:pt x="215" y="320"/>
                  </a:lnTo>
                  <a:lnTo>
                    <a:pt x="229" y="344"/>
                  </a:lnTo>
                  <a:lnTo>
                    <a:pt x="215" y="392"/>
                  </a:lnTo>
                  <a:lnTo>
                    <a:pt x="185" y="416"/>
                  </a:lnTo>
                  <a:lnTo>
                    <a:pt x="148" y="376"/>
                  </a:lnTo>
                  <a:lnTo>
                    <a:pt x="126" y="376"/>
                  </a:lnTo>
                  <a:lnTo>
                    <a:pt x="81" y="328"/>
                  </a:lnTo>
                  <a:lnTo>
                    <a:pt x="74" y="344"/>
                  </a:lnTo>
                  <a:lnTo>
                    <a:pt x="44" y="344"/>
                  </a:lnTo>
                  <a:lnTo>
                    <a:pt x="0" y="2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06" name="Freeform 47"/>
            <p:cNvSpPr>
              <a:spLocks/>
            </p:cNvSpPr>
            <p:nvPr/>
          </p:nvSpPr>
          <p:spPr bwMode="auto">
            <a:xfrm rot="704206">
              <a:off x="1502" y="1053"/>
              <a:ext cx="300" cy="398"/>
            </a:xfrm>
            <a:custGeom>
              <a:avLst/>
              <a:gdLst>
                <a:gd name="T0" fmla="*/ 4090 w 252"/>
                <a:gd name="T1" fmla="*/ 3216 h 345"/>
                <a:gd name="T2" fmla="*/ 13860 w 252"/>
                <a:gd name="T3" fmla="*/ 2719 h 345"/>
                <a:gd name="T4" fmla="*/ 10987 w 252"/>
                <a:gd name="T5" fmla="*/ 1353 h 345"/>
                <a:gd name="T6" fmla="*/ 18007 w 252"/>
                <a:gd name="T7" fmla="*/ 254 h 345"/>
                <a:gd name="T8" fmla="*/ 26271 w 252"/>
                <a:gd name="T9" fmla="*/ 0 h 345"/>
                <a:gd name="T10" fmla="*/ 30381 w 252"/>
                <a:gd name="T11" fmla="*/ 0 h 345"/>
                <a:gd name="T12" fmla="*/ 34510 w 252"/>
                <a:gd name="T13" fmla="*/ 823 h 345"/>
                <a:gd name="T14" fmla="*/ 40081 w 252"/>
                <a:gd name="T15" fmla="*/ 1912 h 345"/>
                <a:gd name="T16" fmla="*/ 34510 w 252"/>
                <a:gd name="T17" fmla="*/ 2165 h 345"/>
                <a:gd name="T18" fmla="*/ 41421 w 252"/>
                <a:gd name="T19" fmla="*/ 3797 h 345"/>
                <a:gd name="T20" fmla="*/ 42949 w 252"/>
                <a:gd name="T21" fmla="*/ 6495 h 345"/>
                <a:gd name="T22" fmla="*/ 46970 w 252"/>
                <a:gd name="T23" fmla="*/ 9514 h 345"/>
                <a:gd name="T24" fmla="*/ 36077 w 252"/>
                <a:gd name="T25" fmla="*/ 11683 h 345"/>
                <a:gd name="T26" fmla="*/ 27793 w 252"/>
                <a:gd name="T27" fmla="*/ 11409 h 345"/>
                <a:gd name="T28" fmla="*/ 15126 w 252"/>
                <a:gd name="T29" fmla="*/ 7305 h 345"/>
                <a:gd name="T30" fmla="*/ 15126 w 252"/>
                <a:gd name="T31" fmla="*/ 5733 h 345"/>
                <a:gd name="T32" fmla="*/ 10987 w 252"/>
                <a:gd name="T33" fmla="*/ 6495 h 345"/>
                <a:gd name="T34" fmla="*/ 8214 w 252"/>
                <a:gd name="T35" fmla="*/ 6250 h 345"/>
                <a:gd name="T36" fmla="*/ 6900 w 252"/>
                <a:gd name="T37" fmla="*/ 7090 h 345"/>
                <a:gd name="T38" fmla="*/ 4090 w 252"/>
                <a:gd name="T39" fmla="*/ 6495 h 345"/>
                <a:gd name="T40" fmla="*/ 5787 w 252"/>
                <a:gd name="T41" fmla="*/ 5401 h 345"/>
                <a:gd name="T42" fmla="*/ 0 w 252"/>
                <a:gd name="T43" fmla="*/ 4350 h 345"/>
                <a:gd name="T44" fmla="*/ 4090 w 252"/>
                <a:gd name="T45" fmla="*/ 3216 h 3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52"/>
                <a:gd name="T70" fmla="*/ 0 h 345"/>
                <a:gd name="T71" fmla="*/ 252 w 252"/>
                <a:gd name="T72" fmla="*/ 345 h 3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52" h="345">
                  <a:moveTo>
                    <a:pt x="22" y="96"/>
                  </a:moveTo>
                  <a:lnTo>
                    <a:pt x="74" y="80"/>
                  </a:lnTo>
                  <a:lnTo>
                    <a:pt x="59" y="40"/>
                  </a:lnTo>
                  <a:lnTo>
                    <a:pt x="96" y="8"/>
                  </a:lnTo>
                  <a:lnTo>
                    <a:pt x="140" y="0"/>
                  </a:lnTo>
                  <a:lnTo>
                    <a:pt x="162" y="0"/>
                  </a:lnTo>
                  <a:lnTo>
                    <a:pt x="185" y="24"/>
                  </a:lnTo>
                  <a:lnTo>
                    <a:pt x="214" y="56"/>
                  </a:lnTo>
                  <a:lnTo>
                    <a:pt x="185" y="64"/>
                  </a:lnTo>
                  <a:lnTo>
                    <a:pt x="222" y="112"/>
                  </a:lnTo>
                  <a:lnTo>
                    <a:pt x="229" y="192"/>
                  </a:lnTo>
                  <a:lnTo>
                    <a:pt x="251" y="280"/>
                  </a:lnTo>
                  <a:lnTo>
                    <a:pt x="192" y="344"/>
                  </a:lnTo>
                  <a:lnTo>
                    <a:pt x="148" y="336"/>
                  </a:lnTo>
                  <a:lnTo>
                    <a:pt x="81" y="216"/>
                  </a:lnTo>
                  <a:lnTo>
                    <a:pt x="81" y="168"/>
                  </a:lnTo>
                  <a:lnTo>
                    <a:pt x="59" y="192"/>
                  </a:lnTo>
                  <a:lnTo>
                    <a:pt x="44" y="184"/>
                  </a:lnTo>
                  <a:lnTo>
                    <a:pt x="37" y="208"/>
                  </a:lnTo>
                  <a:lnTo>
                    <a:pt x="22" y="192"/>
                  </a:lnTo>
                  <a:lnTo>
                    <a:pt x="30" y="160"/>
                  </a:lnTo>
                  <a:lnTo>
                    <a:pt x="0" y="128"/>
                  </a:lnTo>
                  <a:lnTo>
                    <a:pt x="22" y="9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07" name="Freeform 48"/>
            <p:cNvSpPr>
              <a:spLocks/>
            </p:cNvSpPr>
            <p:nvPr/>
          </p:nvSpPr>
          <p:spPr bwMode="auto">
            <a:xfrm rot="704206">
              <a:off x="986" y="1349"/>
              <a:ext cx="295" cy="251"/>
            </a:xfrm>
            <a:custGeom>
              <a:avLst/>
              <a:gdLst>
                <a:gd name="T0" fmla="*/ 46055 w 260"/>
                <a:gd name="T1" fmla="*/ 5770 h 233"/>
                <a:gd name="T2" fmla="*/ 35492 w 260"/>
                <a:gd name="T3" fmla="*/ 7584 h 233"/>
                <a:gd name="T4" fmla="*/ 34093 w 260"/>
                <a:gd name="T5" fmla="*/ 8805 h 233"/>
                <a:gd name="T6" fmla="*/ 27502 w 260"/>
                <a:gd name="T7" fmla="*/ 8805 h 233"/>
                <a:gd name="T8" fmla="*/ 23596 w 260"/>
                <a:gd name="T9" fmla="*/ 8161 h 233"/>
                <a:gd name="T10" fmla="*/ 22442 w 260"/>
                <a:gd name="T11" fmla="*/ 6938 h 233"/>
                <a:gd name="T12" fmla="*/ 18502 w 260"/>
                <a:gd name="T13" fmla="*/ 6683 h 233"/>
                <a:gd name="T14" fmla="*/ 15889 w 260"/>
                <a:gd name="T15" fmla="*/ 5446 h 233"/>
                <a:gd name="T16" fmla="*/ 9398 w 260"/>
                <a:gd name="T17" fmla="*/ 5770 h 233"/>
                <a:gd name="T18" fmla="*/ 5380 w 260"/>
                <a:gd name="T19" fmla="*/ 5138 h 233"/>
                <a:gd name="T20" fmla="*/ 2697 w 260"/>
                <a:gd name="T21" fmla="*/ 5138 h 233"/>
                <a:gd name="T22" fmla="*/ 0 w 260"/>
                <a:gd name="T23" fmla="*/ 2394 h 233"/>
                <a:gd name="T24" fmla="*/ 3964 w 260"/>
                <a:gd name="T25" fmla="*/ 1508 h 233"/>
                <a:gd name="T26" fmla="*/ 10416 w 260"/>
                <a:gd name="T27" fmla="*/ 1801 h 233"/>
                <a:gd name="T28" fmla="*/ 14279 w 260"/>
                <a:gd name="T29" fmla="*/ 3299 h 233"/>
                <a:gd name="T30" fmla="*/ 15889 w 260"/>
                <a:gd name="T31" fmla="*/ 1508 h 233"/>
                <a:gd name="T32" fmla="*/ 15889 w 260"/>
                <a:gd name="T33" fmla="*/ 290 h 233"/>
                <a:gd name="T34" fmla="*/ 23596 w 260"/>
                <a:gd name="T35" fmla="*/ 0 h 233"/>
                <a:gd name="T36" fmla="*/ 31697 w 260"/>
                <a:gd name="T37" fmla="*/ 4529 h 233"/>
                <a:gd name="T38" fmla="*/ 36688 w 260"/>
                <a:gd name="T39" fmla="*/ 4529 h 233"/>
                <a:gd name="T40" fmla="*/ 38221 w 260"/>
                <a:gd name="T41" fmla="*/ 3931 h 233"/>
                <a:gd name="T42" fmla="*/ 46055 w 260"/>
                <a:gd name="T43" fmla="*/ 5770 h 23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60"/>
                <a:gd name="T67" fmla="*/ 0 h 233"/>
                <a:gd name="T68" fmla="*/ 260 w 260"/>
                <a:gd name="T69" fmla="*/ 233 h 23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60" h="233">
                  <a:moveTo>
                    <a:pt x="259" y="152"/>
                  </a:moveTo>
                  <a:lnTo>
                    <a:pt x="200" y="200"/>
                  </a:lnTo>
                  <a:lnTo>
                    <a:pt x="192" y="232"/>
                  </a:lnTo>
                  <a:lnTo>
                    <a:pt x="155" y="232"/>
                  </a:lnTo>
                  <a:lnTo>
                    <a:pt x="133" y="216"/>
                  </a:lnTo>
                  <a:lnTo>
                    <a:pt x="126" y="184"/>
                  </a:lnTo>
                  <a:lnTo>
                    <a:pt x="104" y="176"/>
                  </a:lnTo>
                  <a:lnTo>
                    <a:pt x="89" y="144"/>
                  </a:lnTo>
                  <a:lnTo>
                    <a:pt x="52" y="152"/>
                  </a:lnTo>
                  <a:lnTo>
                    <a:pt x="30" y="136"/>
                  </a:lnTo>
                  <a:lnTo>
                    <a:pt x="15" y="136"/>
                  </a:lnTo>
                  <a:lnTo>
                    <a:pt x="0" y="64"/>
                  </a:lnTo>
                  <a:lnTo>
                    <a:pt x="22" y="40"/>
                  </a:lnTo>
                  <a:lnTo>
                    <a:pt x="59" y="48"/>
                  </a:lnTo>
                  <a:lnTo>
                    <a:pt x="81" y="88"/>
                  </a:lnTo>
                  <a:lnTo>
                    <a:pt x="89" y="40"/>
                  </a:lnTo>
                  <a:lnTo>
                    <a:pt x="89" y="8"/>
                  </a:lnTo>
                  <a:lnTo>
                    <a:pt x="133" y="0"/>
                  </a:lnTo>
                  <a:lnTo>
                    <a:pt x="178" y="120"/>
                  </a:lnTo>
                  <a:lnTo>
                    <a:pt x="207" y="120"/>
                  </a:lnTo>
                  <a:lnTo>
                    <a:pt x="215" y="104"/>
                  </a:lnTo>
                  <a:lnTo>
                    <a:pt x="259" y="152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08" name="Freeform 49"/>
            <p:cNvSpPr>
              <a:spLocks/>
            </p:cNvSpPr>
            <p:nvPr/>
          </p:nvSpPr>
          <p:spPr bwMode="auto">
            <a:xfrm rot="704206">
              <a:off x="819" y="1366"/>
              <a:ext cx="177" cy="246"/>
            </a:xfrm>
            <a:custGeom>
              <a:avLst/>
              <a:gdLst>
                <a:gd name="T0" fmla="*/ 16676 w 149"/>
                <a:gd name="T1" fmla="*/ 6932 h 241"/>
                <a:gd name="T2" fmla="*/ 15667 w 149"/>
                <a:gd name="T3" fmla="*/ 7268 h 241"/>
                <a:gd name="T4" fmla="*/ 15667 w 149"/>
                <a:gd name="T5" fmla="*/ 8501 h 241"/>
                <a:gd name="T6" fmla="*/ 11813 w 149"/>
                <a:gd name="T7" fmla="*/ 9043 h 241"/>
                <a:gd name="T8" fmla="*/ 7770 w 149"/>
                <a:gd name="T9" fmla="*/ 9043 h 241"/>
                <a:gd name="T10" fmla="*/ 5341 w 149"/>
                <a:gd name="T11" fmla="*/ 7557 h 241"/>
                <a:gd name="T12" fmla="*/ 2682 w 149"/>
                <a:gd name="T13" fmla="*/ 7268 h 241"/>
                <a:gd name="T14" fmla="*/ 3902 w 149"/>
                <a:gd name="T15" fmla="*/ 6675 h 241"/>
                <a:gd name="T16" fmla="*/ 0 w 149"/>
                <a:gd name="T17" fmla="*/ 5442 h 241"/>
                <a:gd name="T18" fmla="*/ 0 w 149"/>
                <a:gd name="T19" fmla="*/ 5121 h 241"/>
                <a:gd name="T20" fmla="*/ 5341 w 149"/>
                <a:gd name="T21" fmla="*/ 4200 h 241"/>
                <a:gd name="T22" fmla="*/ 5341 w 149"/>
                <a:gd name="T23" fmla="*/ 3297 h 241"/>
                <a:gd name="T24" fmla="*/ 7770 w 149"/>
                <a:gd name="T25" fmla="*/ 3028 h 241"/>
                <a:gd name="T26" fmla="*/ 9230 w 149"/>
                <a:gd name="T27" fmla="*/ 2106 h 241"/>
                <a:gd name="T28" fmla="*/ 13024 w 149"/>
                <a:gd name="T29" fmla="*/ 1800 h 241"/>
                <a:gd name="T30" fmla="*/ 19571 w 149"/>
                <a:gd name="T31" fmla="*/ 0 h 241"/>
                <a:gd name="T32" fmla="*/ 23289 w 149"/>
                <a:gd name="T33" fmla="*/ 290 h 241"/>
                <a:gd name="T34" fmla="*/ 25935 w 149"/>
                <a:gd name="T35" fmla="*/ 3028 h 241"/>
                <a:gd name="T36" fmla="*/ 22108 w 149"/>
                <a:gd name="T37" fmla="*/ 3297 h 241"/>
                <a:gd name="T38" fmla="*/ 22108 w 149"/>
                <a:gd name="T39" fmla="*/ 5121 h 241"/>
                <a:gd name="T40" fmla="*/ 16676 w 149"/>
                <a:gd name="T41" fmla="*/ 6932 h 2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9"/>
                <a:gd name="T64" fmla="*/ 0 h 241"/>
                <a:gd name="T65" fmla="*/ 149 w 149"/>
                <a:gd name="T66" fmla="*/ 241 h 2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9" h="241">
                  <a:moveTo>
                    <a:pt x="96" y="184"/>
                  </a:moveTo>
                  <a:lnTo>
                    <a:pt x="89" y="192"/>
                  </a:lnTo>
                  <a:lnTo>
                    <a:pt x="89" y="224"/>
                  </a:lnTo>
                  <a:lnTo>
                    <a:pt x="67" y="240"/>
                  </a:lnTo>
                  <a:lnTo>
                    <a:pt x="44" y="240"/>
                  </a:lnTo>
                  <a:lnTo>
                    <a:pt x="30" y="200"/>
                  </a:lnTo>
                  <a:lnTo>
                    <a:pt x="15" y="192"/>
                  </a:lnTo>
                  <a:lnTo>
                    <a:pt x="22" y="176"/>
                  </a:lnTo>
                  <a:lnTo>
                    <a:pt x="0" y="144"/>
                  </a:lnTo>
                  <a:lnTo>
                    <a:pt x="0" y="136"/>
                  </a:lnTo>
                  <a:lnTo>
                    <a:pt x="30" y="112"/>
                  </a:lnTo>
                  <a:lnTo>
                    <a:pt x="30" y="88"/>
                  </a:lnTo>
                  <a:lnTo>
                    <a:pt x="44" y="80"/>
                  </a:lnTo>
                  <a:lnTo>
                    <a:pt x="52" y="56"/>
                  </a:lnTo>
                  <a:lnTo>
                    <a:pt x="74" y="48"/>
                  </a:lnTo>
                  <a:lnTo>
                    <a:pt x="111" y="0"/>
                  </a:lnTo>
                  <a:lnTo>
                    <a:pt x="133" y="8"/>
                  </a:lnTo>
                  <a:lnTo>
                    <a:pt x="148" y="80"/>
                  </a:lnTo>
                  <a:lnTo>
                    <a:pt x="126" y="88"/>
                  </a:lnTo>
                  <a:lnTo>
                    <a:pt x="126" y="136"/>
                  </a:lnTo>
                  <a:lnTo>
                    <a:pt x="96" y="18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09" name="Freeform 50"/>
            <p:cNvSpPr>
              <a:spLocks/>
            </p:cNvSpPr>
            <p:nvPr/>
          </p:nvSpPr>
          <p:spPr bwMode="auto">
            <a:xfrm rot="704206">
              <a:off x="920" y="1484"/>
              <a:ext cx="249" cy="183"/>
            </a:xfrm>
            <a:custGeom>
              <a:avLst/>
              <a:gdLst>
                <a:gd name="T0" fmla="*/ 45779 w 208"/>
                <a:gd name="T1" fmla="*/ 7429 h 161"/>
                <a:gd name="T2" fmla="*/ 44102 w 208"/>
                <a:gd name="T3" fmla="*/ 6695 h 161"/>
                <a:gd name="T4" fmla="*/ 40734 w 208"/>
                <a:gd name="T5" fmla="*/ 5982 h 161"/>
                <a:gd name="T6" fmla="*/ 42319 w 208"/>
                <a:gd name="T7" fmla="*/ 4451 h 161"/>
                <a:gd name="T8" fmla="*/ 37654 w 208"/>
                <a:gd name="T9" fmla="*/ 3737 h 161"/>
                <a:gd name="T10" fmla="*/ 35943 w 208"/>
                <a:gd name="T11" fmla="*/ 2277 h 161"/>
                <a:gd name="T12" fmla="*/ 31131 w 208"/>
                <a:gd name="T13" fmla="*/ 1833 h 161"/>
                <a:gd name="T14" fmla="*/ 27902 w 208"/>
                <a:gd name="T15" fmla="*/ 363 h 161"/>
                <a:gd name="T16" fmla="*/ 19679 w 208"/>
                <a:gd name="T17" fmla="*/ 740 h 161"/>
                <a:gd name="T18" fmla="*/ 14871 w 208"/>
                <a:gd name="T19" fmla="*/ 0 h 161"/>
                <a:gd name="T20" fmla="*/ 11471 w 208"/>
                <a:gd name="T21" fmla="*/ 0 h 161"/>
                <a:gd name="T22" fmla="*/ 6564 w 208"/>
                <a:gd name="T23" fmla="*/ 363 h 161"/>
                <a:gd name="T24" fmla="*/ 6564 w 208"/>
                <a:gd name="T25" fmla="*/ 2655 h 161"/>
                <a:gd name="T26" fmla="*/ 0 w 208"/>
                <a:gd name="T27" fmla="*/ 4847 h 161"/>
                <a:gd name="T28" fmla="*/ 16439 w 208"/>
                <a:gd name="T29" fmla="*/ 6344 h 161"/>
                <a:gd name="T30" fmla="*/ 23127 w 208"/>
                <a:gd name="T31" fmla="*/ 6344 h 161"/>
                <a:gd name="T32" fmla="*/ 27902 w 208"/>
                <a:gd name="T33" fmla="*/ 5982 h 161"/>
                <a:gd name="T34" fmla="*/ 32699 w 208"/>
                <a:gd name="T35" fmla="*/ 6695 h 161"/>
                <a:gd name="T36" fmla="*/ 42319 w 208"/>
                <a:gd name="T37" fmla="*/ 7429 h 161"/>
                <a:gd name="T38" fmla="*/ 45779 w 208"/>
                <a:gd name="T39" fmla="*/ 7429 h 16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8"/>
                <a:gd name="T61" fmla="*/ 0 h 161"/>
                <a:gd name="T62" fmla="*/ 208 w 208"/>
                <a:gd name="T63" fmla="*/ 161 h 16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8" h="161">
                  <a:moveTo>
                    <a:pt x="207" y="160"/>
                  </a:moveTo>
                  <a:lnTo>
                    <a:pt x="200" y="144"/>
                  </a:lnTo>
                  <a:lnTo>
                    <a:pt x="185" y="128"/>
                  </a:lnTo>
                  <a:lnTo>
                    <a:pt x="192" y="96"/>
                  </a:lnTo>
                  <a:lnTo>
                    <a:pt x="170" y="80"/>
                  </a:lnTo>
                  <a:lnTo>
                    <a:pt x="163" y="48"/>
                  </a:lnTo>
                  <a:lnTo>
                    <a:pt x="141" y="40"/>
                  </a:lnTo>
                  <a:lnTo>
                    <a:pt x="126" y="8"/>
                  </a:lnTo>
                  <a:lnTo>
                    <a:pt x="89" y="16"/>
                  </a:lnTo>
                  <a:lnTo>
                    <a:pt x="67" y="0"/>
                  </a:lnTo>
                  <a:lnTo>
                    <a:pt x="52" y="0"/>
                  </a:lnTo>
                  <a:lnTo>
                    <a:pt x="30" y="8"/>
                  </a:lnTo>
                  <a:lnTo>
                    <a:pt x="30" y="56"/>
                  </a:lnTo>
                  <a:lnTo>
                    <a:pt x="0" y="104"/>
                  </a:lnTo>
                  <a:lnTo>
                    <a:pt x="74" y="136"/>
                  </a:lnTo>
                  <a:lnTo>
                    <a:pt x="104" y="136"/>
                  </a:lnTo>
                  <a:lnTo>
                    <a:pt x="126" y="128"/>
                  </a:lnTo>
                  <a:lnTo>
                    <a:pt x="148" y="144"/>
                  </a:lnTo>
                  <a:lnTo>
                    <a:pt x="192" y="160"/>
                  </a:lnTo>
                  <a:lnTo>
                    <a:pt x="207" y="16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10" name="Freeform 51"/>
            <p:cNvSpPr>
              <a:spLocks/>
            </p:cNvSpPr>
            <p:nvPr/>
          </p:nvSpPr>
          <p:spPr bwMode="auto">
            <a:xfrm rot="704206">
              <a:off x="859" y="1598"/>
              <a:ext cx="295" cy="224"/>
            </a:xfrm>
            <a:custGeom>
              <a:avLst/>
              <a:gdLst>
                <a:gd name="T0" fmla="*/ 18007 w 252"/>
                <a:gd name="T1" fmla="*/ 5112 h 185"/>
                <a:gd name="T2" fmla="*/ 20649 w 252"/>
                <a:gd name="T3" fmla="*/ 4552 h 185"/>
                <a:gd name="T4" fmla="*/ 27793 w 252"/>
                <a:gd name="T5" fmla="*/ 5612 h 185"/>
                <a:gd name="T6" fmla="*/ 31637 w 252"/>
                <a:gd name="T7" fmla="*/ 5612 h 185"/>
                <a:gd name="T8" fmla="*/ 36077 w 252"/>
                <a:gd name="T9" fmla="*/ 6209 h 185"/>
                <a:gd name="T10" fmla="*/ 41421 w 252"/>
                <a:gd name="T11" fmla="*/ 5364 h 185"/>
                <a:gd name="T12" fmla="*/ 40081 w 252"/>
                <a:gd name="T13" fmla="*/ 4310 h 185"/>
                <a:gd name="T14" fmla="*/ 46970 w 252"/>
                <a:gd name="T15" fmla="*/ 3203 h 185"/>
                <a:gd name="T16" fmla="*/ 46970 w 252"/>
                <a:gd name="T17" fmla="*/ 1898 h 185"/>
                <a:gd name="T18" fmla="*/ 44229 w 252"/>
                <a:gd name="T19" fmla="*/ 1898 h 185"/>
                <a:gd name="T20" fmla="*/ 41421 w 252"/>
                <a:gd name="T21" fmla="*/ 1898 h 185"/>
                <a:gd name="T22" fmla="*/ 33142 w 252"/>
                <a:gd name="T23" fmla="*/ 1341 h 185"/>
                <a:gd name="T24" fmla="*/ 28988 w 252"/>
                <a:gd name="T25" fmla="*/ 823 h 185"/>
                <a:gd name="T26" fmla="*/ 24905 w 252"/>
                <a:gd name="T27" fmla="*/ 1061 h 185"/>
                <a:gd name="T28" fmla="*/ 19232 w 252"/>
                <a:gd name="T29" fmla="*/ 1061 h 185"/>
                <a:gd name="T30" fmla="*/ 5787 w 252"/>
                <a:gd name="T31" fmla="*/ 0 h 185"/>
                <a:gd name="T32" fmla="*/ 4090 w 252"/>
                <a:gd name="T33" fmla="*/ 254 h 185"/>
                <a:gd name="T34" fmla="*/ 4090 w 252"/>
                <a:gd name="T35" fmla="*/ 1341 h 185"/>
                <a:gd name="T36" fmla="*/ 0 w 252"/>
                <a:gd name="T37" fmla="*/ 1898 h 185"/>
                <a:gd name="T38" fmla="*/ 5787 w 252"/>
                <a:gd name="T39" fmla="*/ 3774 h 185"/>
                <a:gd name="T40" fmla="*/ 13860 w 252"/>
                <a:gd name="T41" fmla="*/ 3774 h 185"/>
                <a:gd name="T42" fmla="*/ 18007 w 252"/>
                <a:gd name="T43" fmla="*/ 5112 h 1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2"/>
                <a:gd name="T67" fmla="*/ 0 h 185"/>
                <a:gd name="T68" fmla="*/ 252 w 252"/>
                <a:gd name="T69" fmla="*/ 185 h 18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2" h="185">
                  <a:moveTo>
                    <a:pt x="96" y="152"/>
                  </a:moveTo>
                  <a:lnTo>
                    <a:pt x="111" y="136"/>
                  </a:lnTo>
                  <a:lnTo>
                    <a:pt x="148" y="168"/>
                  </a:lnTo>
                  <a:lnTo>
                    <a:pt x="170" y="168"/>
                  </a:lnTo>
                  <a:lnTo>
                    <a:pt x="192" y="184"/>
                  </a:lnTo>
                  <a:lnTo>
                    <a:pt x="222" y="160"/>
                  </a:lnTo>
                  <a:lnTo>
                    <a:pt x="214" y="128"/>
                  </a:lnTo>
                  <a:lnTo>
                    <a:pt x="251" y="96"/>
                  </a:lnTo>
                  <a:lnTo>
                    <a:pt x="251" y="56"/>
                  </a:lnTo>
                  <a:lnTo>
                    <a:pt x="236" y="56"/>
                  </a:lnTo>
                  <a:lnTo>
                    <a:pt x="222" y="56"/>
                  </a:lnTo>
                  <a:lnTo>
                    <a:pt x="177" y="40"/>
                  </a:lnTo>
                  <a:lnTo>
                    <a:pt x="155" y="24"/>
                  </a:lnTo>
                  <a:lnTo>
                    <a:pt x="133" y="32"/>
                  </a:lnTo>
                  <a:lnTo>
                    <a:pt x="103" y="32"/>
                  </a:lnTo>
                  <a:lnTo>
                    <a:pt x="30" y="0"/>
                  </a:lnTo>
                  <a:lnTo>
                    <a:pt x="22" y="8"/>
                  </a:lnTo>
                  <a:lnTo>
                    <a:pt x="22" y="40"/>
                  </a:lnTo>
                  <a:lnTo>
                    <a:pt x="0" y="56"/>
                  </a:lnTo>
                  <a:lnTo>
                    <a:pt x="30" y="112"/>
                  </a:lnTo>
                  <a:lnTo>
                    <a:pt x="74" y="112"/>
                  </a:lnTo>
                  <a:lnTo>
                    <a:pt x="96" y="152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11" name="Freeform 52"/>
            <p:cNvSpPr>
              <a:spLocks/>
            </p:cNvSpPr>
            <p:nvPr/>
          </p:nvSpPr>
          <p:spPr bwMode="auto">
            <a:xfrm rot="704206">
              <a:off x="740" y="1630"/>
              <a:ext cx="245" cy="179"/>
            </a:xfrm>
            <a:custGeom>
              <a:avLst/>
              <a:gdLst>
                <a:gd name="T0" fmla="*/ 36924 w 193"/>
                <a:gd name="T1" fmla="*/ 3193 h 145"/>
                <a:gd name="T2" fmla="*/ 35540 w 193"/>
                <a:gd name="T3" fmla="*/ 3193 h 145"/>
                <a:gd name="T4" fmla="*/ 31359 w 193"/>
                <a:gd name="T5" fmla="*/ 4024 h 145"/>
                <a:gd name="T6" fmla="*/ 32737 w 193"/>
                <a:gd name="T7" fmla="*/ 4536 h 145"/>
                <a:gd name="T8" fmla="*/ 19996 w 193"/>
                <a:gd name="T9" fmla="*/ 4832 h 145"/>
                <a:gd name="T10" fmla="*/ 15610 w 193"/>
                <a:gd name="T11" fmla="*/ 4298 h 145"/>
                <a:gd name="T12" fmla="*/ 12665 w 193"/>
                <a:gd name="T13" fmla="*/ 4832 h 145"/>
                <a:gd name="T14" fmla="*/ 7104 w 193"/>
                <a:gd name="T15" fmla="*/ 4832 h 145"/>
                <a:gd name="T16" fmla="*/ 2913 w 193"/>
                <a:gd name="T17" fmla="*/ 4832 h 145"/>
                <a:gd name="T18" fmla="*/ 0 w 193"/>
                <a:gd name="T19" fmla="*/ 3489 h 145"/>
                <a:gd name="T20" fmla="*/ 2913 w 193"/>
                <a:gd name="T21" fmla="*/ 2980 h 145"/>
                <a:gd name="T22" fmla="*/ 4197 w 193"/>
                <a:gd name="T23" fmla="*/ 823 h 145"/>
                <a:gd name="T24" fmla="*/ 8466 w 193"/>
                <a:gd name="T25" fmla="*/ 823 h 145"/>
                <a:gd name="T26" fmla="*/ 14328 w 193"/>
                <a:gd name="T27" fmla="*/ 0 h 145"/>
                <a:gd name="T28" fmla="*/ 18495 w 193"/>
                <a:gd name="T29" fmla="*/ 0 h 145"/>
                <a:gd name="T30" fmla="*/ 24268 w 193"/>
                <a:gd name="T31" fmla="*/ 1895 h 145"/>
                <a:gd name="T32" fmla="*/ 32737 w 193"/>
                <a:gd name="T33" fmla="*/ 1895 h 145"/>
                <a:gd name="T34" fmla="*/ 36924 w 193"/>
                <a:gd name="T35" fmla="*/ 3193 h 14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93"/>
                <a:gd name="T55" fmla="*/ 0 h 145"/>
                <a:gd name="T56" fmla="*/ 193 w 193"/>
                <a:gd name="T57" fmla="*/ 145 h 14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93" h="145">
                  <a:moveTo>
                    <a:pt x="192" y="96"/>
                  </a:moveTo>
                  <a:lnTo>
                    <a:pt x="185" y="96"/>
                  </a:lnTo>
                  <a:lnTo>
                    <a:pt x="163" y="120"/>
                  </a:lnTo>
                  <a:lnTo>
                    <a:pt x="170" y="136"/>
                  </a:lnTo>
                  <a:lnTo>
                    <a:pt x="103" y="144"/>
                  </a:lnTo>
                  <a:lnTo>
                    <a:pt x="81" y="128"/>
                  </a:lnTo>
                  <a:lnTo>
                    <a:pt x="66" y="144"/>
                  </a:lnTo>
                  <a:lnTo>
                    <a:pt x="37" y="144"/>
                  </a:lnTo>
                  <a:lnTo>
                    <a:pt x="15" y="144"/>
                  </a:lnTo>
                  <a:lnTo>
                    <a:pt x="0" y="104"/>
                  </a:lnTo>
                  <a:lnTo>
                    <a:pt x="15" y="88"/>
                  </a:lnTo>
                  <a:lnTo>
                    <a:pt x="22" y="24"/>
                  </a:lnTo>
                  <a:lnTo>
                    <a:pt x="44" y="24"/>
                  </a:lnTo>
                  <a:lnTo>
                    <a:pt x="74" y="0"/>
                  </a:lnTo>
                  <a:lnTo>
                    <a:pt x="96" y="0"/>
                  </a:lnTo>
                  <a:lnTo>
                    <a:pt x="126" y="56"/>
                  </a:lnTo>
                  <a:lnTo>
                    <a:pt x="170" y="56"/>
                  </a:lnTo>
                  <a:lnTo>
                    <a:pt x="192" y="9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12" name="Freeform 53"/>
            <p:cNvSpPr>
              <a:spLocks/>
            </p:cNvSpPr>
            <p:nvPr/>
          </p:nvSpPr>
          <p:spPr bwMode="auto">
            <a:xfrm rot="704206">
              <a:off x="626" y="1740"/>
              <a:ext cx="177" cy="184"/>
            </a:xfrm>
            <a:custGeom>
              <a:avLst/>
              <a:gdLst>
                <a:gd name="T0" fmla="*/ 15667 w 149"/>
                <a:gd name="T1" fmla="*/ 823 h 153"/>
                <a:gd name="T2" fmla="*/ 19571 w 149"/>
                <a:gd name="T3" fmla="*/ 823 h 153"/>
                <a:gd name="T4" fmla="*/ 24525 w 149"/>
                <a:gd name="T5" fmla="*/ 823 h 153"/>
                <a:gd name="T6" fmla="*/ 25935 w 149"/>
                <a:gd name="T7" fmla="*/ 2139 h 153"/>
                <a:gd name="T8" fmla="*/ 23289 w 149"/>
                <a:gd name="T9" fmla="*/ 2405 h 153"/>
                <a:gd name="T10" fmla="*/ 25935 w 149"/>
                <a:gd name="T11" fmla="*/ 3489 h 153"/>
                <a:gd name="T12" fmla="*/ 20621 w 149"/>
                <a:gd name="T13" fmla="*/ 3772 h 153"/>
                <a:gd name="T14" fmla="*/ 18265 w 149"/>
                <a:gd name="T15" fmla="*/ 4833 h 153"/>
                <a:gd name="T16" fmla="*/ 13024 w 149"/>
                <a:gd name="T17" fmla="*/ 5088 h 153"/>
                <a:gd name="T18" fmla="*/ 9230 w 149"/>
                <a:gd name="T19" fmla="*/ 4833 h 153"/>
                <a:gd name="T20" fmla="*/ 11813 w 149"/>
                <a:gd name="T21" fmla="*/ 4543 h 153"/>
                <a:gd name="T22" fmla="*/ 11813 w 149"/>
                <a:gd name="T23" fmla="*/ 3772 h 153"/>
                <a:gd name="T24" fmla="*/ 10355 w 149"/>
                <a:gd name="T25" fmla="*/ 3489 h 153"/>
                <a:gd name="T26" fmla="*/ 7770 w 149"/>
                <a:gd name="T27" fmla="*/ 2405 h 153"/>
                <a:gd name="T28" fmla="*/ 2682 w 149"/>
                <a:gd name="T29" fmla="*/ 2405 h 153"/>
                <a:gd name="T30" fmla="*/ 0 w 149"/>
                <a:gd name="T31" fmla="*/ 1340 h 153"/>
                <a:gd name="T32" fmla="*/ 1260 w 149"/>
                <a:gd name="T33" fmla="*/ 1340 h 153"/>
                <a:gd name="T34" fmla="*/ 6541 w 149"/>
                <a:gd name="T35" fmla="*/ 0 h 153"/>
                <a:gd name="T36" fmla="*/ 15667 w 149"/>
                <a:gd name="T37" fmla="*/ 823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153"/>
                <a:gd name="T59" fmla="*/ 149 w 149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153">
                  <a:moveTo>
                    <a:pt x="89" y="24"/>
                  </a:moveTo>
                  <a:lnTo>
                    <a:pt x="111" y="24"/>
                  </a:lnTo>
                  <a:lnTo>
                    <a:pt x="141" y="24"/>
                  </a:lnTo>
                  <a:lnTo>
                    <a:pt x="148" y="64"/>
                  </a:lnTo>
                  <a:lnTo>
                    <a:pt x="133" y="72"/>
                  </a:lnTo>
                  <a:lnTo>
                    <a:pt x="148" y="104"/>
                  </a:lnTo>
                  <a:lnTo>
                    <a:pt x="118" y="112"/>
                  </a:lnTo>
                  <a:lnTo>
                    <a:pt x="104" y="144"/>
                  </a:lnTo>
                  <a:lnTo>
                    <a:pt x="74" y="152"/>
                  </a:lnTo>
                  <a:lnTo>
                    <a:pt x="52" y="144"/>
                  </a:lnTo>
                  <a:lnTo>
                    <a:pt x="67" y="136"/>
                  </a:lnTo>
                  <a:lnTo>
                    <a:pt x="67" y="112"/>
                  </a:lnTo>
                  <a:lnTo>
                    <a:pt x="59" y="104"/>
                  </a:lnTo>
                  <a:lnTo>
                    <a:pt x="44" y="72"/>
                  </a:lnTo>
                  <a:lnTo>
                    <a:pt x="15" y="72"/>
                  </a:lnTo>
                  <a:lnTo>
                    <a:pt x="0" y="40"/>
                  </a:lnTo>
                  <a:lnTo>
                    <a:pt x="7" y="40"/>
                  </a:lnTo>
                  <a:lnTo>
                    <a:pt x="37" y="0"/>
                  </a:lnTo>
                  <a:lnTo>
                    <a:pt x="89" y="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13" name="Freeform 54"/>
            <p:cNvSpPr>
              <a:spLocks/>
            </p:cNvSpPr>
            <p:nvPr/>
          </p:nvSpPr>
          <p:spPr bwMode="auto">
            <a:xfrm rot="704206">
              <a:off x="366" y="2503"/>
              <a:ext cx="98" cy="78"/>
            </a:xfrm>
            <a:custGeom>
              <a:avLst/>
              <a:gdLst>
                <a:gd name="T0" fmla="*/ 9788 w 83"/>
                <a:gd name="T1" fmla="*/ 249 h 89"/>
                <a:gd name="T2" fmla="*/ 7486 w 83"/>
                <a:gd name="T3" fmla="*/ 249 h 89"/>
                <a:gd name="T4" fmla="*/ 4265 w 83"/>
                <a:gd name="T5" fmla="*/ 0 h 89"/>
                <a:gd name="T6" fmla="*/ 0 w 83"/>
                <a:gd name="T7" fmla="*/ 800 h 89"/>
                <a:gd name="T8" fmla="*/ 956 w 83"/>
                <a:gd name="T9" fmla="*/ 1055 h 89"/>
                <a:gd name="T10" fmla="*/ 6581 w 83"/>
                <a:gd name="T11" fmla="*/ 2883 h 89"/>
                <a:gd name="T12" fmla="*/ 7486 w 83"/>
                <a:gd name="T13" fmla="*/ 2384 h 89"/>
                <a:gd name="T14" fmla="*/ 10917 w 83"/>
                <a:gd name="T15" fmla="*/ 2122 h 89"/>
                <a:gd name="T16" fmla="*/ 12086 w 83"/>
                <a:gd name="T17" fmla="*/ 800 h 89"/>
                <a:gd name="T18" fmla="*/ 9788 w 83"/>
                <a:gd name="T19" fmla="*/ 249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3"/>
                <a:gd name="T31" fmla="*/ 0 h 89"/>
                <a:gd name="T32" fmla="*/ 83 w 83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3" h="89">
                  <a:moveTo>
                    <a:pt x="67" y="8"/>
                  </a:moveTo>
                  <a:lnTo>
                    <a:pt x="52" y="8"/>
                  </a:lnTo>
                  <a:lnTo>
                    <a:pt x="30" y="0"/>
                  </a:lnTo>
                  <a:lnTo>
                    <a:pt x="0" y="24"/>
                  </a:lnTo>
                  <a:lnTo>
                    <a:pt x="7" y="32"/>
                  </a:lnTo>
                  <a:lnTo>
                    <a:pt x="45" y="88"/>
                  </a:lnTo>
                  <a:lnTo>
                    <a:pt x="52" y="72"/>
                  </a:lnTo>
                  <a:lnTo>
                    <a:pt x="75" y="64"/>
                  </a:lnTo>
                  <a:lnTo>
                    <a:pt x="82" y="24"/>
                  </a:lnTo>
                  <a:lnTo>
                    <a:pt x="67" y="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14" name="Freeform 55"/>
            <p:cNvSpPr>
              <a:spLocks/>
            </p:cNvSpPr>
            <p:nvPr/>
          </p:nvSpPr>
          <p:spPr bwMode="auto">
            <a:xfrm rot="704206">
              <a:off x="446" y="2431"/>
              <a:ext cx="195" cy="239"/>
            </a:xfrm>
            <a:custGeom>
              <a:avLst/>
              <a:gdLst>
                <a:gd name="T0" fmla="*/ 23028 w 163"/>
                <a:gd name="T1" fmla="*/ 9552 h 225"/>
                <a:gd name="T2" fmla="*/ 23028 w 163"/>
                <a:gd name="T3" fmla="*/ 8496 h 225"/>
                <a:gd name="T4" fmla="*/ 18469 w 163"/>
                <a:gd name="T5" fmla="*/ 7858 h 225"/>
                <a:gd name="T6" fmla="*/ 6646 w 163"/>
                <a:gd name="T7" fmla="*/ 6806 h 225"/>
                <a:gd name="T8" fmla="*/ 2163 w 163"/>
                <a:gd name="T9" fmla="*/ 6471 h 225"/>
                <a:gd name="T10" fmla="*/ 4643 w 163"/>
                <a:gd name="T11" fmla="*/ 4787 h 225"/>
                <a:gd name="T12" fmla="*/ 0 w 163"/>
                <a:gd name="T13" fmla="*/ 4058 h 225"/>
                <a:gd name="T14" fmla="*/ 0 w 163"/>
                <a:gd name="T15" fmla="*/ 3057 h 225"/>
                <a:gd name="T16" fmla="*/ 6646 w 163"/>
                <a:gd name="T17" fmla="*/ 2719 h 225"/>
                <a:gd name="T18" fmla="*/ 2163 w 163"/>
                <a:gd name="T19" fmla="*/ 1040 h 225"/>
                <a:gd name="T20" fmla="*/ 11379 w 163"/>
                <a:gd name="T21" fmla="*/ 0 h 225"/>
                <a:gd name="T22" fmla="*/ 23028 w 163"/>
                <a:gd name="T23" fmla="*/ 0 h 225"/>
                <a:gd name="T24" fmla="*/ 27439 w 163"/>
                <a:gd name="T25" fmla="*/ 1700 h 225"/>
                <a:gd name="T26" fmla="*/ 31830 w 163"/>
                <a:gd name="T27" fmla="*/ 2102 h 225"/>
                <a:gd name="T28" fmla="*/ 38708 w 163"/>
                <a:gd name="T29" fmla="*/ 3426 h 225"/>
                <a:gd name="T30" fmla="*/ 45555 w 163"/>
                <a:gd name="T31" fmla="*/ 4787 h 225"/>
                <a:gd name="T32" fmla="*/ 47770 w 163"/>
                <a:gd name="T33" fmla="*/ 5770 h 225"/>
                <a:gd name="T34" fmla="*/ 50306 w 163"/>
                <a:gd name="T35" fmla="*/ 7858 h 225"/>
                <a:gd name="T36" fmla="*/ 38708 w 163"/>
                <a:gd name="T37" fmla="*/ 8181 h 225"/>
                <a:gd name="T38" fmla="*/ 36560 w 163"/>
                <a:gd name="T39" fmla="*/ 9199 h 225"/>
                <a:gd name="T40" fmla="*/ 29756 w 163"/>
                <a:gd name="T41" fmla="*/ 9199 h 225"/>
                <a:gd name="T42" fmla="*/ 23028 w 163"/>
                <a:gd name="T43" fmla="*/ 9552 h 2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63"/>
                <a:gd name="T67" fmla="*/ 0 h 225"/>
                <a:gd name="T68" fmla="*/ 163 w 163"/>
                <a:gd name="T69" fmla="*/ 225 h 22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63" h="225">
                  <a:moveTo>
                    <a:pt x="74" y="224"/>
                  </a:moveTo>
                  <a:lnTo>
                    <a:pt x="74" y="200"/>
                  </a:lnTo>
                  <a:lnTo>
                    <a:pt x="59" y="184"/>
                  </a:lnTo>
                  <a:lnTo>
                    <a:pt x="22" y="160"/>
                  </a:lnTo>
                  <a:lnTo>
                    <a:pt x="7" y="152"/>
                  </a:lnTo>
                  <a:lnTo>
                    <a:pt x="15" y="112"/>
                  </a:lnTo>
                  <a:lnTo>
                    <a:pt x="0" y="96"/>
                  </a:lnTo>
                  <a:lnTo>
                    <a:pt x="0" y="72"/>
                  </a:lnTo>
                  <a:lnTo>
                    <a:pt x="22" y="64"/>
                  </a:lnTo>
                  <a:lnTo>
                    <a:pt x="7" y="24"/>
                  </a:lnTo>
                  <a:lnTo>
                    <a:pt x="37" y="0"/>
                  </a:lnTo>
                  <a:lnTo>
                    <a:pt x="74" y="0"/>
                  </a:lnTo>
                  <a:lnTo>
                    <a:pt x="88" y="40"/>
                  </a:lnTo>
                  <a:lnTo>
                    <a:pt x="103" y="48"/>
                  </a:lnTo>
                  <a:lnTo>
                    <a:pt x="125" y="80"/>
                  </a:lnTo>
                  <a:lnTo>
                    <a:pt x="147" y="112"/>
                  </a:lnTo>
                  <a:lnTo>
                    <a:pt x="155" y="136"/>
                  </a:lnTo>
                  <a:lnTo>
                    <a:pt x="162" y="184"/>
                  </a:lnTo>
                  <a:lnTo>
                    <a:pt x="125" y="192"/>
                  </a:lnTo>
                  <a:lnTo>
                    <a:pt x="118" y="216"/>
                  </a:lnTo>
                  <a:lnTo>
                    <a:pt x="96" y="216"/>
                  </a:lnTo>
                  <a:lnTo>
                    <a:pt x="74" y="224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 b="1" dirty="0">
                <a:solidFill>
                  <a:srgbClr val="D6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15" name="Freeform 56"/>
            <p:cNvSpPr>
              <a:spLocks/>
            </p:cNvSpPr>
            <p:nvPr/>
          </p:nvSpPr>
          <p:spPr bwMode="auto">
            <a:xfrm rot="704206">
              <a:off x="404" y="2587"/>
              <a:ext cx="116" cy="78"/>
            </a:xfrm>
            <a:custGeom>
              <a:avLst/>
              <a:gdLst>
                <a:gd name="T0" fmla="*/ 15823 w 97"/>
                <a:gd name="T1" fmla="*/ 2101 h 73"/>
                <a:gd name="T2" fmla="*/ 11064 w 97"/>
                <a:gd name="T3" fmla="*/ 2101 h 73"/>
                <a:gd name="T4" fmla="*/ 7887 w 97"/>
                <a:gd name="T5" fmla="*/ 2360 h 73"/>
                <a:gd name="T6" fmla="*/ 1500 w 97"/>
                <a:gd name="T7" fmla="*/ 1045 h 73"/>
                <a:gd name="T8" fmla="*/ 0 w 97"/>
                <a:gd name="T9" fmla="*/ 800 h 73"/>
                <a:gd name="T10" fmla="*/ 1500 w 97"/>
                <a:gd name="T11" fmla="*/ 249 h 73"/>
                <a:gd name="T12" fmla="*/ 6360 w 97"/>
                <a:gd name="T13" fmla="*/ 0 h 73"/>
                <a:gd name="T14" fmla="*/ 9432 w 97"/>
                <a:gd name="T15" fmla="*/ 249 h 73"/>
                <a:gd name="T16" fmla="*/ 17488 w 97"/>
                <a:gd name="T17" fmla="*/ 1045 h 73"/>
                <a:gd name="T18" fmla="*/ 20616 w 97"/>
                <a:gd name="T19" fmla="*/ 1609 h 73"/>
                <a:gd name="T20" fmla="*/ 15823 w 97"/>
                <a:gd name="T21" fmla="*/ 2101 h 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7"/>
                <a:gd name="T34" fmla="*/ 0 h 73"/>
                <a:gd name="T35" fmla="*/ 97 w 97"/>
                <a:gd name="T36" fmla="*/ 73 h 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7" h="73">
                  <a:moveTo>
                    <a:pt x="74" y="64"/>
                  </a:moveTo>
                  <a:lnTo>
                    <a:pt x="52" y="64"/>
                  </a:lnTo>
                  <a:lnTo>
                    <a:pt x="37" y="72"/>
                  </a:lnTo>
                  <a:lnTo>
                    <a:pt x="7" y="32"/>
                  </a:lnTo>
                  <a:lnTo>
                    <a:pt x="0" y="24"/>
                  </a:lnTo>
                  <a:lnTo>
                    <a:pt x="7" y="8"/>
                  </a:lnTo>
                  <a:lnTo>
                    <a:pt x="30" y="0"/>
                  </a:lnTo>
                  <a:lnTo>
                    <a:pt x="44" y="8"/>
                  </a:lnTo>
                  <a:lnTo>
                    <a:pt x="81" y="32"/>
                  </a:lnTo>
                  <a:lnTo>
                    <a:pt x="96" y="48"/>
                  </a:lnTo>
                  <a:lnTo>
                    <a:pt x="74" y="6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16" name="Freeform 57"/>
            <p:cNvSpPr>
              <a:spLocks/>
            </p:cNvSpPr>
            <p:nvPr/>
          </p:nvSpPr>
          <p:spPr bwMode="auto">
            <a:xfrm rot="704206">
              <a:off x="447" y="2672"/>
              <a:ext cx="147" cy="126"/>
            </a:xfrm>
            <a:custGeom>
              <a:avLst/>
              <a:gdLst>
                <a:gd name="T0" fmla="*/ 8738 w 119"/>
                <a:gd name="T1" fmla="*/ 2418 h 97"/>
                <a:gd name="T2" fmla="*/ 17717 w 119"/>
                <a:gd name="T3" fmla="*/ 1986 h 97"/>
                <a:gd name="T4" fmla="*/ 17717 w 119"/>
                <a:gd name="T5" fmla="*/ 1590 h 97"/>
                <a:gd name="T6" fmla="*/ 22392 w 119"/>
                <a:gd name="T7" fmla="*/ 1414 h 97"/>
                <a:gd name="T8" fmla="*/ 23633 w 119"/>
                <a:gd name="T9" fmla="*/ 827 h 97"/>
                <a:gd name="T10" fmla="*/ 19330 w 119"/>
                <a:gd name="T11" fmla="*/ 601 h 97"/>
                <a:gd name="T12" fmla="*/ 17717 w 119"/>
                <a:gd name="T13" fmla="*/ 0 h 97"/>
                <a:gd name="T14" fmla="*/ 13276 w 119"/>
                <a:gd name="T15" fmla="*/ 0 h 97"/>
                <a:gd name="T16" fmla="*/ 8738 w 119"/>
                <a:gd name="T17" fmla="*/ 185 h 97"/>
                <a:gd name="T18" fmla="*/ 6065 w 119"/>
                <a:gd name="T19" fmla="*/ 185 h 97"/>
                <a:gd name="T20" fmla="*/ 6065 w 119"/>
                <a:gd name="T21" fmla="*/ 392 h 97"/>
                <a:gd name="T22" fmla="*/ 6065 w 119"/>
                <a:gd name="T23" fmla="*/ 1414 h 97"/>
                <a:gd name="T24" fmla="*/ 1453 w 119"/>
                <a:gd name="T25" fmla="*/ 1414 h 97"/>
                <a:gd name="T26" fmla="*/ 0 w 119"/>
                <a:gd name="T27" fmla="*/ 1414 h 97"/>
                <a:gd name="T28" fmla="*/ 8738 w 119"/>
                <a:gd name="T29" fmla="*/ 2418 h 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9"/>
                <a:gd name="T46" fmla="*/ 0 h 97"/>
                <a:gd name="T47" fmla="*/ 119 w 119"/>
                <a:gd name="T48" fmla="*/ 97 h 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9" h="97">
                  <a:moveTo>
                    <a:pt x="44" y="96"/>
                  </a:moveTo>
                  <a:lnTo>
                    <a:pt x="89" y="80"/>
                  </a:lnTo>
                  <a:lnTo>
                    <a:pt x="89" y="64"/>
                  </a:lnTo>
                  <a:lnTo>
                    <a:pt x="111" y="56"/>
                  </a:lnTo>
                  <a:lnTo>
                    <a:pt x="118" y="32"/>
                  </a:lnTo>
                  <a:lnTo>
                    <a:pt x="96" y="24"/>
                  </a:lnTo>
                  <a:lnTo>
                    <a:pt x="89" y="0"/>
                  </a:lnTo>
                  <a:lnTo>
                    <a:pt x="66" y="0"/>
                  </a:lnTo>
                  <a:lnTo>
                    <a:pt x="44" y="8"/>
                  </a:lnTo>
                  <a:lnTo>
                    <a:pt x="30" y="8"/>
                  </a:lnTo>
                  <a:lnTo>
                    <a:pt x="30" y="16"/>
                  </a:lnTo>
                  <a:lnTo>
                    <a:pt x="30" y="56"/>
                  </a:lnTo>
                  <a:lnTo>
                    <a:pt x="7" y="56"/>
                  </a:lnTo>
                  <a:lnTo>
                    <a:pt x="0" y="56"/>
                  </a:lnTo>
                  <a:lnTo>
                    <a:pt x="44" y="9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17" name="Freeform 58"/>
            <p:cNvSpPr>
              <a:spLocks/>
            </p:cNvSpPr>
            <p:nvPr/>
          </p:nvSpPr>
          <p:spPr bwMode="auto">
            <a:xfrm rot="704206">
              <a:off x="419" y="2643"/>
              <a:ext cx="90" cy="69"/>
            </a:xfrm>
            <a:custGeom>
              <a:avLst/>
              <a:gdLst>
                <a:gd name="T0" fmla="*/ 12253 w 75"/>
                <a:gd name="T1" fmla="*/ 512 h 73"/>
                <a:gd name="T2" fmla="*/ 7091 w 75"/>
                <a:gd name="T3" fmla="*/ 512 h 73"/>
                <a:gd name="T4" fmla="*/ 3526 w 75"/>
                <a:gd name="T5" fmla="*/ 800 h 73"/>
                <a:gd name="T6" fmla="*/ 0 w 75"/>
                <a:gd name="T7" fmla="*/ 1319 h 73"/>
                <a:gd name="T8" fmla="*/ 7091 w 75"/>
                <a:gd name="T9" fmla="*/ 2360 h 73"/>
                <a:gd name="T10" fmla="*/ 8772 w 75"/>
                <a:gd name="T11" fmla="*/ 2360 h 73"/>
                <a:gd name="T12" fmla="*/ 13865 w 75"/>
                <a:gd name="T13" fmla="*/ 2360 h 73"/>
                <a:gd name="T14" fmla="*/ 13865 w 75"/>
                <a:gd name="T15" fmla="*/ 1045 h 73"/>
                <a:gd name="T16" fmla="*/ 13865 w 75"/>
                <a:gd name="T17" fmla="*/ 800 h 73"/>
                <a:gd name="T18" fmla="*/ 17645 w 75"/>
                <a:gd name="T19" fmla="*/ 800 h 73"/>
                <a:gd name="T20" fmla="*/ 17645 w 75"/>
                <a:gd name="T21" fmla="*/ 0 h 73"/>
                <a:gd name="T22" fmla="*/ 12253 w 75"/>
                <a:gd name="T23" fmla="*/ 512 h 7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5"/>
                <a:gd name="T37" fmla="*/ 0 h 73"/>
                <a:gd name="T38" fmla="*/ 75 w 75"/>
                <a:gd name="T39" fmla="*/ 73 h 7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5" h="73">
                  <a:moveTo>
                    <a:pt x="52" y="16"/>
                  </a:moveTo>
                  <a:lnTo>
                    <a:pt x="30" y="16"/>
                  </a:lnTo>
                  <a:lnTo>
                    <a:pt x="15" y="24"/>
                  </a:lnTo>
                  <a:lnTo>
                    <a:pt x="0" y="40"/>
                  </a:lnTo>
                  <a:lnTo>
                    <a:pt x="30" y="72"/>
                  </a:lnTo>
                  <a:lnTo>
                    <a:pt x="37" y="72"/>
                  </a:lnTo>
                  <a:lnTo>
                    <a:pt x="59" y="72"/>
                  </a:lnTo>
                  <a:lnTo>
                    <a:pt x="59" y="32"/>
                  </a:lnTo>
                  <a:lnTo>
                    <a:pt x="59" y="24"/>
                  </a:lnTo>
                  <a:lnTo>
                    <a:pt x="74" y="24"/>
                  </a:lnTo>
                  <a:lnTo>
                    <a:pt x="74" y="0"/>
                  </a:lnTo>
                  <a:lnTo>
                    <a:pt x="52" y="1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18" name="Freeform 59"/>
            <p:cNvSpPr>
              <a:spLocks/>
            </p:cNvSpPr>
            <p:nvPr/>
          </p:nvSpPr>
          <p:spPr bwMode="auto">
            <a:xfrm rot="704206">
              <a:off x="721" y="2455"/>
              <a:ext cx="177" cy="217"/>
            </a:xfrm>
            <a:custGeom>
              <a:avLst/>
              <a:gdLst>
                <a:gd name="T0" fmla="*/ 2504 w 119"/>
                <a:gd name="T1" fmla="*/ 7018 h 225"/>
                <a:gd name="T2" fmla="*/ 0 w 119"/>
                <a:gd name="T3" fmla="*/ 6720 h 225"/>
                <a:gd name="T4" fmla="*/ 3590 w 119"/>
                <a:gd name="T5" fmla="*/ 6215 h 225"/>
                <a:gd name="T6" fmla="*/ 2504 w 119"/>
                <a:gd name="T7" fmla="*/ 5118 h 225"/>
                <a:gd name="T8" fmla="*/ 7076 w 119"/>
                <a:gd name="T9" fmla="*/ 5118 h 225"/>
                <a:gd name="T10" fmla="*/ 7076 w 119"/>
                <a:gd name="T11" fmla="*/ 3786 h 225"/>
                <a:gd name="T12" fmla="*/ 10621 w 119"/>
                <a:gd name="T13" fmla="*/ 3506 h 225"/>
                <a:gd name="T14" fmla="*/ 5972 w 119"/>
                <a:gd name="T15" fmla="*/ 2710 h 225"/>
                <a:gd name="T16" fmla="*/ 4936 w 119"/>
                <a:gd name="T17" fmla="*/ 1064 h 225"/>
                <a:gd name="T18" fmla="*/ 5972 w 119"/>
                <a:gd name="T19" fmla="*/ 516 h 225"/>
                <a:gd name="T20" fmla="*/ 5972 w 119"/>
                <a:gd name="T21" fmla="*/ 254 h 225"/>
                <a:gd name="T22" fmla="*/ 12024 w 119"/>
                <a:gd name="T23" fmla="*/ 0 h 225"/>
                <a:gd name="T24" fmla="*/ 14290 w 119"/>
                <a:gd name="T25" fmla="*/ 1064 h 225"/>
                <a:gd name="T26" fmla="*/ 12024 w 119"/>
                <a:gd name="T27" fmla="*/ 1064 h 225"/>
                <a:gd name="T28" fmla="*/ 15600 w 119"/>
                <a:gd name="T29" fmla="*/ 2418 h 225"/>
                <a:gd name="T30" fmla="*/ 13166 w 119"/>
                <a:gd name="T31" fmla="*/ 3210 h 225"/>
                <a:gd name="T32" fmla="*/ 19176 w 119"/>
                <a:gd name="T33" fmla="*/ 4048 h 225"/>
                <a:gd name="T34" fmla="*/ 15600 w 119"/>
                <a:gd name="T35" fmla="*/ 6215 h 225"/>
                <a:gd name="T36" fmla="*/ 12024 w 119"/>
                <a:gd name="T37" fmla="*/ 6215 h 225"/>
                <a:gd name="T38" fmla="*/ 13166 w 119"/>
                <a:gd name="T39" fmla="*/ 7276 h 225"/>
                <a:gd name="T40" fmla="*/ 9485 w 119"/>
                <a:gd name="T41" fmla="*/ 7555 h 225"/>
                <a:gd name="T42" fmla="*/ 2504 w 119"/>
                <a:gd name="T43" fmla="*/ 7018 h 2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9"/>
                <a:gd name="T67" fmla="*/ 0 h 225"/>
                <a:gd name="T68" fmla="*/ 119 w 119"/>
                <a:gd name="T69" fmla="*/ 225 h 22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9" h="225">
                  <a:moveTo>
                    <a:pt x="15" y="208"/>
                  </a:moveTo>
                  <a:lnTo>
                    <a:pt x="0" y="200"/>
                  </a:lnTo>
                  <a:lnTo>
                    <a:pt x="22" y="184"/>
                  </a:lnTo>
                  <a:lnTo>
                    <a:pt x="15" y="152"/>
                  </a:lnTo>
                  <a:lnTo>
                    <a:pt x="44" y="152"/>
                  </a:lnTo>
                  <a:lnTo>
                    <a:pt x="44" y="112"/>
                  </a:lnTo>
                  <a:lnTo>
                    <a:pt x="66" y="104"/>
                  </a:lnTo>
                  <a:lnTo>
                    <a:pt x="37" y="80"/>
                  </a:lnTo>
                  <a:lnTo>
                    <a:pt x="30" y="32"/>
                  </a:lnTo>
                  <a:lnTo>
                    <a:pt x="37" y="16"/>
                  </a:lnTo>
                  <a:lnTo>
                    <a:pt x="37" y="8"/>
                  </a:lnTo>
                  <a:lnTo>
                    <a:pt x="74" y="0"/>
                  </a:lnTo>
                  <a:lnTo>
                    <a:pt x="89" y="32"/>
                  </a:lnTo>
                  <a:lnTo>
                    <a:pt x="74" y="32"/>
                  </a:lnTo>
                  <a:lnTo>
                    <a:pt x="96" y="72"/>
                  </a:lnTo>
                  <a:lnTo>
                    <a:pt x="81" y="96"/>
                  </a:lnTo>
                  <a:lnTo>
                    <a:pt x="118" y="120"/>
                  </a:lnTo>
                  <a:lnTo>
                    <a:pt x="96" y="184"/>
                  </a:lnTo>
                  <a:lnTo>
                    <a:pt x="74" y="184"/>
                  </a:lnTo>
                  <a:lnTo>
                    <a:pt x="81" y="216"/>
                  </a:lnTo>
                  <a:lnTo>
                    <a:pt x="59" y="224"/>
                  </a:lnTo>
                  <a:lnTo>
                    <a:pt x="15" y="20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19" name="Freeform 60"/>
            <p:cNvSpPr>
              <a:spLocks/>
            </p:cNvSpPr>
            <p:nvPr/>
          </p:nvSpPr>
          <p:spPr bwMode="auto">
            <a:xfrm rot="704206">
              <a:off x="481" y="2646"/>
              <a:ext cx="177" cy="291"/>
            </a:xfrm>
            <a:custGeom>
              <a:avLst/>
              <a:gdLst>
                <a:gd name="T0" fmla="*/ 22451 w 134"/>
                <a:gd name="T1" fmla="*/ 1069 h 265"/>
                <a:gd name="T2" fmla="*/ 21408 w 134"/>
                <a:gd name="T3" fmla="*/ 254 h 265"/>
                <a:gd name="T4" fmla="*/ 17522 w 134"/>
                <a:gd name="T5" fmla="*/ 0 h 265"/>
                <a:gd name="T6" fmla="*/ 11499 w 134"/>
                <a:gd name="T7" fmla="*/ 254 h 265"/>
                <a:gd name="T8" fmla="*/ 9946 w 134"/>
                <a:gd name="T9" fmla="*/ 1069 h 265"/>
                <a:gd name="T10" fmla="*/ 11499 w 134"/>
                <a:gd name="T11" fmla="*/ 1906 h 265"/>
                <a:gd name="T12" fmla="*/ 15205 w 134"/>
                <a:gd name="T13" fmla="*/ 2161 h 265"/>
                <a:gd name="T14" fmla="*/ 13650 w 134"/>
                <a:gd name="T15" fmla="*/ 2992 h 265"/>
                <a:gd name="T16" fmla="*/ 9946 w 134"/>
                <a:gd name="T17" fmla="*/ 3211 h 265"/>
                <a:gd name="T18" fmla="*/ 9946 w 134"/>
                <a:gd name="T19" fmla="*/ 3791 h 265"/>
                <a:gd name="T20" fmla="*/ 2589 w 134"/>
                <a:gd name="T21" fmla="*/ 4333 h 265"/>
                <a:gd name="T22" fmla="*/ 0 w 134"/>
                <a:gd name="T23" fmla="*/ 4873 h 265"/>
                <a:gd name="T24" fmla="*/ 3758 w 134"/>
                <a:gd name="T25" fmla="*/ 6489 h 265"/>
                <a:gd name="T26" fmla="*/ 5132 w 134"/>
                <a:gd name="T27" fmla="*/ 6778 h 265"/>
                <a:gd name="T28" fmla="*/ 5132 w 134"/>
                <a:gd name="T29" fmla="*/ 8633 h 265"/>
                <a:gd name="T30" fmla="*/ 13650 w 134"/>
                <a:gd name="T31" fmla="*/ 8964 h 265"/>
                <a:gd name="T32" fmla="*/ 16197 w 134"/>
                <a:gd name="T33" fmla="*/ 4873 h 265"/>
                <a:gd name="T34" fmla="*/ 22451 w 134"/>
                <a:gd name="T35" fmla="*/ 3211 h 265"/>
                <a:gd name="T36" fmla="*/ 20035 w 134"/>
                <a:gd name="T37" fmla="*/ 2710 h 265"/>
                <a:gd name="T38" fmla="*/ 21408 w 134"/>
                <a:gd name="T39" fmla="*/ 1352 h 265"/>
                <a:gd name="T40" fmla="*/ 22451 w 134"/>
                <a:gd name="T41" fmla="*/ 1069 h 26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4"/>
                <a:gd name="T64" fmla="*/ 0 h 265"/>
                <a:gd name="T65" fmla="*/ 134 w 134"/>
                <a:gd name="T66" fmla="*/ 265 h 26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4" h="265">
                  <a:moveTo>
                    <a:pt x="133" y="32"/>
                  </a:moveTo>
                  <a:lnTo>
                    <a:pt x="126" y="8"/>
                  </a:lnTo>
                  <a:lnTo>
                    <a:pt x="104" y="0"/>
                  </a:lnTo>
                  <a:lnTo>
                    <a:pt x="67" y="8"/>
                  </a:lnTo>
                  <a:lnTo>
                    <a:pt x="59" y="32"/>
                  </a:lnTo>
                  <a:lnTo>
                    <a:pt x="67" y="56"/>
                  </a:lnTo>
                  <a:lnTo>
                    <a:pt x="89" y="64"/>
                  </a:lnTo>
                  <a:lnTo>
                    <a:pt x="81" y="88"/>
                  </a:lnTo>
                  <a:lnTo>
                    <a:pt x="59" y="96"/>
                  </a:lnTo>
                  <a:lnTo>
                    <a:pt x="59" y="112"/>
                  </a:lnTo>
                  <a:lnTo>
                    <a:pt x="15" y="128"/>
                  </a:lnTo>
                  <a:lnTo>
                    <a:pt x="0" y="144"/>
                  </a:lnTo>
                  <a:lnTo>
                    <a:pt x="22" y="192"/>
                  </a:lnTo>
                  <a:lnTo>
                    <a:pt x="30" y="200"/>
                  </a:lnTo>
                  <a:lnTo>
                    <a:pt x="30" y="256"/>
                  </a:lnTo>
                  <a:lnTo>
                    <a:pt x="81" y="264"/>
                  </a:lnTo>
                  <a:lnTo>
                    <a:pt x="96" y="144"/>
                  </a:lnTo>
                  <a:lnTo>
                    <a:pt x="133" y="96"/>
                  </a:lnTo>
                  <a:lnTo>
                    <a:pt x="118" y="80"/>
                  </a:lnTo>
                  <a:lnTo>
                    <a:pt x="126" y="40"/>
                  </a:lnTo>
                  <a:lnTo>
                    <a:pt x="133" y="32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  <a:p>
              <a:pPr>
                <a:defRPr/>
              </a:pPr>
              <a:r>
                <a:rPr lang="ru-RU" sz="1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*</a:t>
              </a:r>
            </a:p>
          </p:txBody>
        </p:sp>
        <p:sp>
          <p:nvSpPr>
            <p:cNvPr id="620" name="Freeform 61"/>
            <p:cNvSpPr>
              <a:spLocks/>
            </p:cNvSpPr>
            <p:nvPr/>
          </p:nvSpPr>
          <p:spPr bwMode="auto">
            <a:xfrm rot="704206">
              <a:off x="321" y="2241"/>
              <a:ext cx="212" cy="290"/>
            </a:xfrm>
            <a:custGeom>
              <a:avLst/>
              <a:gdLst>
                <a:gd name="T0" fmla="*/ 45620 w 178"/>
                <a:gd name="T1" fmla="*/ 6861 h 257"/>
                <a:gd name="T2" fmla="*/ 47540 w 178"/>
                <a:gd name="T3" fmla="*/ 5334 h 257"/>
                <a:gd name="T4" fmla="*/ 39887 w 178"/>
                <a:gd name="T5" fmla="*/ 4640 h 257"/>
                <a:gd name="T6" fmla="*/ 41738 w 178"/>
                <a:gd name="T7" fmla="*/ 3413 h 257"/>
                <a:gd name="T8" fmla="*/ 45620 w 178"/>
                <a:gd name="T9" fmla="*/ 3025 h 257"/>
                <a:gd name="T10" fmla="*/ 43449 w 178"/>
                <a:gd name="T11" fmla="*/ 1900 h 257"/>
                <a:gd name="T12" fmla="*/ 35654 w 178"/>
                <a:gd name="T13" fmla="*/ 1900 h 257"/>
                <a:gd name="T14" fmla="*/ 33514 w 178"/>
                <a:gd name="T15" fmla="*/ 369 h 257"/>
                <a:gd name="T16" fmla="*/ 21593 w 178"/>
                <a:gd name="T17" fmla="*/ 0 h 257"/>
                <a:gd name="T18" fmla="*/ 23973 w 178"/>
                <a:gd name="T19" fmla="*/ 1900 h 257"/>
                <a:gd name="T20" fmla="*/ 11742 w 178"/>
                <a:gd name="T21" fmla="*/ 1900 h 257"/>
                <a:gd name="T22" fmla="*/ 9859 w 178"/>
                <a:gd name="T23" fmla="*/ 2678 h 257"/>
                <a:gd name="T24" fmla="*/ 1962 w 178"/>
                <a:gd name="T25" fmla="*/ 1564 h 257"/>
                <a:gd name="T26" fmla="*/ 0 w 178"/>
                <a:gd name="T27" fmla="*/ 3025 h 257"/>
                <a:gd name="T28" fmla="*/ 8272 w 178"/>
                <a:gd name="T29" fmla="*/ 11124 h 257"/>
                <a:gd name="T30" fmla="*/ 11742 w 178"/>
                <a:gd name="T31" fmla="*/ 10696 h 257"/>
                <a:gd name="T32" fmla="*/ 17719 w 178"/>
                <a:gd name="T33" fmla="*/ 12208 h 257"/>
                <a:gd name="T34" fmla="*/ 25718 w 178"/>
                <a:gd name="T35" fmla="*/ 11124 h 257"/>
                <a:gd name="T36" fmla="*/ 31756 w 178"/>
                <a:gd name="T37" fmla="*/ 11447 h 257"/>
                <a:gd name="T38" fmla="*/ 35654 w 178"/>
                <a:gd name="T39" fmla="*/ 11447 h 257"/>
                <a:gd name="T40" fmla="*/ 35654 w 178"/>
                <a:gd name="T41" fmla="*/ 10312 h 257"/>
                <a:gd name="T42" fmla="*/ 41738 w 178"/>
                <a:gd name="T43" fmla="*/ 9914 h 257"/>
                <a:gd name="T44" fmla="*/ 37640 w 178"/>
                <a:gd name="T45" fmla="*/ 8002 h 257"/>
                <a:gd name="T46" fmla="*/ 45620 w 178"/>
                <a:gd name="T47" fmla="*/ 6861 h 25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8"/>
                <a:gd name="T73" fmla="*/ 0 h 257"/>
                <a:gd name="T74" fmla="*/ 178 w 178"/>
                <a:gd name="T75" fmla="*/ 257 h 25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8" h="257">
                  <a:moveTo>
                    <a:pt x="170" y="144"/>
                  </a:moveTo>
                  <a:lnTo>
                    <a:pt x="177" y="112"/>
                  </a:lnTo>
                  <a:lnTo>
                    <a:pt x="148" y="96"/>
                  </a:lnTo>
                  <a:lnTo>
                    <a:pt x="155" y="72"/>
                  </a:lnTo>
                  <a:lnTo>
                    <a:pt x="170" y="64"/>
                  </a:lnTo>
                  <a:lnTo>
                    <a:pt x="162" y="40"/>
                  </a:lnTo>
                  <a:lnTo>
                    <a:pt x="133" y="40"/>
                  </a:lnTo>
                  <a:lnTo>
                    <a:pt x="125" y="8"/>
                  </a:lnTo>
                  <a:lnTo>
                    <a:pt x="81" y="0"/>
                  </a:lnTo>
                  <a:lnTo>
                    <a:pt x="89" y="40"/>
                  </a:lnTo>
                  <a:lnTo>
                    <a:pt x="44" y="40"/>
                  </a:lnTo>
                  <a:lnTo>
                    <a:pt x="37" y="56"/>
                  </a:lnTo>
                  <a:lnTo>
                    <a:pt x="7" y="32"/>
                  </a:lnTo>
                  <a:lnTo>
                    <a:pt x="0" y="64"/>
                  </a:lnTo>
                  <a:lnTo>
                    <a:pt x="30" y="232"/>
                  </a:lnTo>
                  <a:lnTo>
                    <a:pt x="44" y="224"/>
                  </a:lnTo>
                  <a:lnTo>
                    <a:pt x="66" y="256"/>
                  </a:lnTo>
                  <a:lnTo>
                    <a:pt x="96" y="232"/>
                  </a:lnTo>
                  <a:lnTo>
                    <a:pt x="118" y="240"/>
                  </a:lnTo>
                  <a:lnTo>
                    <a:pt x="133" y="240"/>
                  </a:lnTo>
                  <a:lnTo>
                    <a:pt x="133" y="216"/>
                  </a:lnTo>
                  <a:lnTo>
                    <a:pt x="155" y="208"/>
                  </a:lnTo>
                  <a:lnTo>
                    <a:pt x="140" y="168"/>
                  </a:lnTo>
                  <a:lnTo>
                    <a:pt x="170" y="144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21" name="Freeform 62"/>
            <p:cNvSpPr>
              <a:spLocks/>
            </p:cNvSpPr>
            <p:nvPr/>
          </p:nvSpPr>
          <p:spPr bwMode="auto">
            <a:xfrm rot="704206">
              <a:off x="382" y="2356"/>
              <a:ext cx="49" cy="145"/>
            </a:xfrm>
            <a:custGeom>
              <a:avLst/>
              <a:gdLst>
                <a:gd name="T0" fmla="*/ 2015 w 45"/>
                <a:gd name="T1" fmla="*/ 2138 h 129"/>
                <a:gd name="T2" fmla="*/ 3108 w 45"/>
                <a:gd name="T3" fmla="*/ 1641 h 129"/>
                <a:gd name="T4" fmla="*/ 0 w 45"/>
                <a:gd name="T5" fmla="*/ 1060 h 129"/>
                <a:gd name="T6" fmla="*/ 0 w 45"/>
                <a:gd name="T7" fmla="*/ 0 h 129"/>
                <a:gd name="T8" fmla="*/ 3108 w 45"/>
                <a:gd name="T9" fmla="*/ 814 h 129"/>
                <a:gd name="T10" fmla="*/ 5982 w 45"/>
                <a:gd name="T11" fmla="*/ 1339 h 129"/>
                <a:gd name="T12" fmla="*/ 5982 w 45"/>
                <a:gd name="T13" fmla="*/ 2945 h 129"/>
                <a:gd name="T14" fmla="*/ 3877 w 45"/>
                <a:gd name="T15" fmla="*/ 2689 h 129"/>
                <a:gd name="T16" fmla="*/ 3108 w 45"/>
                <a:gd name="T17" fmla="*/ 3477 h 129"/>
                <a:gd name="T18" fmla="*/ 890 w 45"/>
                <a:gd name="T19" fmla="*/ 4293 h 129"/>
                <a:gd name="T20" fmla="*/ 0 w 45"/>
                <a:gd name="T21" fmla="*/ 3184 h 129"/>
                <a:gd name="T22" fmla="*/ 2015 w 45"/>
                <a:gd name="T23" fmla="*/ 2138 h 1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"/>
                <a:gd name="T37" fmla="*/ 0 h 129"/>
                <a:gd name="T38" fmla="*/ 45 w 45"/>
                <a:gd name="T39" fmla="*/ 129 h 1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" h="129">
                  <a:moveTo>
                    <a:pt x="15" y="64"/>
                  </a:moveTo>
                  <a:lnTo>
                    <a:pt x="22" y="48"/>
                  </a:lnTo>
                  <a:lnTo>
                    <a:pt x="0" y="32"/>
                  </a:lnTo>
                  <a:lnTo>
                    <a:pt x="0" y="0"/>
                  </a:lnTo>
                  <a:lnTo>
                    <a:pt x="22" y="24"/>
                  </a:lnTo>
                  <a:lnTo>
                    <a:pt x="44" y="40"/>
                  </a:lnTo>
                  <a:lnTo>
                    <a:pt x="44" y="88"/>
                  </a:lnTo>
                  <a:lnTo>
                    <a:pt x="29" y="80"/>
                  </a:lnTo>
                  <a:lnTo>
                    <a:pt x="22" y="104"/>
                  </a:lnTo>
                  <a:lnTo>
                    <a:pt x="7" y="128"/>
                  </a:lnTo>
                  <a:lnTo>
                    <a:pt x="0" y="96"/>
                  </a:lnTo>
                  <a:lnTo>
                    <a:pt x="15" y="6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22" name="Freeform 63"/>
            <p:cNvSpPr>
              <a:spLocks/>
            </p:cNvSpPr>
            <p:nvPr/>
          </p:nvSpPr>
          <p:spPr bwMode="auto">
            <a:xfrm rot="704206">
              <a:off x="1011" y="2065"/>
              <a:ext cx="167" cy="154"/>
            </a:xfrm>
            <a:custGeom>
              <a:avLst/>
              <a:gdLst>
                <a:gd name="T0" fmla="*/ 18942 w 141"/>
                <a:gd name="T1" fmla="*/ 4958 h 121"/>
                <a:gd name="T2" fmla="*/ 15494 w 141"/>
                <a:gd name="T3" fmla="*/ 4958 h 121"/>
                <a:gd name="T4" fmla="*/ 10467 w 141"/>
                <a:gd name="T5" fmla="*/ 3984 h 121"/>
                <a:gd name="T6" fmla="*/ 7005 w 141"/>
                <a:gd name="T7" fmla="*/ 4335 h 121"/>
                <a:gd name="T8" fmla="*/ 7005 w 141"/>
                <a:gd name="T9" fmla="*/ 3015 h 121"/>
                <a:gd name="T10" fmla="*/ 3560 w 141"/>
                <a:gd name="T11" fmla="*/ 2289 h 121"/>
                <a:gd name="T12" fmla="*/ 0 w 141"/>
                <a:gd name="T13" fmla="*/ 2289 h 121"/>
                <a:gd name="T14" fmla="*/ 0 w 141"/>
                <a:gd name="T15" fmla="*/ 1332 h 121"/>
                <a:gd name="T16" fmla="*/ 4490 w 141"/>
                <a:gd name="T17" fmla="*/ 0 h 121"/>
                <a:gd name="T18" fmla="*/ 9431 w 141"/>
                <a:gd name="T19" fmla="*/ 1017 h 121"/>
                <a:gd name="T20" fmla="*/ 10467 w 141"/>
                <a:gd name="T21" fmla="*/ 2289 h 121"/>
                <a:gd name="T22" fmla="*/ 14090 w 141"/>
                <a:gd name="T23" fmla="*/ 3015 h 121"/>
                <a:gd name="T24" fmla="*/ 18942 w 141"/>
                <a:gd name="T25" fmla="*/ 2289 h 121"/>
                <a:gd name="T26" fmla="*/ 22435 w 141"/>
                <a:gd name="T27" fmla="*/ 3015 h 121"/>
                <a:gd name="T28" fmla="*/ 21311 w 141"/>
                <a:gd name="T29" fmla="*/ 4335 h 121"/>
                <a:gd name="T30" fmla="*/ 22435 w 141"/>
                <a:gd name="T31" fmla="*/ 4335 h 121"/>
                <a:gd name="T32" fmla="*/ 18942 w 141"/>
                <a:gd name="T33" fmla="*/ 4958 h 1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1"/>
                <a:gd name="T52" fmla="*/ 0 h 121"/>
                <a:gd name="T53" fmla="*/ 141 w 141"/>
                <a:gd name="T54" fmla="*/ 121 h 1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1" h="121">
                  <a:moveTo>
                    <a:pt x="118" y="120"/>
                  </a:moveTo>
                  <a:lnTo>
                    <a:pt x="96" y="120"/>
                  </a:lnTo>
                  <a:lnTo>
                    <a:pt x="66" y="96"/>
                  </a:lnTo>
                  <a:lnTo>
                    <a:pt x="44" y="104"/>
                  </a:lnTo>
                  <a:lnTo>
                    <a:pt x="44" y="72"/>
                  </a:lnTo>
                  <a:lnTo>
                    <a:pt x="22" y="56"/>
                  </a:lnTo>
                  <a:lnTo>
                    <a:pt x="0" y="56"/>
                  </a:lnTo>
                  <a:lnTo>
                    <a:pt x="0" y="32"/>
                  </a:lnTo>
                  <a:lnTo>
                    <a:pt x="29" y="0"/>
                  </a:lnTo>
                  <a:lnTo>
                    <a:pt x="59" y="24"/>
                  </a:lnTo>
                  <a:lnTo>
                    <a:pt x="66" y="56"/>
                  </a:lnTo>
                  <a:lnTo>
                    <a:pt x="88" y="72"/>
                  </a:lnTo>
                  <a:lnTo>
                    <a:pt x="118" y="56"/>
                  </a:lnTo>
                  <a:lnTo>
                    <a:pt x="140" y="72"/>
                  </a:lnTo>
                  <a:lnTo>
                    <a:pt x="133" y="104"/>
                  </a:lnTo>
                  <a:lnTo>
                    <a:pt x="140" y="104"/>
                  </a:lnTo>
                  <a:lnTo>
                    <a:pt x="118" y="12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23" name="Freeform 64"/>
            <p:cNvSpPr>
              <a:spLocks/>
            </p:cNvSpPr>
            <p:nvPr/>
          </p:nvSpPr>
          <p:spPr bwMode="auto">
            <a:xfrm rot="704206">
              <a:off x="954" y="2101"/>
              <a:ext cx="177" cy="228"/>
            </a:xfrm>
            <a:custGeom>
              <a:avLst/>
              <a:gdLst>
                <a:gd name="T0" fmla="*/ 24764 w 142"/>
                <a:gd name="T1" fmla="*/ 2985 h 185"/>
                <a:gd name="T2" fmla="*/ 19292 w 142"/>
                <a:gd name="T3" fmla="*/ 2143 h 185"/>
                <a:gd name="T4" fmla="*/ 15215 w 142"/>
                <a:gd name="T5" fmla="*/ 2409 h 185"/>
                <a:gd name="T6" fmla="*/ 15215 w 142"/>
                <a:gd name="T7" fmla="*/ 1341 h 185"/>
                <a:gd name="T8" fmla="*/ 10927 w 142"/>
                <a:gd name="T9" fmla="*/ 823 h 185"/>
                <a:gd name="T10" fmla="*/ 6878 w 142"/>
                <a:gd name="T11" fmla="*/ 823 h 185"/>
                <a:gd name="T12" fmla="*/ 6878 w 142"/>
                <a:gd name="T13" fmla="*/ 0 h 185"/>
                <a:gd name="T14" fmla="*/ 5704 w 142"/>
                <a:gd name="T15" fmla="*/ 254 h 185"/>
                <a:gd name="T16" fmla="*/ 0 w 142"/>
                <a:gd name="T17" fmla="*/ 3499 h 185"/>
                <a:gd name="T18" fmla="*/ 5704 w 142"/>
                <a:gd name="T19" fmla="*/ 4552 h 185"/>
                <a:gd name="T20" fmla="*/ 8291 w 142"/>
                <a:gd name="T21" fmla="*/ 4552 h 185"/>
                <a:gd name="T22" fmla="*/ 13798 w 142"/>
                <a:gd name="T23" fmla="*/ 5612 h 185"/>
                <a:gd name="T24" fmla="*/ 17909 w 142"/>
                <a:gd name="T25" fmla="*/ 5612 h 185"/>
                <a:gd name="T26" fmla="*/ 20541 w 142"/>
                <a:gd name="T27" fmla="*/ 6209 h 185"/>
                <a:gd name="T28" fmla="*/ 24764 w 142"/>
                <a:gd name="T29" fmla="*/ 5112 h 185"/>
                <a:gd name="T30" fmla="*/ 23354 w 142"/>
                <a:gd name="T31" fmla="*/ 4310 h 185"/>
                <a:gd name="T32" fmla="*/ 26169 w 142"/>
                <a:gd name="T33" fmla="*/ 3774 h 185"/>
                <a:gd name="T34" fmla="*/ 24764 w 142"/>
                <a:gd name="T35" fmla="*/ 2985 h 1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42"/>
                <a:gd name="T55" fmla="*/ 0 h 185"/>
                <a:gd name="T56" fmla="*/ 142 w 142"/>
                <a:gd name="T57" fmla="*/ 185 h 18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42" h="185">
                  <a:moveTo>
                    <a:pt x="134" y="88"/>
                  </a:moveTo>
                  <a:lnTo>
                    <a:pt x="104" y="64"/>
                  </a:lnTo>
                  <a:lnTo>
                    <a:pt x="82" y="72"/>
                  </a:lnTo>
                  <a:lnTo>
                    <a:pt x="82" y="40"/>
                  </a:lnTo>
                  <a:lnTo>
                    <a:pt x="59" y="24"/>
                  </a:lnTo>
                  <a:lnTo>
                    <a:pt x="37" y="24"/>
                  </a:lnTo>
                  <a:lnTo>
                    <a:pt x="37" y="0"/>
                  </a:lnTo>
                  <a:lnTo>
                    <a:pt x="30" y="8"/>
                  </a:lnTo>
                  <a:lnTo>
                    <a:pt x="0" y="104"/>
                  </a:lnTo>
                  <a:lnTo>
                    <a:pt x="30" y="136"/>
                  </a:lnTo>
                  <a:lnTo>
                    <a:pt x="45" y="136"/>
                  </a:lnTo>
                  <a:lnTo>
                    <a:pt x="74" y="168"/>
                  </a:lnTo>
                  <a:lnTo>
                    <a:pt x="97" y="168"/>
                  </a:lnTo>
                  <a:lnTo>
                    <a:pt x="111" y="184"/>
                  </a:lnTo>
                  <a:lnTo>
                    <a:pt x="134" y="152"/>
                  </a:lnTo>
                  <a:lnTo>
                    <a:pt x="126" y="128"/>
                  </a:lnTo>
                  <a:lnTo>
                    <a:pt x="141" y="112"/>
                  </a:lnTo>
                  <a:lnTo>
                    <a:pt x="134" y="88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24" name="Freeform 65"/>
            <p:cNvSpPr>
              <a:spLocks/>
            </p:cNvSpPr>
            <p:nvPr/>
          </p:nvSpPr>
          <p:spPr bwMode="auto">
            <a:xfrm rot="704206">
              <a:off x="900" y="1951"/>
              <a:ext cx="168" cy="120"/>
            </a:xfrm>
            <a:custGeom>
              <a:avLst/>
              <a:gdLst>
                <a:gd name="T0" fmla="*/ 21969 w 142"/>
                <a:gd name="T1" fmla="*/ 1338 h 121"/>
                <a:gd name="T2" fmla="*/ 21969 w 142"/>
                <a:gd name="T3" fmla="*/ 2689 h 121"/>
                <a:gd name="T4" fmla="*/ 17208 w 142"/>
                <a:gd name="T5" fmla="*/ 3763 h 121"/>
                <a:gd name="T6" fmla="*/ 16253 w 142"/>
                <a:gd name="T7" fmla="*/ 4017 h 121"/>
                <a:gd name="T8" fmla="*/ 11612 w 142"/>
                <a:gd name="T9" fmla="*/ 3763 h 121"/>
                <a:gd name="T10" fmla="*/ 9163 w 142"/>
                <a:gd name="T11" fmla="*/ 4017 h 121"/>
                <a:gd name="T12" fmla="*/ 8097 w 142"/>
                <a:gd name="T13" fmla="*/ 3474 h 121"/>
                <a:gd name="T14" fmla="*/ 1023 w 142"/>
                <a:gd name="T15" fmla="*/ 3183 h 121"/>
                <a:gd name="T16" fmla="*/ 3493 w 142"/>
                <a:gd name="T17" fmla="*/ 2689 h 121"/>
                <a:gd name="T18" fmla="*/ 0 w 142"/>
                <a:gd name="T19" fmla="*/ 2401 h 121"/>
                <a:gd name="T20" fmla="*/ 0 w 142"/>
                <a:gd name="T21" fmla="*/ 1630 h 121"/>
                <a:gd name="T22" fmla="*/ 1023 w 142"/>
                <a:gd name="T23" fmla="*/ 1059 h 121"/>
                <a:gd name="T24" fmla="*/ 4646 w 142"/>
                <a:gd name="T25" fmla="*/ 0 h 121"/>
                <a:gd name="T26" fmla="*/ 16253 w 142"/>
                <a:gd name="T27" fmla="*/ 0 h 121"/>
                <a:gd name="T28" fmla="*/ 21969 w 142"/>
                <a:gd name="T29" fmla="*/ 1059 h 121"/>
                <a:gd name="T30" fmla="*/ 21969 w 142"/>
                <a:gd name="T31" fmla="*/ 1338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2"/>
                <a:gd name="T49" fmla="*/ 0 h 121"/>
                <a:gd name="T50" fmla="*/ 142 w 142"/>
                <a:gd name="T51" fmla="*/ 121 h 1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2" h="121">
                  <a:moveTo>
                    <a:pt x="141" y="40"/>
                  </a:moveTo>
                  <a:lnTo>
                    <a:pt x="141" y="80"/>
                  </a:lnTo>
                  <a:lnTo>
                    <a:pt x="111" y="112"/>
                  </a:lnTo>
                  <a:lnTo>
                    <a:pt x="104" y="120"/>
                  </a:lnTo>
                  <a:lnTo>
                    <a:pt x="74" y="112"/>
                  </a:lnTo>
                  <a:lnTo>
                    <a:pt x="59" y="120"/>
                  </a:lnTo>
                  <a:lnTo>
                    <a:pt x="52" y="104"/>
                  </a:lnTo>
                  <a:lnTo>
                    <a:pt x="7" y="96"/>
                  </a:lnTo>
                  <a:lnTo>
                    <a:pt x="22" y="80"/>
                  </a:lnTo>
                  <a:lnTo>
                    <a:pt x="0" y="72"/>
                  </a:lnTo>
                  <a:lnTo>
                    <a:pt x="0" y="48"/>
                  </a:lnTo>
                  <a:lnTo>
                    <a:pt x="7" y="32"/>
                  </a:lnTo>
                  <a:lnTo>
                    <a:pt x="30" y="0"/>
                  </a:lnTo>
                  <a:lnTo>
                    <a:pt x="104" y="0"/>
                  </a:lnTo>
                  <a:lnTo>
                    <a:pt x="141" y="32"/>
                  </a:lnTo>
                  <a:lnTo>
                    <a:pt x="141" y="4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25" name="Freeform 67"/>
            <p:cNvSpPr>
              <a:spLocks/>
            </p:cNvSpPr>
            <p:nvPr/>
          </p:nvSpPr>
          <p:spPr bwMode="auto">
            <a:xfrm rot="704206">
              <a:off x="1156" y="1833"/>
              <a:ext cx="301" cy="158"/>
            </a:xfrm>
            <a:custGeom>
              <a:avLst/>
              <a:gdLst>
                <a:gd name="T0" fmla="*/ 15088 w 252"/>
                <a:gd name="T1" fmla="*/ 5137 h 145"/>
                <a:gd name="T2" fmla="*/ 13569 w 252"/>
                <a:gd name="T3" fmla="*/ 4151 h 145"/>
                <a:gd name="T4" fmla="*/ 7687 w 252"/>
                <a:gd name="T5" fmla="*/ 2869 h 145"/>
                <a:gd name="T6" fmla="*/ 3162 w 252"/>
                <a:gd name="T7" fmla="*/ 3210 h 145"/>
                <a:gd name="T8" fmla="*/ 0 w 252"/>
                <a:gd name="T9" fmla="*/ 2218 h 145"/>
                <a:gd name="T10" fmla="*/ 12062 w 252"/>
                <a:gd name="T11" fmla="*/ 302 h 145"/>
                <a:gd name="T12" fmla="*/ 23031 w 252"/>
                <a:gd name="T13" fmla="*/ 0 h 145"/>
                <a:gd name="T14" fmla="*/ 39725 w 252"/>
                <a:gd name="T15" fmla="*/ 3210 h 145"/>
                <a:gd name="T16" fmla="*/ 51870 w 252"/>
                <a:gd name="T17" fmla="*/ 2869 h 145"/>
                <a:gd name="T18" fmla="*/ 48910 w 252"/>
                <a:gd name="T19" fmla="*/ 5137 h 145"/>
                <a:gd name="T20" fmla="*/ 42674 w 252"/>
                <a:gd name="T21" fmla="*/ 5137 h 145"/>
                <a:gd name="T22" fmla="*/ 38122 w 252"/>
                <a:gd name="T23" fmla="*/ 5761 h 145"/>
                <a:gd name="T24" fmla="*/ 33620 w 252"/>
                <a:gd name="T25" fmla="*/ 5761 h 145"/>
                <a:gd name="T26" fmla="*/ 27509 w 252"/>
                <a:gd name="T27" fmla="*/ 5137 h 145"/>
                <a:gd name="T28" fmla="*/ 21335 w 252"/>
                <a:gd name="T29" fmla="*/ 5761 h 145"/>
                <a:gd name="T30" fmla="*/ 15088 w 252"/>
                <a:gd name="T31" fmla="*/ 5137 h 1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52"/>
                <a:gd name="T49" fmla="*/ 0 h 145"/>
                <a:gd name="T50" fmla="*/ 252 w 252"/>
                <a:gd name="T51" fmla="*/ 145 h 1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52" h="145">
                  <a:moveTo>
                    <a:pt x="74" y="128"/>
                  </a:moveTo>
                  <a:lnTo>
                    <a:pt x="66" y="104"/>
                  </a:lnTo>
                  <a:lnTo>
                    <a:pt x="37" y="72"/>
                  </a:lnTo>
                  <a:lnTo>
                    <a:pt x="15" y="80"/>
                  </a:lnTo>
                  <a:lnTo>
                    <a:pt x="0" y="56"/>
                  </a:lnTo>
                  <a:lnTo>
                    <a:pt x="59" y="8"/>
                  </a:lnTo>
                  <a:lnTo>
                    <a:pt x="111" y="0"/>
                  </a:lnTo>
                  <a:lnTo>
                    <a:pt x="192" y="80"/>
                  </a:lnTo>
                  <a:lnTo>
                    <a:pt x="251" y="72"/>
                  </a:lnTo>
                  <a:lnTo>
                    <a:pt x="236" y="128"/>
                  </a:lnTo>
                  <a:lnTo>
                    <a:pt x="207" y="128"/>
                  </a:lnTo>
                  <a:lnTo>
                    <a:pt x="185" y="144"/>
                  </a:lnTo>
                  <a:lnTo>
                    <a:pt x="162" y="144"/>
                  </a:lnTo>
                  <a:lnTo>
                    <a:pt x="133" y="128"/>
                  </a:lnTo>
                  <a:lnTo>
                    <a:pt x="103" y="144"/>
                  </a:lnTo>
                  <a:lnTo>
                    <a:pt x="74" y="12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26" name="Freeform 68"/>
            <p:cNvSpPr>
              <a:spLocks/>
            </p:cNvSpPr>
            <p:nvPr/>
          </p:nvSpPr>
          <p:spPr bwMode="auto">
            <a:xfrm rot="704206">
              <a:off x="1069" y="1738"/>
              <a:ext cx="177" cy="154"/>
            </a:xfrm>
            <a:custGeom>
              <a:avLst/>
              <a:gdLst>
                <a:gd name="T0" fmla="*/ 6642 w 148"/>
                <a:gd name="T1" fmla="*/ 3767 h 137"/>
                <a:gd name="T2" fmla="*/ 7694 w 148"/>
                <a:gd name="T3" fmla="*/ 3767 h 137"/>
                <a:gd name="T4" fmla="*/ 12459 w 148"/>
                <a:gd name="T5" fmla="*/ 4022 h 137"/>
                <a:gd name="T6" fmla="*/ 13345 w 148"/>
                <a:gd name="T7" fmla="*/ 3767 h 137"/>
                <a:gd name="T8" fmla="*/ 22531 w 148"/>
                <a:gd name="T9" fmla="*/ 2139 h 137"/>
                <a:gd name="T10" fmla="*/ 19181 w 148"/>
                <a:gd name="T11" fmla="*/ 1895 h 137"/>
                <a:gd name="T12" fmla="*/ 19181 w 148"/>
                <a:gd name="T13" fmla="*/ 1060 h 137"/>
                <a:gd name="T14" fmla="*/ 21403 w 148"/>
                <a:gd name="T15" fmla="*/ 516 h 137"/>
                <a:gd name="T16" fmla="*/ 20155 w 148"/>
                <a:gd name="T17" fmla="*/ 0 h 137"/>
                <a:gd name="T18" fmla="*/ 9048 w 148"/>
                <a:gd name="T19" fmla="*/ 0 h 137"/>
                <a:gd name="T20" fmla="*/ 3397 w 148"/>
                <a:gd name="T21" fmla="*/ 1060 h 137"/>
                <a:gd name="T22" fmla="*/ 4370 w 148"/>
                <a:gd name="T23" fmla="*/ 2139 h 137"/>
                <a:gd name="T24" fmla="*/ 0 w 148"/>
                <a:gd name="T25" fmla="*/ 2950 h 137"/>
                <a:gd name="T26" fmla="*/ 0 w 148"/>
                <a:gd name="T27" fmla="*/ 4022 h 137"/>
                <a:gd name="T28" fmla="*/ 3397 w 148"/>
                <a:gd name="T29" fmla="*/ 4524 h 137"/>
                <a:gd name="T30" fmla="*/ 6642 w 148"/>
                <a:gd name="T31" fmla="*/ 3767 h 13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8"/>
                <a:gd name="T49" fmla="*/ 0 h 137"/>
                <a:gd name="T50" fmla="*/ 148 w 148"/>
                <a:gd name="T51" fmla="*/ 137 h 13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8" h="137">
                  <a:moveTo>
                    <a:pt x="44" y="112"/>
                  </a:moveTo>
                  <a:lnTo>
                    <a:pt x="51" y="112"/>
                  </a:lnTo>
                  <a:lnTo>
                    <a:pt x="81" y="120"/>
                  </a:lnTo>
                  <a:lnTo>
                    <a:pt x="88" y="112"/>
                  </a:lnTo>
                  <a:lnTo>
                    <a:pt x="147" y="64"/>
                  </a:lnTo>
                  <a:lnTo>
                    <a:pt x="125" y="56"/>
                  </a:lnTo>
                  <a:lnTo>
                    <a:pt x="125" y="32"/>
                  </a:lnTo>
                  <a:lnTo>
                    <a:pt x="140" y="16"/>
                  </a:lnTo>
                  <a:lnTo>
                    <a:pt x="132" y="0"/>
                  </a:lnTo>
                  <a:lnTo>
                    <a:pt x="59" y="0"/>
                  </a:lnTo>
                  <a:lnTo>
                    <a:pt x="22" y="32"/>
                  </a:lnTo>
                  <a:lnTo>
                    <a:pt x="29" y="64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22" y="136"/>
                  </a:lnTo>
                  <a:lnTo>
                    <a:pt x="44" y="112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27" name="Freeform 69"/>
            <p:cNvSpPr>
              <a:spLocks/>
            </p:cNvSpPr>
            <p:nvPr/>
          </p:nvSpPr>
          <p:spPr bwMode="auto">
            <a:xfrm rot="704206">
              <a:off x="1098" y="1869"/>
              <a:ext cx="141" cy="127"/>
            </a:xfrm>
            <a:custGeom>
              <a:avLst/>
              <a:gdLst>
                <a:gd name="T0" fmla="*/ 10621 w 119"/>
                <a:gd name="T1" fmla="*/ 3762 h 113"/>
                <a:gd name="T2" fmla="*/ 7076 w 119"/>
                <a:gd name="T3" fmla="*/ 2913 h 113"/>
                <a:gd name="T4" fmla="*/ 5972 w 119"/>
                <a:gd name="T5" fmla="*/ 2397 h 113"/>
                <a:gd name="T6" fmla="*/ 0 w 119"/>
                <a:gd name="T7" fmla="*/ 1625 h 113"/>
                <a:gd name="T8" fmla="*/ 0 w 119"/>
                <a:gd name="T9" fmla="*/ 0 h 113"/>
                <a:gd name="T10" fmla="*/ 1072 w 119"/>
                <a:gd name="T11" fmla="*/ 0 h 113"/>
                <a:gd name="T12" fmla="*/ 5972 w 119"/>
                <a:gd name="T13" fmla="*/ 251 h 113"/>
                <a:gd name="T14" fmla="*/ 7076 w 119"/>
                <a:gd name="T15" fmla="*/ 0 h 113"/>
                <a:gd name="T16" fmla="*/ 9485 w 119"/>
                <a:gd name="T17" fmla="*/ 807 h 113"/>
                <a:gd name="T18" fmla="*/ 13166 w 119"/>
                <a:gd name="T19" fmla="*/ 516 h 113"/>
                <a:gd name="T20" fmla="*/ 18005 w 119"/>
                <a:gd name="T21" fmla="*/ 1625 h 113"/>
                <a:gd name="T22" fmla="*/ 19176 w 119"/>
                <a:gd name="T23" fmla="*/ 2397 h 113"/>
                <a:gd name="T24" fmla="*/ 18005 w 119"/>
                <a:gd name="T25" fmla="*/ 3436 h 113"/>
                <a:gd name="T26" fmla="*/ 12024 w 119"/>
                <a:gd name="T27" fmla="*/ 3183 h 113"/>
                <a:gd name="T28" fmla="*/ 10621 w 119"/>
                <a:gd name="T29" fmla="*/ 3762 h 1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9"/>
                <a:gd name="T46" fmla="*/ 0 h 113"/>
                <a:gd name="T47" fmla="*/ 119 w 119"/>
                <a:gd name="T48" fmla="*/ 113 h 1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9" h="113">
                  <a:moveTo>
                    <a:pt x="66" y="112"/>
                  </a:moveTo>
                  <a:lnTo>
                    <a:pt x="44" y="88"/>
                  </a:lnTo>
                  <a:lnTo>
                    <a:pt x="37" y="72"/>
                  </a:lnTo>
                  <a:lnTo>
                    <a:pt x="0" y="48"/>
                  </a:lnTo>
                  <a:lnTo>
                    <a:pt x="0" y="0"/>
                  </a:lnTo>
                  <a:lnTo>
                    <a:pt x="7" y="0"/>
                  </a:lnTo>
                  <a:lnTo>
                    <a:pt x="37" y="8"/>
                  </a:lnTo>
                  <a:lnTo>
                    <a:pt x="44" y="0"/>
                  </a:lnTo>
                  <a:lnTo>
                    <a:pt x="59" y="24"/>
                  </a:lnTo>
                  <a:lnTo>
                    <a:pt x="81" y="16"/>
                  </a:lnTo>
                  <a:lnTo>
                    <a:pt x="111" y="48"/>
                  </a:lnTo>
                  <a:lnTo>
                    <a:pt x="118" y="72"/>
                  </a:lnTo>
                  <a:lnTo>
                    <a:pt x="111" y="104"/>
                  </a:lnTo>
                  <a:lnTo>
                    <a:pt x="74" y="96"/>
                  </a:lnTo>
                  <a:lnTo>
                    <a:pt x="66" y="112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28" name="Freeform 70"/>
            <p:cNvSpPr>
              <a:spLocks/>
            </p:cNvSpPr>
            <p:nvPr/>
          </p:nvSpPr>
          <p:spPr bwMode="auto">
            <a:xfrm rot="704206">
              <a:off x="1024" y="1855"/>
              <a:ext cx="152" cy="145"/>
            </a:xfrm>
            <a:custGeom>
              <a:avLst/>
              <a:gdLst>
                <a:gd name="T0" fmla="*/ 3254 w 127"/>
                <a:gd name="T1" fmla="*/ 3489 h 145"/>
                <a:gd name="T2" fmla="*/ 11438 w 127"/>
                <a:gd name="T3" fmla="*/ 4536 h 145"/>
                <a:gd name="T4" fmla="*/ 11438 w 127"/>
                <a:gd name="T5" fmla="*/ 4832 h 145"/>
                <a:gd name="T6" fmla="*/ 24354 w 127"/>
                <a:gd name="T7" fmla="*/ 4024 h 145"/>
                <a:gd name="T8" fmla="*/ 27771 w 127"/>
                <a:gd name="T9" fmla="*/ 3768 h 145"/>
                <a:gd name="T10" fmla="*/ 22711 w 127"/>
                <a:gd name="T11" fmla="*/ 2980 h 145"/>
                <a:gd name="T12" fmla="*/ 21111 w 127"/>
                <a:gd name="T13" fmla="*/ 2405 h 145"/>
                <a:gd name="T14" fmla="*/ 13010 w 127"/>
                <a:gd name="T15" fmla="*/ 1660 h 145"/>
                <a:gd name="T16" fmla="*/ 13010 w 127"/>
                <a:gd name="T17" fmla="*/ 0 h 145"/>
                <a:gd name="T18" fmla="*/ 7993 w 127"/>
                <a:gd name="T19" fmla="*/ 823 h 145"/>
                <a:gd name="T20" fmla="*/ 3254 w 127"/>
                <a:gd name="T21" fmla="*/ 254 h 145"/>
                <a:gd name="T22" fmla="*/ 0 w 127"/>
                <a:gd name="T23" fmla="*/ 1060 h 145"/>
                <a:gd name="T24" fmla="*/ 4662 w 127"/>
                <a:gd name="T25" fmla="*/ 2139 h 145"/>
                <a:gd name="T26" fmla="*/ 3254 w 127"/>
                <a:gd name="T27" fmla="*/ 2980 h 145"/>
                <a:gd name="T28" fmla="*/ 3254 w 127"/>
                <a:gd name="T29" fmla="*/ 3489 h 1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7"/>
                <a:gd name="T46" fmla="*/ 0 h 145"/>
                <a:gd name="T47" fmla="*/ 127 w 127"/>
                <a:gd name="T48" fmla="*/ 145 h 1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7" h="145">
                  <a:moveTo>
                    <a:pt x="15" y="104"/>
                  </a:moveTo>
                  <a:lnTo>
                    <a:pt x="52" y="136"/>
                  </a:lnTo>
                  <a:lnTo>
                    <a:pt x="52" y="144"/>
                  </a:lnTo>
                  <a:lnTo>
                    <a:pt x="111" y="120"/>
                  </a:lnTo>
                  <a:lnTo>
                    <a:pt x="126" y="112"/>
                  </a:lnTo>
                  <a:lnTo>
                    <a:pt x="104" y="88"/>
                  </a:lnTo>
                  <a:lnTo>
                    <a:pt x="96" y="72"/>
                  </a:lnTo>
                  <a:lnTo>
                    <a:pt x="59" y="48"/>
                  </a:lnTo>
                  <a:lnTo>
                    <a:pt x="59" y="0"/>
                  </a:lnTo>
                  <a:lnTo>
                    <a:pt x="37" y="24"/>
                  </a:lnTo>
                  <a:lnTo>
                    <a:pt x="15" y="8"/>
                  </a:lnTo>
                  <a:lnTo>
                    <a:pt x="0" y="32"/>
                  </a:lnTo>
                  <a:lnTo>
                    <a:pt x="22" y="64"/>
                  </a:lnTo>
                  <a:lnTo>
                    <a:pt x="15" y="88"/>
                  </a:lnTo>
                  <a:lnTo>
                    <a:pt x="15" y="10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29" name="Freeform 71"/>
            <p:cNvSpPr>
              <a:spLocks/>
            </p:cNvSpPr>
            <p:nvPr/>
          </p:nvSpPr>
          <p:spPr bwMode="auto">
            <a:xfrm rot="704206">
              <a:off x="850" y="2049"/>
              <a:ext cx="177" cy="145"/>
            </a:xfrm>
            <a:custGeom>
              <a:avLst/>
              <a:gdLst>
                <a:gd name="T0" fmla="*/ 6456 w 127"/>
                <a:gd name="T1" fmla="*/ 0 h 137"/>
                <a:gd name="T2" fmla="*/ 1524 w 127"/>
                <a:gd name="T3" fmla="*/ 1060 h 137"/>
                <a:gd name="T4" fmla="*/ 4662 w 127"/>
                <a:gd name="T5" fmla="*/ 1895 h 137"/>
                <a:gd name="T6" fmla="*/ 0 w 127"/>
                <a:gd name="T7" fmla="*/ 2404 h 137"/>
                <a:gd name="T8" fmla="*/ 1524 w 127"/>
                <a:gd name="T9" fmla="*/ 3186 h 137"/>
                <a:gd name="T10" fmla="*/ 9566 w 127"/>
                <a:gd name="T11" fmla="*/ 4524 h 137"/>
                <a:gd name="T12" fmla="*/ 14738 w 127"/>
                <a:gd name="T13" fmla="*/ 4524 h 137"/>
                <a:gd name="T14" fmla="*/ 19610 w 127"/>
                <a:gd name="T15" fmla="*/ 4022 h 137"/>
                <a:gd name="T16" fmla="*/ 21111 w 127"/>
                <a:gd name="T17" fmla="*/ 4022 h 137"/>
                <a:gd name="T18" fmla="*/ 27771 w 127"/>
                <a:gd name="T19" fmla="*/ 814 h 137"/>
                <a:gd name="T20" fmla="*/ 21111 w 127"/>
                <a:gd name="T21" fmla="*/ 516 h 137"/>
                <a:gd name="T22" fmla="*/ 17961 w 127"/>
                <a:gd name="T23" fmla="*/ 814 h 137"/>
                <a:gd name="T24" fmla="*/ 16385 w 127"/>
                <a:gd name="T25" fmla="*/ 253 h 137"/>
                <a:gd name="T26" fmla="*/ 6456 w 127"/>
                <a:gd name="T27" fmla="*/ 0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7"/>
                <a:gd name="T43" fmla="*/ 0 h 137"/>
                <a:gd name="T44" fmla="*/ 127 w 127"/>
                <a:gd name="T45" fmla="*/ 137 h 13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7" h="137">
                  <a:moveTo>
                    <a:pt x="30" y="0"/>
                  </a:moveTo>
                  <a:lnTo>
                    <a:pt x="7" y="32"/>
                  </a:lnTo>
                  <a:lnTo>
                    <a:pt x="22" y="56"/>
                  </a:lnTo>
                  <a:lnTo>
                    <a:pt x="0" y="72"/>
                  </a:lnTo>
                  <a:lnTo>
                    <a:pt x="7" y="96"/>
                  </a:lnTo>
                  <a:lnTo>
                    <a:pt x="44" y="136"/>
                  </a:lnTo>
                  <a:lnTo>
                    <a:pt x="67" y="136"/>
                  </a:lnTo>
                  <a:lnTo>
                    <a:pt x="89" y="120"/>
                  </a:lnTo>
                  <a:lnTo>
                    <a:pt x="96" y="120"/>
                  </a:lnTo>
                  <a:lnTo>
                    <a:pt x="126" y="24"/>
                  </a:lnTo>
                  <a:lnTo>
                    <a:pt x="96" y="16"/>
                  </a:lnTo>
                  <a:lnTo>
                    <a:pt x="82" y="24"/>
                  </a:lnTo>
                  <a:lnTo>
                    <a:pt x="74" y="8"/>
                  </a:lnTo>
                  <a:lnTo>
                    <a:pt x="3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30" name="Freeform 72"/>
            <p:cNvSpPr>
              <a:spLocks/>
            </p:cNvSpPr>
            <p:nvPr/>
          </p:nvSpPr>
          <p:spPr bwMode="auto">
            <a:xfrm rot="704206">
              <a:off x="817" y="1874"/>
              <a:ext cx="133" cy="125"/>
            </a:xfrm>
            <a:custGeom>
              <a:avLst/>
              <a:gdLst>
                <a:gd name="T0" fmla="*/ 13957 w 112"/>
                <a:gd name="T1" fmla="*/ 3984 h 121"/>
                <a:gd name="T2" fmla="*/ 15528 w 112"/>
                <a:gd name="T3" fmla="*/ 3323 h 121"/>
                <a:gd name="T4" fmla="*/ 19236 w 112"/>
                <a:gd name="T5" fmla="*/ 1980 h 121"/>
                <a:gd name="T6" fmla="*/ 15528 w 112"/>
                <a:gd name="T7" fmla="*/ 0 h 121"/>
                <a:gd name="T8" fmla="*/ 9147 w 112"/>
                <a:gd name="T9" fmla="*/ 648 h 121"/>
                <a:gd name="T10" fmla="*/ 5326 w 112"/>
                <a:gd name="T11" fmla="*/ 0 h 121"/>
                <a:gd name="T12" fmla="*/ 0 w 112"/>
                <a:gd name="T13" fmla="*/ 648 h 121"/>
                <a:gd name="T14" fmla="*/ 1259 w 112"/>
                <a:gd name="T15" fmla="*/ 1670 h 121"/>
                <a:gd name="T16" fmla="*/ 3874 w 112"/>
                <a:gd name="T17" fmla="*/ 2663 h 121"/>
                <a:gd name="T18" fmla="*/ 6487 w 112"/>
                <a:gd name="T19" fmla="*/ 4335 h 121"/>
                <a:gd name="T20" fmla="*/ 7703 w 112"/>
                <a:gd name="T21" fmla="*/ 4958 h 121"/>
                <a:gd name="T22" fmla="*/ 10268 w 112"/>
                <a:gd name="T23" fmla="*/ 3984 h 121"/>
                <a:gd name="T24" fmla="*/ 13957 w 112"/>
                <a:gd name="T25" fmla="*/ 3984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2"/>
                <a:gd name="T40" fmla="*/ 0 h 121"/>
                <a:gd name="T41" fmla="*/ 112 w 112"/>
                <a:gd name="T42" fmla="*/ 121 h 1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2" h="121">
                  <a:moveTo>
                    <a:pt x="81" y="96"/>
                  </a:moveTo>
                  <a:lnTo>
                    <a:pt x="89" y="80"/>
                  </a:lnTo>
                  <a:lnTo>
                    <a:pt x="111" y="48"/>
                  </a:lnTo>
                  <a:lnTo>
                    <a:pt x="89" y="0"/>
                  </a:lnTo>
                  <a:lnTo>
                    <a:pt x="52" y="16"/>
                  </a:lnTo>
                  <a:lnTo>
                    <a:pt x="30" y="0"/>
                  </a:lnTo>
                  <a:lnTo>
                    <a:pt x="0" y="16"/>
                  </a:lnTo>
                  <a:lnTo>
                    <a:pt x="7" y="40"/>
                  </a:lnTo>
                  <a:lnTo>
                    <a:pt x="22" y="64"/>
                  </a:lnTo>
                  <a:lnTo>
                    <a:pt x="37" y="104"/>
                  </a:lnTo>
                  <a:lnTo>
                    <a:pt x="44" y="120"/>
                  </a:lnTo>
                  <a:lnTo>
                    <a:pt x="59" y="96"/>
                  </a:lnTo>
                  <a:lnTo>
                    <a:pt x="81" y="9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31" name="Freeform 73"/>
            <p:cNvSpPr>
              <a:spLocks/>
            </p:cNvSpPr>
            <p:nvPr/>
          </p:nvSpPr>
          <p:spPr bwMode="auto">
            <a:xfrm rot="704206">
              <a:off x="787" y="1779"/>
              <a:ext cx="147" cy="109"/>
            </a:xfrm>
            <a:custGeom>
              <a:avLst/>
              <a:gdLst>
                <a:gd name="T0" fmla="*/ 2589 w 134"/>
                <a:gd name="T1" fmla="*/ 3171 h 97"/>
                <a:gd name="T2" fmla="*/ 0 w 134"/>
                <a:gd name="T3" fmla="*/ 2125 h 97"/>
                <a:gd name="T4" fmla="*/ 2589 w 134"/>
                <a:gd name="T5" fmla="*/ 1868 h 97"/>
                <a:gd name="T6" fmla="*/ 1101 w 134"/>
                <a:gd name="T7" fmla="*/ 515 h 97"/>
                <a:gd name="T8" fmla="*/ 3758 w 134"/>
                <a:gd name="T9" fmla="*/ 0 h 97"/>
                <a:gd name="T10" fmla="*/ 7449 w 134"/>
                <a:gd name="T11" fmla="*/ 515 h 97"/>
                <a:gd name="T12" fmla="*/ 18884 w 134"/>
                <a:gd name="T13" fmla="*/ 249 h 97"/>
                <a:gd name="T14" fmla="*/ 20035 w 134"/>
                <a:gd name="T15" fmla="*/ 800 h 97"/>
                <a:gd name="T16" fmla="*/ 22451 w 134"/>
                <a:gd name="T17" fmla="*/ 1333 h 97"/>
                <a:gd name="T18" fmla="*/ 22451 w 134"/>
                <a:gd name="T19" fmla="*/ 2651 h 97"/>
                <a:gd name="T20" fmla="*/ 16197 w 134"/>
                <a:gd name="T21" fmla="*/ 3171 h 97"/>
                <a:gd name="T22" fmla="*/ 12445 w 134"/>
                <a:gd name="T23" fmla="*/ 2651 h 97"/>
                <a:gd name="T24" fmla="*/ 7449 w 134"/>
                <a:gd name="T25" fmla="*/ 3171 h 97"/>
                <a:gd name="T26" fmla="*/ 2589 w 134"/>
                <a:gd name="T27" fmla="*/ 3171 h 9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4"/>
                <a:gd name="T43" fmla="*/ 0 h 97"/>
                <a:gd name="T44" fmla="*/ 134 w 134"/>
                <a:gd name="T45" fmla="*/ 97 h 9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4" h="97">
                  <a:moveTo>
                    <a:pt x="15" y="96"/>
                  </a:moveTo>
                  <a:lnTo>
                    <a:pt x="0" y="64"/>
                  </a:lnTo>
                  <a:lnTo>
                    <a:pt x="15" y="56"/>
                  </a:lnTo>
                  <a:lnTo>
                    <a:pt x="7" y="16"/>
                  </a:lnTo>
                  <a:lnTo>
                    <a:pt x="22" y="0"/>
                  </a:lnTo>
                  <a:lnTo>
                    <a:pt x="44" y="16"/>
                  </a:lnTo>
                  <a:lnTo>
                    <a:pt x="111" y="8"/>
                  </a:lnTo>
                  <a:lnTo>
                    <a:pt x="118" y="24"/>
                  </a:lnTo>
                  <a:lnTo>
                    <a:pt x="133" y="40"/>
                  </a:lnTo>
                  <a:lnTo>
                    <a:pt x="133" y="80"/>
                  </a:lnTo>
                  <a:lnTo>
                    <a:pt x="96" y="96"/>
                  </a:lnTo>
                  <a:lnTo>
                    <a:pt x="74" y="80"/>
                  </a:lnTo>
                  <a:lnTo>
                    <a:pt x="44" y="96"/>
                  </a:lnTo>
                  <a:lnTo>
                    <a:pt x="15" y="9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32" name="Freeform 74"/>
            <p:cNvSpPr>
              <a:spLocks/>
            </p:cNvSpPr>
            <p:nvPr/>
          </p:nvSpPr>
          <p:spPr bwMode="auto">
            <a:xfrm rot="704206">
              <a:off x="908" y="1750"/>
              <a:ext cx="160" cy="216"/>
            </a:xfrm>
            <a:custGeom>
              <a:avLst/>
              <a:gdLst>
                <a:gd name="T0" fmla="*/ 10528 w 134"/>
                <a:gd name="T1" fmla="*/ 6890 h 177"/>
                <a:gd name="T2" fmla="*/ 25771 w 134"/>
                <a:gd name="T3" fmla="*/ 6890 h 177"/>
                <a:gd name="T4" fmla="*/ 25771 w 134"/>
                <a:gd name="T5" fmla="*/ 6261 h 177"/>
                <a:gd name="T6" fmla="*/ 27321 w 134"/>
                <a:gd name="T7" fmla="*/ 5336 h 177"/>
                <a:gd name="T8" fmla="*/ 22881 w 134"/>
                <a:gd name="T9" fmla="*/ 4070 h 177"/>
                <a:gd name="T10" fmla="*/ 25771 w 134"/>
                <a:gd name="T11" fmla="*/ 3123 h 177"/>
                <a:gd name="T12" fmla="*/ 25771 w 134"/>
                <a:gd name="T13" fmla="*/ 1879 h 177"/>
                <a:gd name="T14" fmla="*/ 21223 w 134"/>
                <a:gd name="T15" fmla="*/ 1266 h 177"/>
                <a:gd name="T16" fmla="*/ 16653 w 134"/>
                <a:gd name="T17" fmla="*/ 1266 h 177"/>
                <a:gd name="T18" fmla="*/ 9054 w 134"/>
                <a:gd name="T19" fmla="*/ 0 h 177"/>
                <a:gd name="T20" fmla="*/ 6133 w 134"/>
                <a:gd name="T21" fmla="*/ 610 h 177"/>
                <a:gd name="T22" fmla="*/ 4455 w 134"/>
                <a:gd name="T23" fmla="*/ 610 h 177"/>
                <a:gd name="T24" fmla="*/ 0 w 134"/>
                <a:gd name="T25" fmla="*/ 1590 h 177"/>
                <a:gd name="T26" fmla="*/ 1477 w 134"/>
                <a:gd name="T27" fmla="*/ 2165 h 177"/>
                <a:gd name="T28" fmla="*/ 3017 w 134"/>
                <a:gd name="T29" fmla="*/ 2821 h 177"/>
                <a:gd name="T30" fmla="*/ 6133 w 134"/>
                <a:gd name="T31" fmla="*/ 3461 h 177"/>
                <a:gd name="T32" fmla="*/ 6133 w 134"/>
                <a:gd name="T33" fmla="*/ 5014 h 177"/>
                <a:gd name="T34" fmla="*/ 10528 w 134"/>
                <a:gd name="T35" fmla="*/ 6890 h 17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4"/>
                <a:gd name="T55" fmla="*/ 0 h 177"/>
                <a:gd name="T56" fmla="*/ 134 w 134"/>
                <a:gd name="T57" fmla="*/ 177 h 17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4" h="177">
                  <a:moveTo>
                    <a:pt x="52" y="176"/>
                  </a:moveTo>
                  <a:lnTo>
                    <a:pt x="126" y="176"/>
                  </a:lnTo>
                  <a:lnTo>
                    <a:pt x="126" y="160"/>
                  </a:lnTo>
                  <a:lnTo>
                    <a:pt x="133" y="136"/>
                  </a:lnTo>
                  <a:lnTo>
                    <a:pt x="111" y="104"/>
                  </a:lnTo>
                  <a:lnTo>
                    <a:pt x="126" y="80"/>
                  </a:lnTo>
                  <a:lnTo>
                    <a:pt x="126" y="48"/>
                  </a:lnTo>
                  <a:lnTo>
                    <a:pt x="104" y="32"/>
                  </a:lnTo>
                  <a:lnTo>
                    <a:pt x="81" y="32"/>
                  </a:lnTo>
                  <a:lnTo>
                    <a:pt x="44" y="0"/>
                  </a:lnTo>
                  <a:lnTo>
                    <a:pt x="30" y="16"/>
                  </a:lnTo>
                  <a:lnTo>
                    <a:pt x="22" y="16"/>
                  </a:lnTo>
                  <a:lnTo>
                    <a:pt x="0" y="40"/>
                  </a:lnTo>
                  <a:lnTo>
                    <a:pt x="7" y="56"/>
                  </a:lnTo>
                  <a:lnTo>
                    <a:pt x="15" y="72"/>
                  </a:lnTo>
                  <a:lnTo>
                    <a:pt x="30" y="88"/>
                  </a:lnTo>
                  <a:lnTo>
                    <a:pt x="30" y="128"/>
                  </a:lnTo>
                  <a:lnTo>
                    <a:pt x="52" y="17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33" name="Freeform 75"/>
            <p:cNvSpPr>
              <a:spLocks/>
            </p:cNvSpPr>
            <p:nvPr/>
          </p:nvSpPr>
          <p:spPr bwMode="auto">
            <a:xfrm rot="704206">
              <a:off x="726" y="1874"/>
              <a:ext cx="177" cy="145"/>
            </a:xfrm>
            <a:custGeom>
              <a:avLst/>
              <a:gdLst>
                <a:gd name="T0" fmla="*/ 12899 w 112"/>
                <a:gd name="T1" fmla="*/ 0 h 129"/>
                <a:gd name="T2" fmla="*/ 13957 w 112"/>
                <a:gd name="T3" fmla="*/ 814 h 129"/>
                <a:gd name="T4" fmla="*/ 16574 w 112"/>
                <a:gd name="T5" fmla="*/ 1641 h 129"/>
                <a:gd name="T6" fmla="*/ 19236 w 112"/>
                <a:gd name="T7" fmla="*/ 2945 h 129"/>
                <a:gd name="T8" fmla="*/ 13957 w 112"/>
                <a:gd name="T9" fmla="*/ 3767 h 129"/>
                <a:gd name="T10" fmla="*/ 13957 w 112"/>
                <a:gd name="T11" fmla="*/ 4021 h 129"/>
                <a:gd name="T12" fmla="*/ 10268 w 112"/>
                <a:gd name="T13" fmla="*/ 4293 h 129"/>
                <a:gd name="T14" fmla="*/ 6487 w 112"/>
                <a:gd name="T15" fmla="*/ 4021 h 129"/>
                <a:gd name="T16" fmla="*/ 7703 w 112"/>
                <a:gd name="T17" fmla="*/ 2689 h 129"/>
                <a:gd name="T18" fmla="*/ 3874 w 112"/>
                <a:gd name="T19" fmla="*/ 2403 h 129"/>
                <a:gd name="T20" fmla="*/ 0 w 112"/>
                <a:gd name="T21" fmla="*/ 1339 h 129"/>
                <a:gd name="T22" fmla="*/ 2679 w 112"/>
                <a:gd name="T23" fmla="*/ 253 h 129"/>
                <a:gd name="T24" fmla="*/ 7703 w 112"/>
                <a:gd name="T25" fmla="*/ 0 h 129"/>
                <a:gd name="T26" fmla="*/ 12899 w 112"/>
                <a:gd name="T27" fmla="*/ 0 h 1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2"/>
                <a:gd name="T43" fmla="*/ 0 h 129"/>
                <a:gd name="T44" fmla="*/ 112 w 112"/>
                <a:gd name="T45" fmla="*/ 129 h 1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2" h="129">
                  <a:moveTo>
                    <a:pt x="74" y="0"/>
                  </a:moveTo>
                  <a:lnTo>
                    <a:pt x="81" y="24"/>
                  </a:lnTo>
                  <a:lnTo>
                    <a:pt x="96" y="48"/>
                  </a:lnTo>
                  <a:lnTo>
                    <a:pt x="111" y="88"/>
                  </a:lnTo>
                  <a:lnTo>
                    <a:pt x="81" y="112"/>
                  </a:lnTo>
                  <a:lnTo>
                    <a:pt x="81" y="120"/>
                  </a:lnTo>
                  <a:lnTo>
                    <a:pt x="59" y="128"/>
                  </a:lnTo>
                  <a:lnTo>
                    <a:pt x="37" y="120"/>
                  </a:lnTo>
                  <a:lnTo>
                    <a:pt x="44" y="80"/>
                  </a:lnTo>
                  <a:lnTo>
                    <a:pt x="22" y="72"/>
                  </a:lnTo>
                  <a:lnTo>
                    <a:pt x="0" y="40"/>
                  </a:lnTo>
                  <a:lnTo>
                    <a:pt x="15" y="8"/>
                  </a:lnTo>
                  <a:lnTo>
                    <a:pt x="44" y="0"/>
                  </a:lnTo>
                  <a:lnTo>
                    <a:pt x="74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34" name="Freeform 76"/>
            <p:cNvSpPr>
              <a:spLocks/>
            </p:cNvSpPr>
            <p:nvPr/>
          </p:nvSpPr>
          <p:spPr bwMode="auto">
            <a:xfrm rot="704206">
              <a:off x="777" y="1978"/>
              <a:ext cx="143" cy="131"/>
            </a:xfrm>
            <a:custGeom>
              <a:avLst/>
              <a:gdLst>
                <a:gd name="T0" fmla="*/ 14285 w 120"/>
                <a:gd name="T1" fmla="*/ 3203 h 121"/>
                <a:gd name="T2" fmla="*/ 14285 w 120"/>
                <a:gd name="T3" fmla="*/ 3203 h 121"/>
                <a:gd name="T4" fmla="*/ 7083 w 120"/>
                <a:gd name="T5" fmla="*/ 2128 h 121"/>
                <a:gd name="T6" fmla="*/ 0 w 120"/>
                <a:gd name="T7" fmla="*/ 1699 h 121"/>
                <a:gd name="T8" fmla="*/ 0 w 120"/>
                <a:gd name="T9" fmla="*/ 1300 h 121"/>
                <a:gd name="T10" fmla="*/ 4186 w 120"/>
                <a:gd name="T11" fmla="*/ 1061 h 121"/>
                <a:gd name="T12" fmla="*/ 4186 w 120"/>
                <a:gd name="T13" fmla="*/ 852 h 121"/>
                <a:gd name="T14" fmla="*/ 10059 w 120"/>
                <a:gd name="T15" fmla="*/ 205 h 121"/>
                <a:gd name="T16" fmla="*/ 11627 w 120"/>
                <a:gd name="T17" fmla="*/ 634 h 121"/>
                <a:gd name="T18" fmla="*/ 14285 w 120"/>
                <a:gd name="T19" fmla="*/ 0 h 121"/>
                <a:gd name="T20" fmla="*/ 18591 w 120"/>
                <a:gd name="T21" fmla="*/ 0 h 121"/>
                <a:gd name="T22" fmla="*/ 18591 w 120"/>
                <a:gd name="T23" fmla="*/ 634 h 121"/>
                <a:gd name="T24" fmla="*/ 22937 w 120"/>
                <a:gd name="T25" fmla="*/ 852 h 121"/>
                <a:gd name="T26" fmla="*/ 20033 w 120"/>
                <a:gd name="T27" fmla="*/ 1300 h 121"/>
                <a:gd name="T28" fmla="*/ 15824 w 120"/>
                <a:gd name="T29" fmla="*/ 2128 h 121"/>
                <a:gd name="T30" fmla="*/ 18591 w 120"/>
                <a:gd name="T31" fmla="*/ 2774 h 121"/>
                <a:gd name="T32" fmla="*/ 14285 w 120"/>
                <a:gd name="T33" fmla="*/ 3203 h 1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20"/>
                <a:gd name="T52" fmla="*/ 0 h 121"/>
                <a:gd name="T53" fmla="*/ 120 w 120"/>
                <a:gd name="T54" fmla="*/ 121 h 1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20" h="121">
                  <a:moveTo>
                    <a:pt x="74" y="120"/>
                  </a:moveTo>
                  <a:lnTo>
                    <a:pt x="74" y="120"/>
                  </a:lnTo>
                  <a:lnTo>
                    <a:pt x="37" y="80"/>
                  </a:lnTo>
                  <a:lnTo>
                    <a:pt x="0" y="64"/>
                  </a:lnTo>
                  <a:lnTo>
                    <a:pt x="0" y="48"/>
                  </a:lnTo>
                  <a:lnTo>
                    <a:pt x="22" y="40"/>
                  </a:lnTo>
                  <a:lnTo>
                    <a:pt x="22" y="32"/>
                  </a:lnTo>
                  <a:lnTo>
                    <a:pt x="52" y="8"/>
                  </a:lnTo>
                  <a:lnTo>
                    <a:pt x="60" y="24"/>
                  </a:lnTo>
                  <a:lnTo>
                    <a:pt x="74" y="0"/>
                  </a:lnTo>
                  <a:lnTo>
                    <a:pt x="97" y="0"/>
                  </a:lnTo>
                  <a:lnTo>
                    <a:pt x="97" y="24"/>
                  </a:lnTo>
                  <a:lnTo>
                    <a:pt x="119" y="32"/>
                  </a:lnTo>
                  <a:lnTo>
                    <a:pt x="104" y="48"/>
                  </a:lnTo>
                  <a:lnTo>
                    <a:pt x="82" y="80"/>
                  </a:lnTo>
                  <a:lnTo>
                    <a:pt x="97" y="104"/>
                  </a:lnTo>
                  <a:lnTo>
                    <a:pt x="74" y="120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35" name="Freeform 77"/>
            <p:cNvSpPr>
              <a:spLocks/>
            </p:cNvSpPr>
            <p:nvPr/>
          </p:nvSpPr>
          <p:spPr bwMode="auto">
            <a:xfrm rot="704206">
              <a:off x="621" y="1891"/>
              <a:ext cx="168" cy="154"/>
            </a:xfrm>
            <a:custGeom>
              <a:avLst/>
              <a:gdLst>
                <a:gd name="T0" fmla="*/ 24094 w 141"/>
                <a:gd name="T1" fmla="*/ 4524 h 137"/>
                <a:gd name="T2" fmla="*/ 26832 w 141"/>
                <a:gd name="T3" fmla="*/ 4022 h 137"/>
                <a:gd name="T4" fmla="*/ 26832 w 141"/>
                <a:gd name="T5" fmla="*/ 3486 h 137"/>
                <a:gd name="T6" fmla="*/ 26832 w 141"/>
                <a:gd name="T7" fmla="*/ 2950 h 137"/>
                <a:gd name="T8" fmla="*/ 22700 w 141"/>
                <a:gd name="T9" fmla="*/ 2691 h 137"/>
                <a:gd name="T10" fmla="*/ 24094 w 141"/>
                <a:gd name="T11" fmla="*/ 1340 h 137"/>
                <a:gd name="T12" fmla="*/ 19922 w 141"/>
                <a:gd name="T13" fmla="*/ 1060 h 137"/>
                <a:gd name="T14" fmla="*/ 15500 w 141"/>
                <a:gd name="T15" fmla="*/ 0 h 137"/>
                <a:gd name="T16" fmla="*/ 10034 w 141"/>
                <a:gd name="T17" fmla="*/ 253 h 137"/>
                <a:gd name="T18" fmla="*/ 5660 w 141"/>
                <a:gd name="T19" fmla="*/ 0 h 137"/>
                <a:gd name="T20" fmla="*/ 0 w 141"/>
                <a:gd name="T21" fmla="*/ 516 h 137"/>
                <a:gd name="T22" fmla="*/ 4179 w 141"/>
                <a:gd name="T23" fmla="*/ 1643 h 137"/>
                <a:gd name="T24" fmla="*/ 2907 w 141"/>
                <a:gd name="T25" fmla="*/ 2139 h 137"/>
                <a:gd name="T26" fmla="*/ 14244 w 141"/>
                <a:gd name="T27" fmla="*/ 3486 h 137"/>
                <a:gd name="T28" fmla="*/ 19922 w 141"/>
                <a:gd name="T29" fmla="*/ 3486 h 137"/>
                <a:gd name="T30" fmla="*/ 24094 w 141"/>
                <a:gd name="T31" fmla="*/ 4524 h 13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1"/>
                <a:gd name="T49" fmla="*/ 0 h 137"/>
                <a:gd name="T50" fmla="*/ 141 w 141"/>
                <a:gd name="T51" fmla="*/ 137 h 13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1" h="137">
                  <a:moveTo>
                    <a:pt x="125" y="136"/>
                  </a:moveTo>
                  <a:lnTo>
                    <a:pt x="140" y="120"/>
                  </a:lnTo>
                  <a:lnTo>
                    <a:pt x="140" y="104"/>
                  </a:lnTo>
                  <a:lnTo>
                    <a:pt x="140" y="88"/>
                  </a:lnTo>
                  <a:lnTo>
                    <a:pt x="118" y="80"/>
                  </a:lnTo>
                  <a:lnTo>
                    <a:pt x="125" y="40"/>
                  </a:lnTo>
                  <a:lnTo>
                    <a:pt x="103" y="32"/>
                  </a:lnTo>
                  <a:lnTo>
                    <a:pt x="81" y="0"/>
                  </a:lnTo>
                  <a:lnTo>
                    <a:pt x="52" y="8"/>
                  </a:lnTo>
                  <a:lnTo>
                    <a:pt x="29" y="0"/>
                  </a:lnTo>
                  <a:lnTo>
                    <a:pt x="0" y="16"/>
                  </a:lnTo>
                  <a:lnTo>
                    <a:pt x="22" y="48"/>
                  </a:lnTo>
                  <a:lnTo>
                    <a:pt x="15" y="64"/>
                  </a:lnTo>
                  <a:lnTo>
                    <a:pt x="74" y="104"/>
                  </a:lnTo>
                  <a:lnTo>
                    <a:pt x="103" y="104"/>
                  </a:lnTo>
                  <a:lnTo>
                    <a:pt x="125" y="136"/>
                  </a:lnTo>
                </a:path>
              </a:pathLst>
            </a:custGeom>
            <a:solidFill>
              <a:srgbClr val="92D050"/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36" name="Freeform 79"/>
            <p:cNvSpPr>
              <a:spLocks/>
            </p:cNvSpPr>
            <p:nvPr/>
          </p:nvSpPr>
          <p:spPr bwMode="auto">
            <a:xfrm rot="704206">
              <a:off x="483" y="2199"/>
              <a:ext cx="295" cy="325"/>
            </a:xfrm>
            <a:custGeom>
              <a:avLst/>
              <a:gdLst>
                <a:gd name="T0" fmla="*/ 49882 w 237"/>
                <a:gd name="T1" fmla="*/ 8572 h 273"/>
                <a:gd name="T2" fmla="*/ 44316 w 237"/>
                <a:gd name="T3" fmla="*/ 7876 h 273"/>
                <a:gd name="T4" fmla="*/ 46404 w 237"/>
                <a:gd name="T5" fmla="*/ 6489 h 273"/>
                <a:gd name="T6" fmla="*/ 40389 w 237"/>
                <a:gd name="T7" fmla="*/ 5482 h 273"/>
                <a:gd name="T8" fmla="*/ 42418 w 237"/>
                <a:gd name="T9" fmla="*/ 5131 h 273"/>
                <a:gd name="T10" fmla="*/ 55966 w 237"/>
                <a:gd name="T11" fmla="*/ 4796 h 273"/>
                <a:gd name="T12" fmla="*/ 54007 w 237"/>
                <a:gd name="T13" fmla="*/ 3428 h 273"/>
                <a:gd name="T14" fmla="*/ 57643 w 237"/>
                <a:gd name="T15" fmla="*/ 2410 h 273"/>
                <a:gd name="T16" fmla="*/ 61471 w 237"/>
                <a:gd name="T17" fmla="*/ 2104 h 273"/>
                <a:gd name="T18" fmla="*/ 57643 w 237"/>
                <a:gd name="T19" fmla="*/ 322 h 273"/>
                <a:gd name="T20" fmla="*/ 49882 w 237"/>
                <a:gd name="T21" fmla="*/ 1040 h 273"/>
                <a:gd name="T22" fmla="*/ 44316 w 237"/>
                <a:gd name="T23" fmla="*/ 0 h 273"/>
                <a:gd name="T24" fmla="*/ 40389 w 237"/>
                <a:gd name="T25" fmla="*/ 0 h 273"/>
                <a:gd name="T26" fmla="*/ 30839 w 237"/>
                <a:gd name="T27" fmla="*/ 652 h 273"/>
                <a:gd name="T28" fmla="*/ 30839 w 237"/>
                <a:gd name="T29" fmla="*/ 1352 h 273"/>
                <a:gd name="T30" fmla="*/ 21161 w 237"/>
                <a:gd name="T31" fmla="*/ 3073 h 273"/>
                <a:gd name="T32" fmla="*/ 13742 w 237"/>
                <a:gd name="T33" fmla="*/ 2410 h 273"/>
                <a:gd name="T34" fmla="*/ 4021 w 237"/>
                <a:gd name="T35" fmla="*/ 2104 h 273"/>
                <a:gd name="T36" fmla="*/ 0 w 237"/>
                <a:gd name="T37" fmla="*/ 2733 h 273"/>
                <a:gd name="T38" fmla="*/ 5761 w 237"/>
                <a:gd name="T39" fmla="*/ 3428 h 273"/>
                <a:gd name="T40" fmla="*/ 0 w 237"/>
                <a:gd name="T41" fmla="*/ 3428 h 273"/>
                <a:gd name="T42" fmla="*/ 1910 w 237"/>
                <a:gd name="T43" fmla="*/ 4796 h 273"/>
                <a:gd name="T44" fmla="*/ 9706 w 237"/>
                <a:gd name="T45" fmla="*/ 4796 h 273"/>
                <a:gd name="T46" fmla="*/ 11549 w 237"/>
                <a:gd name="T47" fmla="*/ 5776 h 273"/>
                <a:gd name="T48" fmla="*/ 8059 w 237"/>
                <a:gd name="T49" fmla="*/ 6165 h 273"/>
                <a:gd name="T50" fmla="*/ 5761 w 237"/>
                <a:gd name="T51" fmla="*/ 7247 h 273"/>
                <a:gd name="T52" fmla="*/ 13742 w 237"/>
                <a:gd name="T53" fmla="*/ 7876 h 273"/>
                <a:gd name="T54" fmla="*/ 11549 w 237"/>
                <a:gd name="T55" fmla="*/ 9228 h 273"/>
                <a:gd name="T56" fmla="*/ 21161 w 237"/>
                <a:gd name="T57" fmla="*/ 9228 h 273"/>
                <a:gd name="T58" fmla="*/ 25179 w 237"/>
                <a:gd name="T59" fmla="*/ 8894 h 273"/>
                <a:gd name="T60" fmla="*/ 28966 w 237"/>
                <a:gd name="T61" fmla="*/ 9938 h 273"/>
                <a:gd name="T62" fmla="*/ 32776 w 237"/>
                <a:gd name="T63" fmla="*/ 9938 h 273"/>
                <a:gd name="T64" fmla="*/ 30839 w 237"/>
                <a:gd name="T65" fmla="*/ 10924 h 273"/>
                <a:gd name="T66" fmla="*/ 34718 w 237"/>
                <a:gd name="T67" fmla="*/ 10924 h 273"/>
                <a:gd name="T68" fmla="*/ 40389 w 237"/>
                <a:gd name="T69" fmla="*/ 11624 h 273"/>
                <a:gd name="T70" fmla="*/ 55966 w 237"/>
                <a:gd name="T71" fmla="*/ 9938 h 273"/>
                <a:gd name="T72" fmla="*/ 54007 w 237"/>
                <a:gd name="T73" fmla="*/ 9228 h 273"/>
                <a:gd name="T74" fmla="*/ 48058 w 237"/>
                <a:gd name="T75" fmla="*/ 9228 h 273"/>
                <a:gd name="T76" fmla="*/ 49882 w 237"/>
                <a:gd name="T77" fmla="*/ 8572 h 2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7"/>
                <a:gd name="T118" fmla="*/ 0 h 273"/>
                <a:gd name="T119" fmla="*/ 237 w 237"/>
                <a:gd name="T120" fmla="*/ 273 h 27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7" h="273">
                  <a:moveTo>
                    <a:pt x="192" y="200"/>
                  </a:moveTo>
                  <a:lnTo>
                    <a:pt x="170" y="184"/>
                  </a:lnTo>
                  <a:lnTo>
                    <a:pt x="177" y="152"/>
                  </a:lnTo>
                  <a:lnTo>
                    <a:pt x="155" y="128"/>
                  </a:lnTo>
                  <a:lnTo>
                    <a:pt x="162" y="120"/>
                  </a:lnTo>
                  <a:lnTo>
                    <a:pt x="214" y="112"/>
                  </a:lnTo>
                  <a:lnTo>
                    <a:pt x="207" y="80"/>
                  </a:lnTo>
                  <a:lnTo>
                    <a:pt x="221" y="56"/>
                  </a:lnTo>
                  <a:lnTo>
                    <a:pt x="236" y="48"/>
                  </a:lnTo>
                  <a:lnTo>
                    <a:pt x="221" y="8"/>
                  </a:lnTo>
                  <a:lnTo>
                    <a:pt x="192" y="24"/>
                  </a:lnTo>
                  <a:lnTo>
                    <a:pt x="170" y="0"/>
                  </a:lnTo>
                  <a:lnTo>
                    <a:pt x="155" y="0"/>
                  </a:lnTo>
                  <a:lnTo>
                    <a:pt x="118" y="16"/>
                  </a:lnTo>
                  <a:lnTo>
                    <a:pt x="118" y="32"/>
                  </a:lnTo>
                  <a:lnTo>
                    <a:pt x="81" y="72"/>
                  </a:lnTo>
                  <a:lnTo>
                    <a:pt x="52" y="56"/>
                  </a:lnTo>
                  <a:lnTo>
                    <a:pt x="15" y="48"/>
                  </a:lnTo>
                  <a:lnTo>
                    <a:pt x="0" y="64"/>
                  </a:lnTo>
                  <a:lnTo>
                    <a:pt x="22" y="80"/>
                  </a:lnTo>
                  <a:lnTo>
                    <a:pt x="0" y="80"/>
                  </a:lnTo>
                  <a:lnTo>
                    <a:pt x="7" y="112"/>
                  </a:lnTo>
                  <a:lnTo>
                    <a:pt x="37" y="112"/>
                  </a:lnTo>
                  <a:lnTo>
                    <a:pt x="44" y="136"/>
                  </a:lnTo>
                  <a:lnTo>
                    <a:pt x="30" y="144"/>
                  </a:lnTo>
                  <a:lnTo>
                    <a:pt x="22" y="168"/>
                  </a:lnTo>
                  <a:lnTo>
                    <a:pt x="52" y="184"/>
                  </a:lnTo>
                  <a:lnTo>
                    <a:pt x="44" y="216"/>
                  </a:lnTo>
                  <a:lnTo>
                    <a:pt x="81" y="216"/>
                  </a:lnTo>
                  <a:lnTo>
                    <a:pt x="96" y="208"/>
                  </a:lnTo>
                  <a:lnTo>
                    <a:pt x="111" y="232"/>
                  </a:lnTo>
                  <a:lnTo>
                    <a:pt x="125" y="232"/>
                  </a:lnTo>
                  <a:lnTo>
                    <a:pt x="118" y="256"/>
                  </a:lnTo>
                  <a:lnTo>
                    <a:pt x="133" y="256"/>
                  </a:lnTo>
                  <a:lnTo>
                    <a:pt x="155" y="272"/>
                  </a:lnTo>
                  <a:lnTo>
                    <a:pt x="214" y="232"/>
                  </a:lnTo>
                  <a:lnTo>
                    <a:pt x="207" y="216"/>
                  </a:lnTo>
                  <a:lnTo>
                    <a:pt x="184" y="216"/>
                  </a:lnTo>
                  <a:lnTo>
                    <a:pt x="192" y="200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r>
                <a:rPr lang="ru-RU" sz="1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Arial" charset="0"/>
                </a:rPr>
                <a:t>  </a:t>
              </a:r>
            </a:p>
          </p:txBody>
        </p:sp>
        <p:sp>
          <p:nvSpPr>
            <p:cNvPr id="637" name="Freeform 80"/>
            <p:cNvSpPr>
              <a:spLocks/>
            </p:cNvSpPr>
            <p:nvPr/>
          </p:nvSpPr>
          <p:spPr bwMode="auto">
            <a:xfrm rot="704206">
              <a:off x="611" y="1971"/>
              <a:ext cx="177" cy="216"/>
            </a:xfrm>
            <a:custGeom>
              <a:avLst/>
              <a:gdLst>
                <a:gd name="T0" fmla="*/ 23633 w 119"/>
                <a:gd name="T1" fmla="*/ 2409 h 169"/>
                <a:gd name="T2" fmla="*/ 23633 w 119"/>
                <a:gd name="T3" fmla="*/ 2409 h 169"/>
                <a:gd name="T4" fmla="*/ 19330 w 119"/>
                <a:gd name="T5" fmla="*/ 1341 h 169"/>
                <a:gd name="T6" fmla="*/ 13276 w 119"/>
                <a:gd name="T7" fmla="*/ 1341 h 169"/>
                <a:gd name="T8" fmla="*/ 1453 w 119"/>
                <a:gd name="T9" fmla="*/ 0 h 169"/>
                <a:gd name="T10" fmla="*/ 0 w 119"/>
                <a:gd name="T11" fmla="*/ 1061 h 169"/>
                <a:gd name="T12" fmla="*/ 2992 w 119"/>
                <a:gd name="T13" fmla="*/ 2409 h 169"/>
                <a:gd name="T14" fmla="*/ 8738 w 119"/>
                <a:gd name="T15" fmla="*/ 2983 h 169"/>
                <a:gd name="T16" fmla="*/ 10336 w 119"/>
                <a:gd name="T17" fmla="*/ 4551 h 169"/>
                <a:gd name="T18" fmla="*/ 13276 w 119"/>
                <a:gd name="T19" fmla="*/ 4841 h 169"/>
                <a:gd name="T20" fmla="*/ 16313 w 119"/>
                <a:gd name="T21" fmla="*/ 5608 h 169"/>
                <a:gd name="T22" fmla="*/ 22392 w 119"/>
                <a:gd name="T23" fmla="*/ 4306 h 169"/>
                <a:gd name="T24" fmla="*/ 23633 w 119"/>
                <a:gd name="T25" fmla="*/ 2409 h 1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9"/>
                <a:gd name="T40" fmla="*/ 0 h 169"/>
                <a:gd name="T41" fmla="*/ 119 w 119"/>
                <a:gd name="T42" fmla="*/ 169 h 16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9" h="169">
                  <a:moveTo>
                    <a:pt x="118" y="72"/>
                  </a:moveTo>
                  <a:lnTo>
                    <a:pt x="118" y="72"/>
                  </a:lnTo>
                  <a:lnTo>
                    <a:pt x="96" y="40"/>
                  </a:lnTo>
                  <a:lnTo>
                    <a:pt x="66" y="40"/>
                  </a:lnTo>
                  <a:lnTo>
                    <a:pt x="7" y="0"/>
                  </a:lnTo>
                  <a:lnTo>
                    <a:pt x="0" y="32"/>
                  </a:lnTo>
                  <a:lnTo>
                    <a:pt x="15" y="72"/>
                  </a:lnTo>
                  <a:lnTo>
                    <a:pt x="44" y="88"/>
                  </a:lnTo>
                  <a:lnTo>
                    <a:pt x="52" y="136"/>
                  </a:lnTo>
                  <a:lnTo>
                    <a:pt x="66" y="144"/>
                  </a:lnTo>
                  <a:lnTo>
                    <a:pt x="81" y="168"/>
                  </a:lnTo>
                  <a:lnTo>
                    <a:pt x="111" y="128"/>
                  </a:lnTo>
                  <a:lnTo>
                    <a:pt x="118" y="72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38" name="Freeform 81"/>
            <p:cNvSpPr>
              <a:spLocks/>
            </p:cNvSpPr>
            <p:nvPr/>
          </p:nvSpPr>
          <p:spPr bwMode="auto">
            <a:xfrm rot="704206">
              <a:off x="565" y="1230"/>
              <a:ext cx="98" cy="85"/>
            </a:xfrm>
            <a:custGeom>
              <a:avLst/>
              <a:gdLst>
                <a:gd name="T0" fmla="*/ 0 w 82"/>
                <a:gd name="T1" fmla="*/ 807 h 113"/>
                <a:gd name="T2" fmla="*/ 10806 w 82"/>
                <a:gd name="T3" fmla="*/ 3762 h 113"/>
                <a:gd name="T4" fmla="*/ 12546 w 82"/>
                <a:gd name="T5" fmla="*/ 3183 h 113"/>
                <a:gd name="T6" fmla="*/ 15434 w 82"/>
                <a:gd name="T7" fmla="*/ 3183 h 113"/>
                <a:gd name="T8" fmla="*/ 17070 w 82"/>
                <a:gd name="T9" fmla="*/ 2913 h 113"/>
                <a:gd name="T10" fmla="*/ 13736 w 82"/>
                <a:gd name="T11" fmla="*/ 2397 h 113"/>
                <a:gd name="T12" fmla="*/ 13736 w 82"/>
                <a:gd name="T13" fmla="*/ 807 h 113"/>
                <a:gd name="T14" fmla="*/ 12546 w 82"/>
                <a:gd name="T15" fmla="*/ 1059 h 113"/>
                <a:gd name="T16" fmla="*/ 6223 w 82"/>
                <a:gd name="T17" fmla="*/ 0 h 113"/>
                <a:gd name="T18" fmla="*/ 3178 w 82"/>
                <a:gd name="T19" fmla="*/ 0 h 113"/>
                <a:gd name="T20" fmla="*/ 0 w 82"/>
                <a:gd name="T21" fmla="*/ 807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"/>
                <a:gd name="T34" fmla="*/ 0 h 113"/>
                <a:gd name="T35" fmla="*/ 82 w 82"/>
                <a:gd name="T36" fmla="*/ 113 h 1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" h="113">
                  <a:moveTo>
                    <a:pt x="0" y="24"/>
                  </a:moveTo>
                  <a:lnTo>
                    <a:pt x="52" y="112"/>
                  </a:lnTo>
                  <a:lnTo>
                    <a:pt x="59" y="96"/>
                  </a:lnTo>
                  <a:lnTo>
                    <a:pt x="74" y="96"/>
                  </a:lnTo>
                  <a:lnTo>
                    <a:pt x="81" y="88"/>
                  </a:lnTo>
                  <a:lnTo>
                    <a:pt x="66" y="72"/>
                  </a:lnTo>
                  <a:lnTo>
                    <a:pt x="66" y="24"/>
                  </a:lnTo>
                  <a:lnTo>
                    <a:pt x="59" y="32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0" y="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39" name="Freeform 82"/>
            <p:cNvSpPr>
              <a:spLocks/>
            </p:cNvSpPr>
            <p:nvPr/>
          </p:nvSpPr>
          <p:spPr bwMode="auto">
            <a:xfrm rot="704206">
              <a:off x="1584" y="2110"/>
              <a:ext cx="380" cy="421"/>
            </a:xfrm>
            <a:custGeom>
              <a:avLst/>
              <a:gdLst>
                <a:gd name="T0" fmla="*/ 0 w 319"/>
                <a:gd name="T1" fmla="*/ 10319 h 393"/>
                <a:gd name="T2" fmla="*/ 4125 w 319"/>
                <a:gd name="T3" fmla="*/ 9239 h 393"/>
                <a:gd name="T4" fmla="*/ 9894 w 319"/>
                <a:gd name="T5" fmla="*/ 8978 h 393"/>
                <a:gd name="T6" fmla="*/ 11192 w 319"/>
                <a:gd name="T7" fmla="*/ 8158 h 393"/>
                <a:gd name="T8" fmla="*/ 12802 w 319"/>
                <a:gd name="T9" fmla="*/ 8158 h 393"/>
                <a:gd name="T10" fmla="*/ 16957 w 319"/>
                <a:gd name="T11" fmla="*/ 8158 h 393"/>
                <a:gd name="T12" fmla="*/ 18198 w 319"/>
                <a:gd name="T13" fmla="*/ 7315 h 393"/>
                <a:gd name="T14" fmla="*/ 24063 w 319"/>
                <a:gd name="T15" fmla="*/ 7093 h 393"/>
                <a:gd name="T16" fmla="*/ 25238 w 319"/>
                <a:gd name="T17" fmla="*/ 6504 h 393"/>
                <a:gd name="T18" fmla="*/ 22536 w 319"/>
                <a:gd name="T19" fmla="*/ 6261 h 393"/>
                <a:gd name="T20" fmla="*/ 24063 w 319"/>
                <a:gd name="T21" fmla="*/ 5983 h 393"/>
                <a:gd name="T22" fmla="*/ 24063 w 319"/>
                <a:gd name="T23" fmla="*/ 5142 h 393"/>
                <a:gd name="T24" fmla="*/ 22536 w 319"/>
                <a:gd name="T25" fmla="*/ 4590 h 393"/>
                <a:gd name="T26" fmla="*/ 24063 w 319"/>
                <a:gd name="T27" fmla="*/ 4065 h 393"/>
                <a:gd name="T28" fmla="*/ 28187 w 319"/>
                <a:gd name="T29" fmla="*/ 3511 h 393"/>
                <a:gd name="T30" fmla="*/ 36579 w 319"/>
                <a:gd name="T31" fmla="*/ 2435 h 393"/>
                <a:gd name="T32" fmla="*/ 36579 w 319"/>
                <a:gd name="T33" fmla="*/ 823 h 393"/>
                <a:gd name="T34" fmla="*/ 42212 w 319"/>
                <a:gd name="T35" fmla="*/ 0 h 393"/>
                <a:gd name="T36" fmla="*/ 43574 w 319"/>
                <a:gd name="T37" fmla="*/ 516 h 393"/>
                <a:gd name="T38" fmla="*/ 49412 w 319"/>
                <a:gd name="T39" fmla="*/ 1666 h 393"/>
                <a:gd name="T40" fmla="*/ 51997 w 319"/>
                <a:gd name="T41" fmla="*/ 3227 h 393"/>
                <a:gd name="T42" fmla="*/ 51997 w 319"/>
                <a:gd name="T43" fmla="*/ 4901 h 393"/>
                <a:gd name="T44" fmla="*/ 53548 w 319"/>
                <a:gd name="T45" fmla="*/ 5983 h 393"/>
                <a:gd name="T46" fmla="*/ 51997 w 319"/>
                <a:gd name="T47" fmla="*/ 7093 h 393"/>
                <a:gd name="T48" fmla="*/ 59172 w 319"/>
                <a:gd name="T49" fmla="*/ 8158 h 393"/>
                <a:gd name="T50" fmla="*/ 60537 w 319"/>
                <a:gd name="T51" fmla="*/ 9737 h 393"/>
                <a:gd name="T52" fmla="*/ 60537 w 319"/>
                <a:gd name="T53" fmla="*/ 10091 h 393"/>
                <a:gd name="T54" fmla="*/ 56501 w 319"/>
                <a:gd name="T55" fmla="*/ 11156 h 393"/>
                <a:gd name="T56" fmla="*/ 51997 w 319"/>
                <a:gd name="T57" fmla="*/ 11156 h 393"/>
                <a:gd name="T58" fmla="*/ 49412 w 319"/>
                <a:gd name="T59" fmla="*/ 13307 h 393"/>
                <a:gd name="T60" fmla="*/ 46482 w 319"/>
                <a:gd name="T61" fmla="*/ 13050 h 393"/>
                <a:gd name="T62" fmla="*/ 40852 w 319"/>
                <a:gd name="T63" fmla="*/ 13307 h 393"/>
                <a:gd name="T64" fmla="*/ 35157 w 319"/>
                <a:gd name="T65" fmla="*/ 12485 h 393"/>
                <a:gd name="T66" fmla="*/ 32435 w 319"/>
                <a:gd name="T67" fmla="*/ 12485 h 393"/>
                <a:gd name="T68" fmla="*/ 28187 w 319"/>
                <a:gd name="T69" fmla="*/ 13050 h 393"/>
                <a:gd name="T70" fmla="*/ 24063 w 319"/>
                <a:gd name="T71" fmla="*/ 12229 h 393"/>
                <a:gd name="T72" fmla="*/ 18198 w 319"/>
                <a:gd name="T73" fmla="*/ 12229 h 393"/>
                <a:gd name="T74" fmla="*/ 12802 w 319"/>
                <a:gd name="T75" fmla="*/ 11156 h 393"/>
                <a:gd name="T76" fmla="*/ 11192 w 319"/>
                <a:gd name="T77" fmla="*/ 11687 h 393"/>
                <a:gd name="T78" fmla="*/ 2899 w 319"/>
                <a:gd name="T79" fmla="*/ 11156 h 393"/>
                <a:gd name="T80" fmla="*/ 0 w 319"/>
                <a:gd name="T81" fmla="*/ 10319 h 39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9"/>
                <a:gd name="T124" fmla="*/ 0 h 393"/>
                <a:gd name="T125" fmla="*/ 319 w 319"/>
                <a:gd name="T126" fmla="*/ 393 h 39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9" h="393">
                  <a:moveTo>
                    <a:pt x="0" y="304"/>
                  </a:moveTo>
                  <a:lnTo>
                    <a:pt x="22" y="272"/>
                  </a:lnTo>
                  <a:lnTo>
                    <a:pt x="52" y="264"/>
                  </a:lnTo>
                  <a:lnTo>
                    <a:pt x="59" y="240"/>
                  </a:lnTo>
                  <a:lnTo>
                    <a:pt x="67" y="240"/>
                  </a:lnTo>
                  <a:lnTo>
                    <a:pt x="89" y="240"/>
                  </a:lnTo>
                  <a:lnTo>
                    <a:pt x="96" y="216"/>
                  </a:lnTo>
                  <a:lnTo>
                    <a:pt x="126" y="208"/>
                  </a:lnTo>
                  <a:lnTo>
                    <a:pt x="133" y="192"/>
                  </a:lnTo>
                  <a:lnTo>
                    <a:pt x="118" y="184"/>
                  </a:lnTo>
                  <a:lnTo>
                    <a:pt x="126" y="176"/>
                  </a:lnTo>
                  <a:lnTo>
                    <a:pt x="126" y="152"/>
                  </a:lnTo>
                  <a:lnTo>
                    <a:pt x="118" y="136"/>
                  </a:lnTo>
                  <a:lnTo>
                    <a:pt x="126" y="120"/>
                  </a:lnTo>
                  <a:lnTo>
                    <a:pt x="148" y="104"/>
                  </a:lnTo>
                  <a:lnTo>
                    <a:pt x="192" y="72"/>
                  </a:lnTo>
                  <a:lnTo>
                    <a:pt x="192" y="24"/>
                  </a:lnTo>
                  <a:lnTo>
                    <a:pt x="222" y="0"/>
                  </a:lnTo>
                  <a:lnTo>
                    <a:pt x="229" y="16"/>
                  </a:lnTo>
                  <a:lnTo>
                    <a:pt x="259" y="48"/>
                  </a:lnTo>
                  <a:lnTo>
                    <a:pt x="274" y="96"/>
                  </a:lnTo>
                  <a:lnTo>
                    <a:pt x="274" y="144"/>
                  </a:lnTo>
                  <a:lnTo>
                    <a:pt x="281" y="176"/>
                  </a:lnTo>
                  <a:lnTo>
                    <a:pt x="274" y="208"/>
                  </a:lnTo>
                  <a:lnTo>
                    <a:pt x="311" y="240"/>
                  </a:lnTo>
                  <a:lnTo>
                    <a:pt x="318" y="288"/>
                  </a:lnTo>
                  <a:lnTo>
                    <a:pt x="318" y="296"/>
                  </a:lnTo>
                  <a:lnTo>
                    <a:pt x="296" y="328"/>
                  </a:lnTo>
                  <a:lnTo>
                    <a:pt x="274" y="328"/>
                  </a:lnTo>
                  <a:lnTo>
                    <a:pt x="259" y="392"/>
                  </a:lnTo>
                  <a:lnTo>
                    <a:pt x="244" y="384"/>
                  </a:lnTo>
                  <a:lnTo>
                    <a:pt x="215" y="392"/>
                  </a:lnTo>
                  <a:lnTo>
                    <a:pt x="185" y="368"/>
                  </a:lnTo>
                  <a:lnTo>
                    <a:pt x="170" y="368"/>
                  </a:lnTo>
                  <a:lnTo>
                    <a:pt x="148" y="384"/>
                  </a:lnTo>
                  <a:lnTo>
                    <a:pt x="126" y="360"/>
                  </a:lnTo>
                  <a:lnTo>
                    <a:pt x="96" y="360"/>
                  </a:lnTo>
                  <a:lnTo>
                    <a:pt x="67" y="328"/>
                  </a:lnTo>
                  <a:lnTo>
                    <a:pt x="59" y="344"/>
                  </a:lnTo>
                  <a:lnTo>
                    <a:pt x="15" y="328"/>
                  </a:lnTo>
                  <a:lnTo>
                    <a:pt x="0" y="30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40" name="Freeform 84"/>
            <p:cNvSpPr>
              <a:spLocks/>
            </p:cNvSpPr>
            <p:nvPr/>
          </p:nvSpPr>
          <p:spPr bwMode="auto">
            <a:xfrm rot="704206">
              <a:off x="4662" y="832"/>
              <a:ext cx="677" cy="1523"/>
            </a:xfrm>
            <a:custGeom>
              <a:avLst/>
              <a:gdLst>
                <a:gd name="T0" fmla="*/ 21769 w 569"/>
                <a:gd name="T1" fmla="*/ 27333 h 1353"/>
                <a:gd name="T2" fmla="*/ 14937 w 569"/>
                <a:gd name="T3" fmla="*/ 26441 h 1353"/>
                <a:gd name="T4" fmla="*/ 4062 w 569"/>
                <a:gd name="T5" fmla="*/ 25057 h 1353"/>
                <a:gd name="T6" fmla="*/ 10862 w 569"/>
                <a:gd name="T7" fmla="*/ 21987 h 1353"/>
                <a:gd name="T8" fmla="*/ 0 w 569"/>
                <a:gd name="T9" fmla="*/ 20356 h 1353"/>
                <a:gd name="T10" fmla="*/ 6841 w 569"/>
                <a:gd name="T11" fmla="*/ 17557 h 1353"/>
                <a:gd name="T12" fmla="*/ 17772 w 569"/>
                <a:gd name="T13" fmla="*/ 16164 h 1353"/>
                <a:gd name="T14" fmla="*/ 13709 w 569"/>
                <a:gd name="T15" fmla="*/ 14495 h 1353"/>
                <a:gd name="T16" fmla="*/ 19025 w 569"/>
                <a:gd name="T17" fmla="*/ 11387 h 1353"/>
                <a:gd name="T18" fmla="*/ 40660 w 569"/>
                <a:gd name="T19" fmla="*/ 6687 h 1353"/>
                <a:gd name="T20" fmla="*/ 67736 w 569"/>
                <a:gd name="T21" fmla="*/ 4166 h 1353"/>
                <a:gd name="T22" fmla="*/ 62190 w 569"/>
                <a:gd name="T23" fmla="*/ 3044 h 1353"/>
                <a:gd name="T24" fmla="*/ 82696 w 569"/>
                <a:gd name="T25" fmla="*/ 1947 h 1353"/>
                <a:gd name="T26" fmla="*/ 85427 w 569"/>
                <a:gd name="T27" fmla="*/ 2777 h 1353"/>
                <a:gd name="T28" fmla="*/ 94907 w 569"/>
                <a:gd name="T29" fmla="*/ 3336 h 1353"/>
                <a:gd name="T30" fmla="*/ 84003 w 569"/>
                <a:gd name="T31" fmla="*/ 6139 h 1353"/>
                <a:gd name="T32" fmla="*/ 74712 w 569"/>
                <a:gd name="T33" fmla="*/ 8343 h 1353"/>
                <a:gd name="T34" fmla="*/ 65082 w 569"/>
                <a:gd name="T35" fmla="*/ 9183 h 1353"/>
                <a:gd name="T36" fmla="*/ 78693 w 569"/>
                <a:gd name="T37" fmla="*/ 10883 h 1353"/>
                <a:gd name="T38" fmla="*/ 75828 w 569"/>
                <a:gd name="T39" fmla="*/ 14199 h 1353"/>
                <a:gd name="T40" fmla="*/ 90908 w 569"/>
                <a:gd name="T41" fmla="*/ 12817 h 1353"/>
                <a:gd name="T42" fmla="*/ 104402 w 569"/>
                <a:gd name="T43" fmla="*/ 11980 h 1353"/>
                <a:gd name="T44" fmla="*/ 101642 w 569"/>
                <a:gd name="T45" fmla="*/ 14199 h 1353"/>
                <a:gd name="T46" fmla="*/ 94907 w 569"/>
                <a:gd name="T47" fmla="*/ 18410 h 1353"/>
                <a:gd name="T48" fmla="*/ 82696 w 569"/>
                <a:gd name="T49" fmla="*/ 21987 h 1353"/>
                <a:gd name="T50" fmla="*/ 74712 w 569"/>
                <a:gd name="T51" fmla="*/ 21190 h 1353"/>
                <a:gd name="T52" fmla="*/ 62190 w 569"/>
                <a:gd name="T53" fmla="*/ 21987 h 1353"/>
                <a:gd name="T54" fmla="*/ 51271 w 569"/>
                <a:gd name="T55" fmla="*/ 24532 h 1353"/>
                <a:gd name="T56" fmla="*/ 48759 w 569"/>
                <a:gd name="T57" fmla="*/ 25890 h 1353"/>
                <a:gd name="T58" fmla="*/ 54150 w 569"/>
                <a:gd name="T59" fmla="*/ 26746 h 1353"/>
                <a:gd name="T60" fmla="*/ 60987 w 569"/>
                <a:gd name="T61" fmla="*/ 27860 h 1353"/>
                <a:gd name="T62" fmla="*/ 70602 w 569"/>
                <a:gd name="T63" fmla="*/ 28434 h 1353"/>
                <a:gd name="T64" fmla="*/ 80007 w 569"/>
                <a:gd name="T65" fmla="*/ 33192 h 1353"/>
                <a:gd name="T66" fmla="*/ 67736 w 569"/>
                <a:gd name="T67" fmla="*/ 31243 h 1353"/>
                <a:gd name="T68" fmla="*/ 60987 w 569"/>
                <a:gd name="T69" fmla="*/ 34019 h 1353"/>
                <a:gd name="T70" fmla="*/ 69025 w 569"/>
                <a:gd name="T71" fmla="*/ 39588 h 1353"/>
                <a:gd name="T72" fmla="*/ 74712 w 569"/>
                <a:gd name="T73" fmla="*/ 40972 h 1353"/>
                <a:gd name="T74" fmla="*/ 71799 w 569"/>
                <a:gd name="T75" fmla="*/ 42627 h 1353"/>
                <a:gd name="T76" fmla="*/ 65082 w 569"/>
                <a:gd name="T77" fmla="*/ 42627 h 1353"/>
                <a:gd name="T78" fmla="*/ 51271 w 569"/>
                <a:gd name="T79" fmla="*/ 44892 h 1353"/>
                <a:gd name="T80" fmla="*/ 48759 w 569"/>
                <a:gd name="T81" fmla="*/ 46000 h 1353"/>
                <a:gd name="T82" fmla="*/ 44620 w 569"/>
                <a:gd name="T83" fmla="*/ 46257 h 1353"/>
                <a:gd name="T84" fmla="*/ 32689 w 569"/>
                <a:gd name="T85" fmla="*/ 46835 h 1353"/>
                <a:gd name="T86" fmla="*/ 21769 w 569"/>
                <a:gd name="T87" fmla="*/ 43498 h 1353"/>
                <a:gd name="T88" fmla="*/ 14937 w 569"/>
                <a:gd name="T89" fmla="*/ 43498 h 1353"/>
                <a:gd name="T90" fmla="*/ 4062 w 569"/>
                <a:gd name="T91" fmla="*/ 39881 h 1353"/>
                <a:gd name="T92" fmla="*/ 6841 w 569"/>
                <a:gd name="T93" fmla="*/ 37639 h 1353"/>
                <a:gd name="T94" fmla="*/ 19025 w 569"/>
                <a:gd name="T95" fmla="*/ 36507 h 1353"/>
                <a:gd name="T96" fmla="*/ 17772 w 569"/>
                <a:gd name="T97" fmla="*/ 33762 h 1353"/>
                <a:gd name="T98" fmla="*/ 14937 w 569"/>
                <a:gd name="T99" fmla="*/ 32078 h 1353"/>
                <a:gd name="T100" fmla="*/ 20327 w 569"/>
                <a:gd name="T101" fmla="*/ 29029 h 135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69"/>
                <a:gd name="T154" fmla="*/ 0 h 1353"/>
                <a:gd name="T155" fmla="*/ 569 w 569"/>
                <a:gd name="T156" fmla="*/ 1353 h 135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69" h="1353">
                  <a:moveTo>
                    <a:pt x="118" y="784"/>
                  </a:moveTo>
                  <a:lnTo>
                    <a:pt x="118" y="784"/>
                  </a:lnTo>
                  <a:lnTo>
                    <a:pt x="96" y="760"/>
                  </a:lnTo>
                  <a:lnTo>
                    <a:pt x="81" y="760"/>
                  </a:lnTo>
                  <a:lnTo>
                    <a:pt x="44" y="760"/>
                  </a:lnTo>
                  <a:lnTo>
                    <a:pt x="22" y="720"/>
                  </a:lnTo>
                  <a:lnTo>
                    <a:pt x="30" y="696"/>
                  </a:lnTo>
                  <a:lnTo>
                    <a:pt x="59" y="632"/>
                  </a:lnTo>
                  <a:lnTo>
                    <a:pt x="30" y="600"/>
                  </a:lnTo>
                  <a:lnTo>
                    <a:pt x="0" y="584"/>
                  </a:lnTo>
                  <a:lnTo>
                    <a:pt x="0" y="560"/>
                  </a:lnTo>
                  <a:lnTo>
                    <a:pt x="37" y="504"/>
                  </a:lnTo>
                  <a:lnTo>
                    <a:pt x="52" y="472"/>
                  </a:lnTo>
                  <a:lnTo>
                    <a:pt x="96" y="464"/>
                  </a:lnTo>
                  <a:lnTo>
                    <a:pt x="118" y="424"/>
                  </a:lnTo>
                  <a:lnTo>
                    <a:pt x="74" y="416"/>
                  </a:lnTo>
                  <a:lnTo>
                    <a:pt x="52" y="384"/>
                  </a:lnTo>
                  <a:lnTo>
                    <a:pt x="103" y="328"/>
                  </a:lnTo>
                  <a:lnTo>
                    <a:pt x="103" y="280"/>
                  </a:lnTo>
                  <a:lnTo>
                    <a:pt x="221" y="192"/>
                  </a:lnTo>
                  <a:lnTo>
                    <a:pt x="295" y="120"/>
                  </a:lnTo>
                  <a:lnTo>
                    <a:pt x="369" y="120"/>
                  </a:lnTo>
                  <a:lnTo>
                    <a:pt x="369" y="88"/>
                  </a:lnTo>
                  <a:lnTo>
                    <a:pt x="339" y="88"/>
                  </a:lnTo>
                  <a:lnTo>
                    <a:pt x="406" y="0"/>
                  </a:lnTo>
                  <a:lnTo>
                    <a:pt x="450" y="56"/>
                  </a:lnTo>
                  <a:lnTo>
                    <a:pt x="428" y="80"/>
                  </a:lnTo>
                  <a:lnTo>
                    <a:pt x="465" y="80"/>
                  </a:lnTo>
                  <a:lnTo>
                    <a:pt x="472" y="96"/>
                  </a:lnTo>
                  <a:lnTo>
                    <a:pt x="516" y="96"/>
                  </a:lnTo>
                  <a:lnTo>
                    <a:pt x="472" y="152"/>
                  </a:lnTo>
                  <a:lnTo>
                    <a:pt x="457" y="176"/>
                  </a:lnTo>
                  <a:lnTo>
                    <a:pt x="421" y="176"/>
                  </a:lnTo>
                  <a:lnTo>
                    <a:pt x="406" y="240"/>
                  </a:lnTo>
                  <a:lnTo>
                    <a:pt x="354" y="240"/>
                  </a:lnTo>
                  <a:lnTo>
                    <a:pt x="354" y="264"/>
                  </a:lnTo>
                  <a:lnTo>
                    <a:pt x="406" y="280"/>
                  </a:lnTo>
                  <a:lnTo>
                    <a:pt x="428" y="312"/>
                  </a:lnTo>
                  <a:lnTo>
                    <a:pt x="398" y="384"/>
                  </a:lnTo>
                  <a:lnTo>
                    <a:pt x="413" y="408"/>
                  </a:lnTo>
                  <a:lnTo>
                    <a:pt x="457" y="352"/>
                  </a:lnTo>
                  <a:lnTo>
                    <a:pt x="494" y="368"/>
                  </a:lnTo>
                  <a:lnTo>
                    <a:pt x="531" y="344"/>
                  </a:lnTo>
                  <a:lnTo>
                    <a:pt x="568" y="344"/>
                  </a:lnTo>
                  <a:lnTo>
                    <a:pt x="568" y="376"/>
                  </a:lnTo>
                  <a:lnTo>
                    <a:pt x="553" y="408"/>
                  </a:lnTo>
                  <a:lnTo>
                    <a:pt x="553" y="504"/>
                  </a:lnTo>
                  <a:lnTo>
                    <a:pt x="516" y="528"/>
                  </a:lnTo>
                  <a:lnTo>
                    <a:pt x="487" y="624"/>
                  </a:lnTo>
                  <a:lnTo>
                    <a:pt x="450" y="632"/>
                  </a:lnTo>
                  <a:lnTo>
                    <a:pt x="421" y="648"/>
                  </a:lnTo>
                  <a:lnTo>
                    <a:pt x="406" y="608"/>
                  </a:lnTo>
                  <a:lnTo>
                    <a:pt x="362" y="616"/>
                  </a:lnTo>
                  <a:lnTo>
                    <a:pt x="339" y="632"/>
                  </a:lnTo>
                  <a:lnTo>
                    <a:pt x="288" y="680"/>
                  </a:lnTo>
                  <a:lnTo>
                    <a:pt x="280" y="704"/>
                  </a:lnTo>
                  <a:lnTo>
                    <a:pt x="258" y="720"/>
                  </a:lnTo>
                  <a:lnTo>
                    <a:pt x="266" y="744"/>
                  </a:lnTo>
                  <a:lnTo>
                    <a:pt x="288" y="752"/>
                  </a:lnTo>
                  <a:lnTo>
                    <a:pt x="295" y="768"/>
                  </a:lnTo>
                  <a:lnTo>
                    <a:pt x="310" y="776"/>
                  </a:lnTo>
                  <a:lnTo>
                    <a:pt x="332" y="800"/>
                  </a:lnTo>
                  <a:lnTo>
                    <a:pt x="354" y="824"/>
                  </a:lnTo>
                  <a:lnTo>
                    <a:pt x="384" y="816"/>
                  </a:lnTo>
                  <a:lnTo>
                    <a:pt x="421" y="856"/>
                  </a:lnTo>
                  <a:lnTo>
                    <a:pt x="435" y="952"/>
                  </a:lnTo>
                  <a:lnTo>
                    <a:pt x="406" y="944"/>
                  </a:lnTo>
                  <a:lnTo>
                    <a:pt x="369" y="896"/>
                  </a:lnTo>
                  <a:lnTo>
                    <a:pt x="369" y="928"/>
                  </a:lnTo>
                  <a:lnTo>
                    <a:pt x="332" y="976"/>
                  </a:lnTo>
                  <a:lnTo>
                    <a:pt x="347" y="1048"/>
                  </a:lnTo>
                  <a:lnTo>
                    <a:pt x="376" y="1136"/>
                  </a:lnTo>
                  <a:lnTo>
                    <a:pt x="413" y="1152"/>
                  </a:lnTo>
                  <a:lnTo>
                    <a:pt x="406" y="1176"/>
                  </a:lnTo>
                  <a:lnTo>
                    <a:pt x="376" y="1184"/>
                  </a:lnTo>
                  <a:lnTo>
                    <a:pt x="391" y="1224"/>
                  </a:lnTo>
                  <a:lnTo>
                    <a:pt x="347" y="1264"/>
                  </a:lnTo>
                  <a:lnTo>
                    <a:pt x="354" y="1224"/>
                  </a:lnTo>
                  <a:lnTo>
                    <a:pt x="310" y="1248"/>
                  </a:lnTo>
                  <a:lnTo>
                    <a:pt x="280" y="1288"/>
                  </a:lnTo>
                  <a:lnTo>
                    <a:pt x="295" y="1312"/>
                  </a:lnTo>
                  <a:lnTo>
                    <a:pt x="266" y="1320"/>
                  </a:lnTo>
                  <a:lnTo>
                    <a:pt x="243" y="1352"/>
                  </a:lnTo>
                  <a:lnTo>
                    <a:pt x="243" y="1328"/>
                  </a:lnTo>
                  <a:lnTo>
                    <a:pt x="199" y="1320"/>
                  </a:lnTo>
                  <a:lnTo>
                    <a:pt x="177" y="1344"/>
                  </a:lnTo>
                  <a:lnTo>
                    <a:pt x="170" y="1280"/>
                  </a:lnTo>
                  <a:lnTo>
                    <a:pt x="118" y="1248"/>
                  </a:lnTo>
                  <a:lnTo>
                    <a:pt x="81" y="1280"/>
                  </a:lnTo>
                  <a:lnTo>
                    <a:pt x="81" y="1248"/>
                  </a:lnTo>
                  <a:lnTo>
                    <a:pt x="30" y="1176"/>
                  </a:lnTo>
                  <a:lnTo>
                    <a:pt x="22" y="1144"/>
                  </a:lnTo>
                  <a:lnTo>
                    <a:pt x="59" y="1112"/>
                  </a:lnTo>
                  <a:lnTo>
                    <a:pt x="37" y="1080"/>
                  </a:lnTo>
                  <a:lnTo>
                    <a:pt x="81" y="1056"/>
                  </a:lnTo>
                  <a:lnTo>
                    <a:pt x="103" y="1048"/>
                  </a:lnTo>
                  <a:lnTo>
                    <a:pt x="125" y="984"/>
                  </a:lnTo>
                  <a:lnTo>
                    <a:pt x="96" y="968"/>
                  </a:lnTo>
                  <a:lnTo>
                    <a:pt x="103" y="936"/>
                  </a:lnTo>
                  <a:lnTo>
                    <a:pt x="81" y="920"/>
                  </a:lnTo>
                  <a:lnTo>
                    <a:pt x="74" y="872"/>
                  </a:lnTo>
                  <a:lnTo>
                    <a:pt x="111" y="832"/>
                  </a:lnTo>
                  <a:lnTo>
                    <a:pt x="118" y="78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41" name="Freeform 85"/>
            <p:cNvSpPr>
              <a:spLocks/>
            </p:cNvSpPr>
            <p:nvPr/>
          </p:nvSpPr>
          <p:spPr bwMode="auto">
            <a:xfrm rot="704206">
              <a:off x="4897" y="1460"/>
              <a:ext cx="723" cy="1036"/>
            </a:xfrm>
            <a:custGeom>
              <a:avLst/>
              <a:gdLst>
                <a:gd name="T0" fmla="*/ 64595 w 607"/>
                <a:gd name="T1" fmla="*/ 25928 h 913"/>
                <a:gd name="T2" fmla="*/ 56293 w 607"/>
                <a:gd name="T3" fmla="*/ 23502 h 913"/>
                <a:gd name="T4" fmla="*/ 51771 w 607"/>
                <a:gd name="T5" fmla="*/ 22660 h 913"/>
                <a:gd name="T6" fmla="*/ 51771 w 607"/>
                <a:gd name="T7" fmla="*/ 19925 h 913"/>
                <a:gd name="T8" fmla="*/ 43465 w 607"/>
                <a:gd name="T9" fmla="*/ 15332 h 913"/>
                <a:gd name="T10" fmla="*/ 41990 w 607"/>
                <a:gd name="T11" fmla="*/ 12010 h 913"/>
                <a:gd name="T12" fmla="*/ 29471 w 607"/>
                <a:gd name="T13" fmla="*/ 10114 h 913"/>
                <a:gd name="T14" fmla="*/ 28153 w 607"/>
                <a:gd name="T15" fmla="*/ 8722 h 913"/>
                <a:gd name="T16" fmla="*/ 22405 w 607"/>
                <a:gd name="T17" fmla="*/ 9270 h 913"/>
                <a:gd name="T18" fmla="*/ 22405 w 607"/>
                <a:gd name="T19" fmla="*/ 10640 h 913"/>
                <a:gd name="T20" fmla="*/ 24026 w 607"/>
                <a:gd name="T21" fmla="*/ 10640 h 913"/>
                <a:gd name="T22" fmla="*/ 18173 w 607"/>
                <a:gd name="T23" fmla="*/ 10936 h 913"/>
                <a:gd name="T24" fmla="*/ 14010 w 607"/>
                <a:gd name="T25" fmla="*/ 10114 h 913"/>
                <a:gd name="T26" fmla="*/ 9875 w 607"/>
                <a:gd name="T27" fmla="*/ 9270 h 913"/>
                <a:gd name="T28" fmla="*/ 6961 w 607"/>
                <a:gd name="T29" fmla="*/ 9011 h 913"/>
                <a:gd name="T30" fmla="*/ 5834 w 607"/>
                <a:gd name="T31" fmla="*/ 8476 h 913"/>
                <a:gd name="T32" fmla="*/ 1385 w 607"/>
                <a:gd name="T33" fmla="*/ 8207 h 913"/>
                <a:gd name="T34" fmla="*/ 0 w 607"/>
                <a:gd name="T35" fmla="*/ 7330 h 913"/>
                <a:gd name="T36" fmla="*/ 4119 w 607"/>
                <a:gd name="T37" fmla="*/ 6832 h 913"/>
                <a:gd name="T38" fmla="*/ 5834 w 607"/>
                <a:gd name="T39" fmla="*/ 5998 h 913"/>
                <a:gd name="T40" fmla="*/ 15257 w 607"/>
                <a:gd name="T41" fmla="*/ 4367 h 913"/>
                <a:gd name="T42" fmla="*/ 19590 w 607"/>
                <a:gd name="T43" fmla="*/ 3810 h 913"/>
                <a:gd name="T44" fmla="*/ 28153 w 607"/>
                <a:gd name="T45" fmla="*/ 3525 h 913"/>
                <a:gd name="T46" fmla="*/ 30948 w 607"/>
                <a:gd name="T47" fmla="*/ 4912 h 913"/>
                <a:gd name="T48" fmla="*/ 36491 w 607"/>
                <a:gd name="T49" fmla="*/ 4367 h 913"/>
                <a:gd name="T50" fmla="*/ 43465 w 607"/>
                <a:gd name="T51" fmla="*/ 4070 h 913"/>
                <a:gd name="T52" fmla="*/ 49141 w 607"/>
                <a:gd name="T53" fmla="*/ 823 h 913"/>
                <a:gd name="T54" fmla="*/ 56293 w 607"/>
                <a:gd name="T55" fmla="*/ 0 h 913"/>
                <a:gd name="T56" fmla="*/ 64595 w 607"/>
                <a:gd name="T57" fmla="*/ 5150 h 913"/>
                <a:gd name="T58" fmla="*/ 68643 w 607"/>
                <a:gd name="T59" fmla="*/ 6280 h 913"/>
                <a:gd name="T60" fmla="*/ 57601 w 607"/>
                <a:gd name="T61" fmla="*/ 6832 h 913"/>
                <a:gd name="T62" fmla="*/ 54709 w 607"/>
                <a:gd name="T63" fmla="*/ 9011 h 913"/>
                <a:gd name="T64" fmla="*/ 57601 w 607"/>
                <a:gd name="T65" fmla="*/ 10114 h 913"/>
                <a:gd name="T66" fmla="*/ 53408 w 607"/>
                <a:gd name="T67" fmla="*/ 10385 h 913"/>
                <a:gd name="T68" fmla="*/ 57601 w 607"/>
                <a:gd name="T69" fmla="*/ 11729 h 913"/>
                <a:gd name="T70" fmla="*/ 51771 w 607"/>
                <a:gd name="T71" fmla="*/ 12826 h 913"/>
                <a:gd name="T72" fmla="*/ 65805 w 607"/>
                <a:gd name="T73" fmla="*/ 16674 h 913"/>
                <a:gd name="T74" fmla="*/ 71609 w 607"/>
                <a:gd name="T75" fmla="*/ 15566 h 913"/>
                <a:gd name="T76" fmla="*/ 75771 w 607"/>
                <a:gd name="T77" fmla="*/ 16674 h 913"/>
                <a:gd name="T78" fmla="*/ 77318 w 607"/>
                <a:gd name="T79" fmla="*/ 16929 h 913"/>
                <a:gd name="T80" fmla="*/ 82764 w 607"/>
                <a:gd name="T81" fmla="*/ 16674 h 913"/>
                <a:gd name="T82" fmla="*/ 86986 w 607"/>
                <a:gd name="T83" fmla="*/ 17717 h 913"/>
                <a:gd name="T84" fmla="*/ 82764 w 607"/>
                <a:gd name="T85" fmla="*/ 18030 h 913"/>
                <a:gd name="T86" fmla="*/ 86986 w 607"/>
                <a:gd name="T87" fmla="*/ 19632 h 913"/>
                <a:gd name="T88" fmla="*/ 99549 w 607"/>
                <a:gd name="T89" fmla="*/ 20737 h 913"/>
                <a:gd name="T90" fmla="*/ 94078 w 607"/>
                <a:gd name="T91" fmla="*/ 22083 h 913"/>
                <a:gd name="T92" fmla="*/ 98195 w 607"/>
                <a:gd name="T93" fmla="*/ 23760 h 913"/>
                <a:gd name="T94" fmla="*/ 105190 w 607"/>
                <a:gd name="T95" fmla="*/ 24572 h 913"/>
                <a:gd name="T96" fmla="*/ 104030 w 607"/>
                <a:gd name="T97" fmla="*/ 26187 h 913"/>
                <a:gd name="T98" fmla="*/ 110985 w 607"/>
                <a:gd name="T99" fmla="*/ 28107 h 913"/>
                <a:gd name="T100" fmla="*/ 115099 w 607"/>
                <a:gd name="T101" fmla="*/ 31098 h 913"/>
                <a:gd name="T102" fmla="*/ 110985 w 607"/>
                <a:gd name="T103" fmla="*/ 31098 h 913"/>
                <a:gd name="T104" fmla="*/ 101056 w 607"/>
                <a:gd name="T105" fmla="*/ 30028 h 913"/>
                <a:gd name="T106" fmla="*/ 68643 w 607"/>
                <a:gd name="T107" fmla="*/ 27003 h 913"/>
                <a:gd name="T108" fmla="*/ 64595 w 607"/>
                <a:gd name="T109" fmla="*/ 25928 h 91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07"/>
                <a:gd name="T166" fmla="*/ 0 h 913"/>
                <a:gd name="T167" fmla="*/ 607 w 607"/>
                <a:gd name="T168" fmla="*/ 913 h 91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07" h="913">
                  <a:moveTo>
                    <a:pt x="340" y="760"/>
                  </a:moveTo>
                  <a:lnTo>
                    <a:pt x="296" y="688"/>
                  </a:lnTo>
                  <a:lnTo>
                    <a:pt x="273" y="664"/>
                  </a:lnTo>
                  <a:lnTo>
                    <a:pt x="273" y="584"/>
                  </a:lnTo>
                  <a:lnTo>
                    <a:pt x="229" y="448"/>
                  </a:lnTo>
                  <a:lnTo>
                    <a:pt x="222" y="352"/>
                  </a:lnTo>
                  <a:lnTo>
                    <a:pt x="155" y="296"/>
                  </a:lnTo>
                  <a:lnTo>
                    <a:pt x="148" y="256"/>
                  </a:lnTo>
                  <a:lnTo>
                    <a:pt x="118" y="272"/>
                  </a:lnTo>
                  <a:lnTo>
                    <a:pt x="118" y="312"/>
                  </a:lnTo>
                  <a:lnTo>
                    <a:pt x="126" y="312"/>
                  </a:lnTo>
                  <a:lnTo>
                    <a:pt x="96" y="320"/>
                  </a:lnTo>
                  <a:lnTo>
                    <a:pt x="74" y="296"/>
                  </a:lnTo>
                  <a:lnTo>
                    <a:pt x="52" y="272"/>
                  </a:lnTo>
                  <a:lnTo>
                    <a:pt x="37" y="264"/>
                  </a:lnTo>
                  <a:lnTo>
                    <a:pt x="30" y="248"/>
                  </a:lnTo>
                  <a:lnTo>
                    <a:pt x="7" y="240"/>
                  </a:lnTo>
                  <a:lnTo>
                    <a:pt x="0" y="216"/>
                  </a:lnTo>
                  <a:lnTo>
                    <a:pt x="22" y="200"/>
                  </a:lnTo>
                  <a:lnTo>
                    <a:pt x="30" y="176"/>
                  </a:lnTo>
                  <a:lnTo>
                    <a:pt x="81" y="128"/>
                  </a:lnTo>
                  <a:lnTo>
                    <a:pt x="103" y="112"/>
                  </a:lnTo>
                  <a:lnTo>
                    <a:pt x="148" y="104"/>
                  </a:lnTo>
                  <a:lnTo>
                    <a:pt x="163" y="144"/>
                  </a:lnTo>
                  <a:lnTo>
                    <a:pt x="192" y="128"/>
                  </a:lnTo>
                  <a:lnTo>
                    <a:pt x="229" y="120"/>
                  </a:lnTo>
                  <a:lnTo>
                    <a:pt x="259" y="24"/>
                  </a:lnTo>
                  <a:lnTo>
                    <a:pt x="296" y="0"/>
                  </a:lnTo>
                  <a:lnTo>
                    <a:pt x="340" y="152"/>
                  </a:lnTo>
                  <a:lnTo>
                    <a:pt x="362" y="184"/>
                  </a:lnTo>
                  <a:lnTo>
                    <a:pt x="303" y="200"/>
                  </a:lnTo>
                  <a:lnTo>
                    <a:pt x="288" y="264"/>
                  </a:lnTo>
                  <a:lnTo>
                    <a:pt x="303" y="296"/>
                  </a:lnTo>
                  <a:lnTo>
                    <a:pt x="281" y="304"/>
                  </a:lnTo>
                  <a:lnTo>
                    <a:pt x="303" y="344"/>
                  </a:lnTo>
                  <a:lnTo>
                    <a:pt x="273" y="376"/>
                  </a:lnTo>
                  <a:lnTo>
                    <a:pt x="347" y="488"/>
                  </a:lnTo>
                  <a:lnTo>
                    <a:pt x="377" y="456"/>
                  </a:lnTo>
                  <a:lnTo>
                    <a:pt x="399" y="488"/>
                  </a:lnTo>
                  <a:lnTo>
                    <a:pt x="407" y="496"/>
                  </a:lnTo>
                  <a:lnTo>
                    <a:pt x="436" y="488"/>
                  </a:lnTo>
                  <a:lnTo>
                    <a:pt x="458" y="520"/>
                  </a:lnTo>
                  <a:lnTo>
                    <a:pt x="436" y="528"/>
                  </a:lnTo>
                  <a:lnTo>
                    <a:pt x="458" y="576"/>
                  </a:lnTo>
                  <a:lnTo>
                    <a:pt x="525" y="608"/>
                  </a:lnTo>
                  <a:lnTo>
                    <a:pt x="495" y="648"/>
                  </a:lnTo>
                  <a:lnTo>
                    <a:pt x="517" y="696"/>
                  </a:lnTo>
                  <a:lnTo>
                    <a:pt x="554" y="720"/>
                  </a:lnTo>
                  <a:lnTo>
                    <a:pt x="547" y="768"/>
                  </a:lnTo>
                  <a:lnTo>
                    <a:pt x="584" y="824"/>
                  </a:lnTo>
                  <a:lnTo>
                    <a:pt x="606" y="912"/>
                  </a:lnTo>
                  <a:lnTo>
                    <a:pt x="584" y="912"/>
                  </a:lnTo>
                  <a:lnTo>
                    <a:pt x="532" y="880"/>
                  </a:lnTo>
                  <a:lnTo>
                    <a:pt x="362" y="792"/>
                  </a:lnTo>
                  <a:lnTo>
                    <a:pt x="340" y="76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42" name="Freeform 86"/>
            <p:cNvSpPr>
              <a:spLocks/>
            </p:cNvSpPr>
            <p:nvPr/>
          </p:nvSpPr>
          <p:spPr bwMode="auto">
            <a:xfrm rot="704206">
              <a:off x="5255" y="2020"/>
              <a:ext cx="59" cy="310"/>
            </a:xfrm>
            <a:custGeom>
              <a:avLst/>
              <a:gdLst>
                <a:gd name="T0" fmla="*/ 637 w 67"/>
                <a:gd name="T1" fmla="*/ 9192 h 273"/>
                <a:gd name="T2" fmla="*/ 637 w 67"/>
                <a:gd name="T3" fmla="*/ 9192 h 273"/>
                <a:gd name="T4" fmla="*/ 4843 w 67"/>
                <a:gd name="T5" fmla="*/ 7858 h 273"/>
                <a:gd name="T6" fmla="*/ 4160 w 67"/>
                <a:gd name="T7" fmla="*/ 6779 h 273"/>
                <a:gd name="T8" fmla="*/ 637 w 67"/>
                <a:gd name="T9" fmla="*/ 6779 h 273"/>
                <a:gd name="T10" fmla="*/ 0 w 67"/>
                <a:gd name="T11" fmla="*/ 5393 h 273"/>
                <a:gd name="T12" fmla="*/ 2853 w 67"/>
                <a:gd name="T13" fmla="*/ 5131 h 273"/>
                <a:gd name="T14" fmla="*/ 3565 w 67"/>
                <a:gd name="T15" fmla="*/ 4335 h 273"/>
                <a:gd name="T16" fmla="*/ 1392 w 67"/>
                <a:gd name="T17" fmla="*/ 2430 h 273"/>
                <a:gd name="T18" fmla="*/ 6368 w 67"/>
                <a:gd name="T19" fmla="*/ 0 h 2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7"/>
                <a:gd name="T31" fmla="*/ 0 h 273"/>
                <a:gd name="T32" fmla="*/ 67 w 67"/>
                <a:gd name="T33" fmla="*/ 273 h 2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7" h="273">
                  <a:moveTo>
                    <a:pt x="7" y="272"/>
                  </a:moveTo>
                  <a:lnTo>
                    <a:pt x="7" y="272"/>
                  </a:lnTo>
                  <a:lnTo>
                    <a:pt x="51" y="232"/>
                  </a:lnTo>
                  <a:lnTo>
                    <a:pt x="44" y="200"/>
                  </a:lnTo>
                  <a:lnTo>
                    <a:pt x="7" y="200"/>
                  </a:lnTo>
                  <a:lnTo>
                    <a:pt x="0" y="160"/>
                  </a:lnTo>
                  <a:lnTo>
                    <a:pt x="29" y="152"/>
                  </a:lnTo>
                  <a:lnTo>
                    <a:pt x="37" y="128"/>
                  </a:lnTo>
                  <a:lnTo>
                    <a:pt x="15" y="72"/>
                  </a:lnTo>
                  <a:lnTo>
                    <a:pt x="66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43" name="Freeform 87"/>
            <p:cNvSpPr>
              <a:spLocks/>
            </p:cNvSpPr>
            <p:nvPr/>
          </p:nvSpPr>
          <p:spPr bwMode="auto">
            <a:xfrm rot="704206">
              <a:off x="3374" y="1302"/>
              <a:ext cx="1313" cy="1635"/>
            </a:xfrm>
            <a:custGeom>
              <a:avLst/>
              <a:gdLst>
                <a:gd name="T0" fmla="*/ 46523 w 1101"/>
                <a:gd name="T1" fmla="*/ 12247 h 1433"/>
                <a:gd name="T2" fmla="*/ 68311 w 1101"/>
                <a:gd name="T3" fmla="*/ 12247 h 1433"/>
                <a:gd name="T4" fmla="*/ 90017 w 1101"/>
                <a:gd name="T5" fmla="*/ 16437 h 1433"/>
                <a:gd name="T6" fmla="*/ 98764 w 1101"/>
                <a:gd name="T7" fmla="*/ 12506 h 1433"/>
                <a:gd name="T8" fmla="*/ 106264 w 1101"/>
                <a:gd name="T9" fmla="*/ 8086 h 1433"/>
                <a:gd name="T10" fmla="*/ 126456 w 1101"/>
                <a:gd name="T11" fmla="*/ 5275 h 1433"/>
                <a:gd name="T12" fmla="*/ 142521 w 1101"/>
                <a:gd name="T13" fmla="*/ 5275 h 1433"/>
                <a:gd name="T14" fmla="*/ 159771 w 1101"/>
                <a:gd name="T15" fmla="*/ 2775 h 1433"/>
                <a:gd name="T16" fmla="*/ 186156 w 1101"/>
                <a:gd name="T17" fmla="*/ 1120 h 1433"/>
                <a:gd name="T18" fmla="*/ 197669 w 1101"/>
                <a:gd name="T19" fmla="*/ 579 h 1433"/>
                <a:gd name="T20" fmla="*/ 196368 w 1101"/>
                <a:gd name="T21" fmla="*/ 4739 h 1433"/>
                <a:gd name="T22" fmla="*/ 210833 w 1101"/>
                <a:gd name="T23" fmla="*/ 6139 h 1433"/>
                <a:gd name="T24" fmla="*/ 206427 w 1101"/>
                <a:gd name="T25" fmla="*/ 10039 h 1433"/>
                <a:gd name="T26" fmla="*/ 210833 w 1101"/>
                <a:gd name="T27" fmla="*/ 13341 h 1433"/>
                <a:gd name="T28" fmla="*/ 207839 w 1101"/>
                <a:gd name="T29" fmla="*/ 16437 h 1433"/>
                <a:gd name="T30" fmla="*/ 196368 w 1101"/>
                <a:gd name="T31" fmla="*/ 19467 h 1433"/>
                <a:gd name="T32" fmla="*/ 207839 w 1101"/>
                <a:gd name="T33" fmla="*/ 24205 h 1433"/>
                <a:gd name="T34" fmla="*/ 196368 w 1101"/>
                <a:gd name="T35" fmla="*/ 26416 h 1433"/>
                <a:gd name="T36" fmla="*/ 193352 w 1101"/>
                <a:gd name="T37" fmla="*/ 28358 h 1433"/>
                <a:gd name="T38" fmla="*/ 193352 w 1101"/>
                <a:gd name="T39" fmla="*/ 35119 h 1433"/>
                <a:gd name="T40" fmla="*/ 177387 w 1101"/>
                <a:gd name="T41" fmla="*/ 37321 h 1433"/>
                <a:gd name="T42" fmla="*/ 183200 w 1101"/>
                <a:gd name="T43" fmla="*/ 41527 h 1433"/>
                <a:gd name="T44" fmla="*/ 187509 w 1101"/>
                <a:gd name="T45" fmla="*/ 44561 h 1433"/>
                <a:gd name="T46" fmla="*/ 180326 w 1101"/>
                <a:gd name="T47" fmla="*/ 47947 h 1433"/>
                <a:gd name="T48" fmla="*/ 164503 w 1101"/>
                <a:gd name="T49" fmla="*/ 49279 h 1433"/>
                <a:gd name="T50" fmla="*/ 145249 w 1101"/>
                <a:gd name="T51" fmla="*/ 49015 h 1433"/>
                <a:gd name="T52" fmla="*/ 130895 w 1101"/>
                <a:gd name="T53" fmla="*/ 49851 h 1433"/>
                <a:gd name="T54" fmla="*/ 113359 w 1101"/>
                <a:gd name="T55" fmla="*/ 49015 h 1433"/>
                <a:gd name="T56" fmla="*/ 101972 w 1101"/>
                <a:gd name="T57" fmla="*/ 46224 h 1433"/>
                <a:gd name="T58" fmla="*/ 93258 w 1101"/>
                <a:gd name="T59" fmla="*/ 45959 h 1433"/>
                <a:gd name="T60" fmla="*/ 74258 w 1101"/>
                <a:gd name="T61" fmla="*/ 45678 h 1433"/>
                <a:gd name="T62" fmla="*/ 64097 w 1101"/>
                <a:gd name="T63" fmla="*/ 47947 h 1433"/>
                <a:gd name="T64" fmla="*/ 52426 w 1101"/>
                <a:gd name="T65" fmla="*/ 49560 h 1433"/>
                <a:gd name="T66" fmla="*/ 48032 w 1101"/>
                <a:gd name="T67" fmla="*/ 45092 h 1433"/>
                <a:gd name="T68" fmla="*/ 40828 w 1101"/>
                <a:gd name="T69" fmla="*/ 42607 h 1433"/>
                <a:gd name="T70" fmla="*/ 28936 w 1101"/>
                <a:gd name="T71" fmla="*/ 39820 h 1433"/>
                <a:gd name="T72" fmla="*/ 13066 w 1101"/>
                <a:gd name="T73" fmla="*/ 38453 h 1433"/>
                <a:gd name="T74" fmla="*/ 10220 w 1101"/>
                <a:gd name="T75" fmla="*/ 34810 h 1433"/>
                <a:gd name="T76" fmla="*/ 10220 w 1101"/>
                <a:gd name="T77" fmla="*/ 31735 h 1433"/>
                <a:gd name="T78" fmla="*/ 4237 w 1101"/>
                <a:gd name="T79" fmla="*/ 28358 h 1433"/>
                <a:gd name="T80" fmla="*/ 11488 w 1101"/>
                <a:gd name="T81" fmla="*/ 25883 h 1433"/>
                <a:gd name="T82" fmla="*/ 16064 w 1101"/>
                <a:gd name="T83" fmla="*/ 21172 h 1433"/>
                <a:gd name="T84" fmla="*/ 5931 w 1101"/>
                <a:gd name="T85" fmla="*/ 17279 h 1433"/>
                <a:gd name="T86" fmla="*/ 11488 w 1101"/>
                <a:gd name="T87" fmla="*/ 15303 h 1433"/>
                <a:gd name="T88" fmla="*/ 31844 w 1101"/>
                <a:gd name="T89" fmla="*/ 15545 h 14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01"/>
                <a:gd name="T136" fmla="*/ 0 h 1433"/>
                <a:gd name="T137" fmla="*/ 1101 w 1101"/>
                <a:gd name="T138" fmla="*/ 1433 h 143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01" h="1433">
                  <a:moveTo>
                    <a:pt x="251" y="432"/>
                  </a:moveTo>
                  <a:lnTo>
                    <a:pt x="236" y="392"/>
                  </a:lnTo>
                  <a:lnTo>
                    <a:pt x="236" y="352"/>
                  </a:lnTo>
                  <a:lnTo>
                    <a:pt x="273" y="360"/>
                  </a:lnTo>
                  <a:lnTo>
                    <a:pt x="303" y="344"/>
                  </a:lnTo>
                  <a:lnTo>
                    <a:pt x="347" y="352"/>
                  </a:lnTo>
                  <a:lnTo>
                    <a:pt x="325" y="408"/>
                  </a:lnTo>
                  <a:lnTo>
                    <a:pt x="369" y="432"/>
                  </a:lnTo>
                  <a:lnTo>
                    <a:pt x="458" y="472"/>
                  </a:lnTo>
                  <a:lnTo>
                    <a:pt x="450" y="400"/>
                  </a:lnTo>
                  <a:lnTo>
                    <a:pt x="495" y="392"/>
                  </a:lnTo>
                  <a:lnTo>
                    <a:pt x="502" y="360"/>
                  </a:lnTo>
                  <a:lnTo>
                    <a:pt x="576" y="312"/>
                  </a:lnTo>
                  <a:lnTo>
                    <a:pt x="524" y="272"/>
                  </a:lnTo>
                  <a:lnTo>
                    <a:pt x="539" y="232"/>
                  </a:lnTo>
                  <a:lnTo>
                    <a:pt x="598" y="176"/>
                  </a:lnTo>
                  <a:lnTo>
                    <a:pt x="628" y="192"/>
                  </a:lnTo>
                  <a:lnTo>
                    <a:pt x="642" y="152"/>
                  </a:lnTo>
                  <a:lnTo>
                    <a:pt x="694" y="120"/>
                  </a:lnTo>
                  <a:lnTo>
                    <a:pt x="694" y="152"/>
                  </a:lnTo>
                  <a:lnTo>
                    <a:pt x="724" y="152"/>
                  </a:lnTo>
                  <a:lnTo>
                    <a:pt x="738" y="136"/>
                  </a:lnTo>
                  <a:lnTo>
                    <a:pt x="812" y="136"/>
                  </a:lnTo>
                  <a:lnTo>
                    <a:pt x="812" y="80"/>
                  </a:lnTo>
                  <a:lnTo>
                    <a:pt x="871" y="16"/>
                  </a:lnTo>
                  <a:lnTo>
                    <a:pt x="923" y="40"/>
                  </a:lnTo>
                  <a:lnTo>
                    <a:pt x="945" y="32"/>
                  </a:lnTo>
                  <a:lnTo>
                    <a:pt x="982" y="40"/>
                  </a:lnTo>
                  <a:lnTo>
                    <a:pt x="975" y="0"/>
                  </a:lnTo>
                  <a:lnTo>
                    <a:pt x="1004" y="16"/>
                  </a:lnTo>
                  <a:lnTo>
                    <a:pt x="1034" y="48"/>
                  </a:lnTo>
                  <a:lnTo>
                    <a:pt x="1004" y="112"/>
                  </a:lnTo>
                  <a:lnTo>
                    <a:pt x="997" y="136"/>
                  </a:lnTo>
                  <a:lnTo>
                    <a:pt x="1019" y="176"/>
                  </a:lnTo>
                  <a:lnTo>
                    <a:pt x="1056" y="176"/>
                  </a:lnTo>
                  <a:lnTo>
                    <a:pt x="1071" y="176"/>
                  </a:lnTo>
                  <a:lnTo>
                    <a:pt x="1093" y="200"/>
                  </a:lnTo>
                  <a:lnTo>
                    <a:pt x="1085" y="248"/>
                  </a:lnTo>
                  <a:lnTo>
                    <a:pt x="1048" y="288"/>
                  </a:lnTo>
                  <a:lnTo>
                    <a:pt x="1056" y="336"/>
                  </a:lnTo>
                  <a:lnTo>
                    <a:pt x="1078" y="352"/>
                  </a:lnTo>
                  <a:lnTo>
                    <a:pt x="1071" y="384"/>
                  </a:lnTo>
                  <a:lnTo>
                    <a:pt x="1100" y="400"/>
                  </a:lnTo>
                  <a:lnTo>
                    <a:pt x="1078" y="464"/>
                  </a:lnTo>
                  <a:lnTo>
                    <a:pt x="1056" y="472"/>
                  </a:lnTo>
                  <a:lnTo>
                    <a:pt x="1011" y="496"/>
                  </a:lnTo>
                  <a:lnTo>
                    <a:pt x="1034" y="528"/>
                  </a:lnTo>
                  <a:lnTo>
                    <a:pt x="997" y="560"/>
                  </a:lnTo>
                  <a:lnTo>
                    <a:pt x="1004" y="592"/>
                  </a:lnTo>
                  <a:lnTo>
                    <a:pt x="1056" y="664"/>
                  </a:lnTo>
                  <a:lnTo>
                    <a:pt x="1056" y="696"/>
                  </a:lnTo>
                  <a:lnTo>
                    <a:pt x="1063" y="720"/>
                  </a:lnTo>
                  <a:lnTo>
                    <a:pt x="1026" y="736"/>
                  </a:lnTo>
                  <a:lnTo>
                    <a:pt x="997" y="760"/>
                  </a:lnTo>
                  <a:lnTo>
                    <a:pt x="960" y="744"/>
                  </a:lnTo>
                  <a:lnTo>
                    <a:pt x="952" y="784"/>
                  </a:lnTo>
                  <a:lnTo>
                    <a:pt x="982" y="816"/>
                  </a:lnTo>
                  <a:lnTo>
                    <a:pt x="967" y="872"/>
                  </a:lnTo>
                  <a:lnTo>
                    <a:pt x="1011" y="952"/>
                  </a:lnTo>
                  <a:lnTo>
                    <a:pt x="982" y="1008"/>
                  </a:lnTo>
                  <a:lnTo>
                    <a:pt x="960" y="1008"/>
                  </a:lnTo>
                  <a:lnTo>
                    <a:pt x="960" y="1040"/>
                  </a:lnTo>
                  <a:lnTo>
                    <a:pt x="901" y="1072"/>
                  </a:lnTo>
                  <a:lnTo>
                    <a:pt x="916" y="1144"/>
                  </a:lnTo>
                  <a:lnTo>
                    <a:pt x="908" y="1168"/>
                  </a:lnTo>
                  <a:lnTo>
                    <a:pt x="930" y="1192"/>
                  </a:lnTo>
                  <a:lnTo>
                    <a:pt x="930" y="1232"/>
                  </a:lnTo>
                  <a:lnTo>
                    <a:pt x="960" y="1232"/>
                  </a:lnTo>
                  <a:lnTo>
                    <a:pt x="952" y="1280"/>
                  </a:lnTo>
                  <a:lnTo>
                    <a:pt x="967" y="1312"/>
                  </a:lnTo>
                  <a:lnTo>
                    <a:pt x="923" y="1336"/>
                  </a:lnTo>
                  <a:lnTo>
                    <a:pt x="916" y="1376"/>
                  </a:lnTo>
                  <a:lnTo>
                    <a:pt x="886" y="1376"/>
                  </a:lnTo>
                  <a:lnTo>
                    <a:pt x="849" y="1400"/>
                  </a:lnTo>
                  <a:lnTo>
                    <a:pt x="834" y="1416"/>
                  </a:lnTo>
                  <a:lnTo>
                    <a:pt x="797" y="1416"/>
                  </a:lnTo>
                  <a:lnTo>
                    <a:pt x="775" y="1432"/>
                  </a:lnTo>
                  <a:lnTo>
                    <a:pt x="738" y="1408"/>
                  </a:lnTo>
                  <a:lnTo>
                    <a:pt x="709" y="1424"/>
                  </a:lnTo>
                  <a:lnTo>
                    <a:pt x="679" y="1416"/>
                  </a:lnTo>
                  <a:lnTo>
                    <a:pt x="664" y="1432"/>
                  </a:lnTo>
                  <a:lnTo>
                    <a:pt x="642" y="1416"/>
                  </a:lnTo>
                  <a:lnTo>
                    <a:pt x="605" y="1432"/>
                  </a:lnTo>
                  <a:lnTo>
                    <a:pt x="576" y="1408"/>
                  </a:lnTo>
                  <a:lnTo>
                    <a:pt x="554" y="1392"/>
                  </a:lnTo>
                  <a:lnTo>
                    <a:pt x="546" y="1376"/>
                  </a:lnTo>
                  <a:lnTo>
                    <a:pt x="517" y="1328"/>
                  </a:lnTo>
                  <a:lnTo>
                    <a:pt x="509" y="1304"/>
                  </a:lnTo>
                  <a:lnTo>
                    <a:pt x="495" y="1296"/>
                  </a:lnTo>
                  <a:lnTo>
                    <a:pt x="473" y="1320"/>
                  </a:lnTo>
                  <a:lnTo>
                    <a:pt x="450" y="1296"/>
                  </a:lnTo>
                  <a:lnTo>
                    <a:pt x="413" y="1272"/>
                  </a:lnTo>
                  <a:lnTo>
                    <a:pt x="377" y="1312"/>
                  </a:lnTo>
                  <a:lnTo>
                    <a:pt x="369" y="1360"/>
                  </a:lnTo>
                  <a:lnTo>
                    <a:pt x="340" y="1400"/>
                  </a:lnTo>
                  <a:lnTo>
                    <a:pt x="325" y="1376"/>
                  </a:lnTo>
                  <a:lnTo>
                    <a:pt x="317" y="1392"/>
                  </a:lnTo>
                  <a:lnTo>
                    <a:pt x="273" y="1408"/>
                  </a:lnTo>
                  <a:lnTo>
                    <a:pt x="266" y="1424"/>
                  </a:lnTo>
                  <a:lnTo>
                    <a:pt x="244" y="1424"/>
                  </a:lnTo>
                  <a:lnTo>
                    <a:pt x="236" y="1384"/>
                  </a:lnTo>
                  <a:lnTo>
                    <a:pt x="244" y="1296"/>
                  </a:lnTo>
                  <a:lnTo>
                    <a:pt x="214" y="1272"/>
                  </a:lnTo>
                  <a:lnTo>
                    <a:pt x="199" y="1248"/>
                  </a:lnTo>
                  <a:lnTo>
                    <a:pt x="207" y="1224"/>
                  </a:lnTo>
                  <a:lnTo>
                    <a:pt x="185" y="1216"/>
                  </a:lnTo>
                  <a:lnTo>
                    <a:pt x="185" y="1176"/>
                  </a:lnTo>
                  <a:lnTo>
                    <a:pt x="148" y="1144"/>
                  </a:lnTo>
                  <a:lnTo>
                    <a:pt x="140" y="1128"/>
                  </a:lnTo>
                  <a:lnTo>
                    <a:pt x="133" y="1104"/>
                  </a:lnTo>
                  <a:lnTo>
                    <a:pt x="66" y="1104"/>
                  </a:lnTo>
                  <a:lnTo>
                    <a:pt x="59" y="1064"/>
                  </a:lnTo>
                  <a:lnTo>
                    <a:pt x="74" y="1032"/>
                  </a:lnTo>
                  <a:lnTo>
                    <a:pt x="52" y="1000"/>
                  </a:lnTo>
                  <a:lnTo>
                    <a:pt x="44" y="960"/>
                  </a:lnTo>
                  <a:lnTo>
                    <a:pt x="22" y="952"/>
                  </a:lnTo>
                  <a:lnTo>
                    <a:pt x="52" y="912"/>
                  </a:lnTo>
                  <a:lnTo>
                    <a:pt x="37" y="888"/>
                  </a:lnTo>
                  <a:lnTo>
                    <a:pt x="37" y="856"/>
                  </a:lnTo>
                  <a:lnTo>
                    <a:pt x="22" y="816"/>
                  </a:lnTo>
                  <a:lnTo>
                    <a:pt x="0" y="784"/>
                  </a:lnTo>
                  <a:lnTo>
                    <a:pt x="30" y="752"/>
                  </a:lnTo>
                  <a:lnTo>
                    <a:pt x="59" y="744"/>
                  </a:lnTo>
                  <a:lnTo>
                    <a:pt x="59" y="696"/>
                  </a:lnTo>
                  <a:lnTo>
                    <a:pt x="103" y="632"/>
                  </a:lnTo>
                  <a:lnTo>
                    <a:pt x="81" y="608"/>
                  </a:lnTo>
                  <a:lnTo>
                    <a:pt x="81" y="576"/>
                  </a:lnTo>
                  <a:lnTo>
                    <a:pt x="44" y="544"/>
                  </a:lnTo>
                  <a:lnTo>
                    <a:pt x="30" y="496"/>
                  </a:lnTo>
                  <a:lnTo>
                    <a:pt x="37" y="456"/>
                  </a:lnTo>
                  <a:lnTo>
                    <a:pt x="44" y="464"/>
                  </a:lnTo>
                  <a:lnTo>
                    <a:pt x="59" y="440"/>
                  </a:lnTo>
                  <a:lnTo>
                    <a:pt x="81" y="464"/>
                  </a:lnTo>
                  <a:lnTo>
                    <a:pt x="155" y="416"/>
                  </a:lnTo>
                  <a:lnTo>
                    <a:pt x="162" y="448"/>
                  </a:lnTo>
                  <a:lnTo>
                    <a:pt x="251" y="432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44" name="Freeform 88"/>
            <p:cNvSpPr>
              <a:spLocks/>
            </p:cNvSpPr>
            <p:nvPr/>
          </p:nvSpPr>
          <p:spPr bwMode="auto">
            <a:xfrm rot="704206">
              <a:off x="2593" y="1552"/>
              <a:ext cx="59" cy="28"/>
            </a:xfrm>
            <a:custGeom>
              <a:avLst/>
              <a:gdLst>
                <a:gd name="T0" fmla="*/ 0 w 30"/>
                <a:gd name="T1" fmla="*/ 0 h 25"/>
                <a:gd name="T2" fmla="*/ 0 w 30"/>
                <a:gd name="T3" fmla="*/ 722 h 25"/>
                <a:gd name="T4" fmla="*/ 3052 w 30"/>
                <a:gd name="T5" fmla="*/ 722 h 25"/>
                <a:gd name="T6" fmla="*/ 2280 w 30"/>
                <a:gd name="T7" fmla="*/ 0 h 25"/>
                <a:gd name="T8" fmla="*/ 0 w 30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25"/>
                <a:gd name="T17" fmla="*/ 30 w 30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25">
                  <a:moveTo>
                    <a:pt x="0" y="0"/>
                  </a:moveTo>
                  <a:lnTo>
                    <a:pt x="0" y="24"/>
                  </a:lnTo>
                  <a:lnTo>
                    <a:pt x="29" y="24"/>
                  </a:lnTo>
                  <a:lnTo>
                    <a:pt x="22" y="0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45" name="Freeform 89"/>
            <p:cNvSpPr>
              <a:spLocks/>
            </p:cNvSpPr>
            <p:nvPr/>
          </p:nvSpPr>
          <p:spPr bwMode="auto">
            <a:xfrm rot="704206">
              <a:off x="3160" y="1077"/>
              <a:ext cx="80" cy="83"/>
            </a:xfrm>
            <a:custGeom>
              <a:avLst/>
              <a:gdLst>
                <a:gd name="T0" fmla="*/ 0 w 67"/>
                <a:gd name="T1" fmla="*/ 2651 h 97"/>
                <a:gd name="T2" fmla="*/ 4455 w 67"/>
                <a:gd name="T3" fmla="*/ 3171 h 97"/>
                <a:gd name="T4" fmla="*/ 13453 w 67"/>
                <a:gd name="T5" fmla="*/ 2388 h 97"/>
                <a:gd name="T6" fmla="*/ 13453 w 67"/>
                <a:gd name="T7" fmla="*/ 800 h 97"/>
                <a:gd name="T8" fmla="*/ 7583 w 67"/>
                <a:gd name="T9" fmla="*/ 0 h 97"/>
                <a:gd name="T10" fmla="*/ 1477 w 67"/>
                <a:gd name="T11" fmla="*/ 800 h 97"/>
                <a:gd name="T12" fmla="*/ 0 w 67"/>
                <a:gd name="T13" fmla="*/ 2651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7"/>
                <a:gd name="T22" fmla="*/ 0 h 97"/>
                <a:gd name="T23" fmla="*/ 67 w 67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7" h="97">
                  <a:moveTo>
                    <a:pt x="0" y="80"/>
                  </a:moveTo>
                  <a:lnTo>
                    <a:pt x="22" y="96"/>
                  </a:lnTo>
                  <a:lnTo>
                    <a:pt x="66" y="72"/>
                  </a:lnTo>
                  <a:lnTo>
                    <a:pt x="66" y="24"/>
                  </a:lnTo>
                  <a:lnTo>
                    <a:pt x="37" y="0"/>
                  </a:lnTo>
                  <a:lnTo>
                    <a:pt x="7" y="24"/>
                  </a:lnTo>
                  <a:lnTo>
                    <a:pt x="0" y="8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46" name="Freeform 90"/>
            <p:cNvSpPr>
              <a:spLocks/>
            </p:cNvSpPr>
            <p:nvPr/>
          </p:nvSpPr>
          <p:spPr bwMode="auto">
            <a:xfrm rot="704206">
              <a:off x="3173" y="1190"/>
              <a:ext cx="80" cy="84"/>
            </a:xfrm>
            <a:custGeom>
              <a:avLst/>
              <a:gdLst>
                <a:gd name="T0" fmla="*/ 0 w 67"/>
                <a:gd name="T1" fmla="*/ 1610 h 89"/>
                <a:gd name="T2" fmla="*/ 1477 w 67"/>
                <a:gd name="T3" fmla="*/ 513 h 89"/>
                <a:gd name="T4" fmla="*/ 7583 w 67"/>
                <a:gd name="T5" fmla="*/ 0 h 89"/>
                <a:gd name="T6" fmla="*/ 7583 w 67"/>
                <a:gd name="T7" fmla="*/ 800 h 89"/>
                <a:gd name="T8" fmla="*/ 11961 w 67"/>
                <a:gd name="T9" fmla="*/ 0 h 89"/>
                <a:gd name="T10" fmla="*/ 13453 w 67"/>
                <a:gd name="T11" fmla="*/ 1867 h 89"/>
                <a:gd name="T12" fmla="*/ 11961 w 67"/>
                <a:gd name="T13" fmla="*/ 2883 h 89"/>
                <a:gd name="T14" fmla="*/ 0 w 67"/>
                <a:gd name="T15" fmla="*/ 1610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7"/>
                <a:gd name="T25" fmla="*/ 0 h 89"/>
                <a:gd name="T26" fmla="*/ 67 w 67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7" h="89">
                  <a:moveTo>
                    <a:pt x="0" y="48"/>
                  </a:moveTo>
                  <a:lnTo>
                    <a:pt x="7" y="16"/>
                  </a:lnTo>
                  <a:lnTo>
                    <a:pt x="37" y="0"/>
                  </a:lnTo>
                  <a:lnTo>
                    <a:pt x="37" y="24"/>
                  </a:lnTo>
                  <a:lnTo>
                    <a:pt x="59" y="0"/>
                  </a:lnTo>
                  <a:lnTo>
                    <a:pt x="66" y="56"/>
                  </a:lnTo>
                  <a:lnTo>
                    <a:pt x="59" y="88"/>
                  </a:lnTo>
                  <a:lnTo>
                    <a:pt x="0" y="4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47" name="Freeform 91"/>
            <p:cNvSpPr>
              <a:spLocks/>
            </p:cNvSpPr>
            <p:nvPr/>
          </p:nvSpPr>
          <p:spPr bwMode="auto">
            <a:xfrm rot="704206">
              <a:off x="3266" y="1249"/>
              <a:ext cx="90" cy="135"/>
            </a:xfrm>
            <a:custGeom>
              <a:avLst/>
              <a:gdLst>
                <a:gd name="T0" fmla="*/ 0 w 75"/>
                <a:gd name="T1" fmla="*/ 807 h 113"/>
                <a:gd name="T2" fmla="*/ 5077 w 75"/>
                <a:gd name="T3" fmla="*/ 0 h 113"/>
                <a:gd name="T4" fmla="*/ 7091 w 75"/>
                <a:gd name="T5" fmla="*/ 1059 h 113"/>
                <a:gd name="T6" fmla="*/ 10526 w 75"/>
                <a:gd name="T7" fmla="*/ 807 h 113"/>
                <a:gd name="T8" fmla="*/ 17645 w 75"/>
                <a:gd name="T9" fmla="*/ 2133 h 113"/>
                <a:gd name="T10" fmla="*/ 0 w 75"/>
                <a:gd name="T11" fmla="*/ 3762 h 113"/>
                <a:gd name="T12" fmla="*/ 0 w 75"/>
                <a:gd name="T13" fmla="*/ 807 h 1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113"/>
                <a:gd name="T23" fmla="*/ 75 w 75"/>
                <a:gd name="T24" fmla="*/ 113 h 1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113">
                  <a:moveTo>
                    <a:pt x="0" y="24"/>
                  </a:moveTo>
                  <a:lnTo>
                    <a:pt x="22" y="0"/>
                  </a:lnTo>
                  <a:lnTo>
                    <a:pt x="30" y="32"/>
                  </a:lnTo>
                  <a:lnTo>
                    <a:pt x="44" y="24"/>
                  </a:lnTo>
                  <a:lnTo>
                    <a:pt x="74" y="64"/>
                  </a:lnTo>
                  <a:lnTo>
                    <a:pt x="0" y="112"/>
                  </a:lnTo>
                  <a:lnTo>
                    <a:pt x="0" y="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48" name="Freeform 92"/>
            <p:cNvSpPr>
              <a:spLocks/>
            </p:cNvSpPr>
            <p:nvPr/>
          </p:nvSpPr>
          <p:spPr bwMode="auto">
            <a:xfrm rot="704206">
              <a:off x="3128" y="1175"/>
              <a:ext cx="38" cy="55"/>
            </a:xfrm>
            <a:custGeom>
              <a:avLst/>
              <a:gdLst>
                <a:gd name="T0" fmla="*/ 3571 w 31"/>
                <a:gd name="T1" fmla="*/ 0 h 25"/>
                <a:gd name="T2" fmla="*/ 13358 w 31"/>
                <a:gd name="T3" fmla="*/ 695 h 25"/>
                <a:gd name="T4" fmla="*/ 6576 w 31"/>
                <a:gd name="T5" fmla="*/ 2013 h 25"/>
                <a:gd name="T6" fmla="*/ 0 w 31"/>
                <a:gd name="T7" fmla="*/ 1460 h 25"/>
                <a:gd name="T8" fmla="*/ 3571 w 31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25"/>
                <a:gd name="T17" fmla="*/ 31 w 31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25">
                  <a:moveTo>
                    <a:pt x="8" y="0"/>
                  </a:moveTo>
                  <a:lnTo>
                    <a:pt x="30" y="8"/>
                  </a:lnTo>
                  <a:lnTo>
                    <a:pt x="15" y="24"/>
                  </a:lnTo>
                  <a:lnTo>
                    <a:pt x="0" y="16"/>
                  </a:lnTo>
                  <a:lnTo>
                    <a:pt x="8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49" name="Freeform 93"/>
            <p:cNvSpPr>
              <a:spLocks/>
            </p:cNvSpPr>
            <p:nvPr/>
          </p:nvSpPr>
          <p:spPr bwMode="auto">
            <a:xfrm rot="704206">
              <a:off x="1968" y="1479"/>
              <a:ext cx="49" cy="78"/>
            </a:xfrm>
            <a:custGeom>
              <a:avLst/>
              <a:gdLst>
                <a:gd name="T0" fmla="*/ 0 w 45"/>
                <a:gd name="T1" fmla="*/ 1294 h 49"/>
                <a:gd name="T2" fmla="*/ 8772 w 45"/>
                <a:gd name="T3" fmla="*/ 1537 h 49"/>
                <a:gd name="T4" fmla="*/ 10526 w 45"/>
                <a:gd name="T5" fmla="*/ 1027 h 49"/>
                <a:gd name="T6" fmla="*/ 5077 w 45"/>
                <a:gd name="T7" fmla="*/ 0 h 49"/>
                <a:gd name="T8" fmla="*/ 1597 w 45"/>
                <a:gd name="T9" fmla="*/ 242 h 49"/>
                <a:gd name="T10" fmla="*/ 0 w 45"/>
                <a:gd name="T11" fmla="*/ 1294 h 4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49"/>
                <a:gd name="T20" fmla="*/ 45 w 45"/>
                <a:gd name="T21" fmla="*/ 49 h 4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49">
                  <a:moveTo>
                    <a:pt x="0" y="40"/>
                  </a:moveTo>
                  <a:lnTo>
                    <a:pt x="37" y="48"/>
                  </a:lnTo>
                  <a:lnTo>
                    <a:pt x="44" y="32"/>
                  </a:lnTo>
                  <a:lnTo>
                    <a:pt x="22" y="0"/>
                  </a:lnTo>
                  <a:lnTo>
                    <a:pt x="7" y="8"/>
                  </a:lnTo>
                  <a:lnTo>
                    <a:pt x="0" y="4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50" name="Freeform 94"/>
            <p:cNvSpPr>
              <a:spLocks/>
            </p:cNvSpPr>
            <p:nvPr/>
          </p:nvSpPr>
          <p:spPr bwMode="auto">
            <a:xfrm rot="704206">
              <a:off x="2603" y="809"/>
              <a:ext cx="59" cy="55"/>
            </a:xfrm>
            <a:custGeom>
              <a:avLst/>
              <a:gdLst>
                <a:gd name="T0" fmla="*/ 0 w 30"/>
                <a:gd name="T1" fmla="*/ 0 h 33"/>
                <a:gd name="T2" fmla="*/ 6866 w 30"/>
                <a:gd name="T3" fmla="*/ 0 h 33"/>
                <a:gd name="T4" fmla="*/ 6866 w 30"/>
                <a:gd name="T5" fmla="*/ 488 h 33"/>
                <a:gd name="T6" fmla="*/ 0 w 30"/>
                <a:gd name="T7" fmla="*/ 989 h 33"/>
                <a:gd name="T8" fmla="*/ 0 w 30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3"/>
                <a:gd name="T17" fmla="*/ 30 w 3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3">
                  <a:moveTo>
                    <a:pt x="0" y="0"/>
                  </a:moveTo>
                  <a:lnTo>
                    <a:pt x="29" y="0"/>
                  </a:lnTo>
                  <a:lnTo>
                    <a:pt x="29" y="16"/>
                  </a:lnTo>
                  <a:lnTo>
                    <a:pt x="0" y="32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51" name="Freeform 95"/>
            <p:cNvSpPr>
              <a:spLocks/>
            </p:cNvSpPr>
            <p:nvPr/>
          </p:nvSpPr>
          <p:spPr bwMode="auto">
            <a:xfrm rot="704206">
              <a:off x="2595" y="853"/>
              <a:ext cx="59" cy="75"/>
            </a:xfrm>
            <a:custGeom>
              <a:avLst/>
              <a:gdLst>
                <a:gd name="T0" fmla="*/ 0 w 30"/>
                <a:gd name="T1" fmla="*/ 0 h 25"/>
                <a:gd name="T2" fmla="*/ 1597 w 30"/>
                <a:gd name="T3" fmla="*/ 722 h 25"/>
                <a:gd name="T4" fmla="*/ 6866 w 30"/>
                <a:gd name="T5" fmla="*/ 233 h 25"/>
                <a:gd name="T6" fmla="*/ 0 w 30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0"/>
                <a:gd name="T13" fmla="*/ 0 h 25"/>
                <a:gd name="T14" fmla="*/ 30 w 30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0" h="25">
                  <a:moveTo>
                    <a:pt x="0" y="0"/>
                  </a:moveTo>
                  <a:lnTo>
                    <a:pt x="7" y="24"/>
                  </a:lnTo>
                  <a:lnTo>
                    <a:pt x="29" y="8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52" name="Freeform 96"/>
            <p:cNvSpPr>
              <a:spLocks/>
            </p:cNvSpPr>
            <p:nvPr/>
          </p:nvSpPr>
          <p:spPr bwMode="auto">
            <a:xfrm rot="704206">
              <a:off x="2640" y="844"/>
              <a:ext cx="36" cy="55"/>
            </a:xfrm>
            <a:custGeom>
              <a:avLst/>
              <a:gdLst>
                <a:gd name="T0" fmla="*/ 0 w 30"/>
                <a:gd name="T1" fmla="*/ 238 h 33"/>
                <a:gd name="T2" fmla="*/ 1597 w 30"/>
                <a:gd name="T3" fmla="*/ 989 h 33"/>
                <a:gd name="T4" fmla="*/ 6866 w 30"/>
                <a:gd name="T5" fmla="*/ 747 h 33"/>
                <a:gd name="T6" fmla="*/ 5077 w 30"/>
                <a:gd name="T7" fmla="*/ 0 h 33"/>
                <a:gd name="T8" fmla="*/ 0 w 30"/>
                <a:gd name="T9" fmla="*/ 238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3"/>
                <a:gd name="T17" fmla="*/ 30 w 3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3">
                  <a:moveTo>
                    <a:pt x="0" y="8"/>
                  </a:moveTo>
                  <a:lnTo>
                    <a:pt x="7" y="32"/>
                  </a:lnTo>
                  <a:lnTo>
                    <a:pt x="29" y="24"/>
                  </a:lnTo>
                  <a:lnTo>
                    <a:pt x="22" y="0"/>
                  </a:lnTo>
                  <a:lnTo>
                    <a:pt x="0" y="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53" name="Freeform 97"/>
            <p:cNvSpPr>
              <a:spLocks/>
            </p:cNvSpPr>
            <p:nvPr/>
          </p:nvSpPr>
          <p:spPr bwMode="auto">
            <a:xfrm rot="704206">
              <a:off x="2703" y="886"/>
              <a:ext cx="59" cy="64"/>
            </a:xfrm>
            <a:custGeom>
              <a:avLst/>
              <a:gdLst>
                <a:gd name="T0" fmla="*/ 0 w 45"/>
                <a:gd name="T1" fmla="*/ 550 h 33"/>
                <a:gd name="T2" fmla="*/ 3526 w 45"/>
                <a:gd name="T3" fmla="*/ 0 h 33"/>
                <a:gd name="T4" fmla="*/ 10526 w 45"/>
                <a:gd name="T5" fmla="*/ 0 h 33"/>
                <a:gd name="T6" fmla="*/ 10526 w 45"/>
                <a:gd name="T7" fmla="*/ 1697 h 33"/>
                <a:gd name="T8" fmla="*/ 5077 w 45"/>
                <a:gd name="T9" fmla="*/ 2250 h 33"/>
                <a:gd name="T10" fmla="*/ 0 w 45"/>
                <a:gd name="T11" fmla="*/ 55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33"/>
                <a:gd name="T20" fmla="*/ 45 w 45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33">
                  <a:moveTo>
                    <a:pt x="0" y="8"/>
                  </a:moveTo>
                  <a:lnTo>
                    <a:pt x="15" y="0"/>
                  </a:lnTo>
                  <a:lnTo>
                    <a:pt x="44" y="0"/>
                  </a:lnTo>
                  <a:lnTo>
                    <a:pt x="44" y="24"/>
                  </a:lnTo>
                  <a:lnTo>
                    <a:pt x="22" y="32"/>
                  </a:lnTo>
                  <a:lnTo>
                    <a:pt x="0" y="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54" name="Freeform 98"/>
            <p:cNvSpPr>
              <a:spLocks/>
            </p:cNvSpPr>
            <p:nvPr/>
          </p:nvSpPr>
          <p:spPr bwMode="auto">
            <a:xfrm rot="704206">
              <a:off x="2752" y="874"/>
              <a:ext cx="18" cy="45"/>
            </a:xfrm>
            <a:custGeom>
              <a:avLst/>
              <a:gdLst>
                <a:gd name="T0" fmla="*/ 0 w 15"/>
                <a:gd name="T1" fmla="*/ 0 h 17"/>
                <a:gd name="T2" fmla="*/ 0 w 15"/>
                <a:gd name="T3" fmla="*/ 448 h 17"/>
                <a:gd name="T4" fmla="*/ 3311 w 15"/>
                <a:gd name="T5" fmla="*/ 448 h 17"/>
                <a:gd name="T6" fmla="*/ 0 w 1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7"/>
                <a:gd name="T14" fmla="*/ 15 w 1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7">
                  <a:moveTo>
                    <a:pt x="0" y="0"/>
                  </a:moveTo>
                  <a:lnTo>
                    <a:pt x="0" y="16"/>
                  </a:lnTo>
                  <a:lnTo>
                    <a:pt x="14" y="16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55" name="Freeform 99"/>
            <p:cNvSpPr>
              <a:spLocks/>
            </p:cNvSpPr>
            <p:nvPr/>
          </p:nvSpPr>
          <p:spPr bwMode="auto">
            <a:xfrm rot="704206">
              <a:off x="2655" y="911"/>
              <a:ext cx="18" cy="18"/>
            </a:xfrm>
            <a:custGeom>
              <a:avLst/>
              <a:gdLst>
                <a:gd name="T0" fmla="*/ 3311 w 15"/>
                <a:gd name="T1" fmla="*/ 0 h 17"/>
                <a:gd name="T2" fmla="*/ 0 w 15"/>
                <a:gd name="T3" fmla="*/ 0 h 17"/>
                <a:gd name="T4" fmla="*/ 0 w 15"/>
                <a:gd name="T5" fmla="*/ 448 h 17"/>
                <a:gd name="T6" fmla="*/ 3311 w 1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7"/>
                <a:gd name="T14" fmla="*/ 15 w 1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7">
                  <a:moveTo>
                    <a:pt x="14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4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56" name="Freeform 100"/>
            <p:cNvSpPr>
              <a:spLocks/>
            </p:cNvSpPr>
            <p:nvPr/>
          </p:nvSpPr>
          <p:spPr bwMode="auto">
            <a:xfrm rot="704206">
              <a:off x="2692" y="937"/>
              <a:ext cx="28" cy="46"/>
            </a:xfrm>
            <a:custGeom>
              <a:avLst/>
              <a:gdLst>
                <a:gd name="T0" fmla="*/ 8126 w 23"/>
                <a:gd name="T1" fmla="*/ 239 h 41"/>
                <a:gd name="T2" fmla="*/ 2557 w 23"/>
                <a:gd name="T3" fmla="*/ 0 h 41"/>
                <a:gd name="T4" fmla="*/ 0 w 23"/>
                <a:gd name="T5" fmla="*/ 497 h 41"/>
                <a:gd name="T6" fmla="*/ 5483 w 23"/>
                <a:gd name="T7" fmla="*/ 1260 h 41"/>
                <a:gd name="T8" fmla="*/ 8126 w 23"/>
                <a:gd name="T9" fmla="*/ 239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41"/>
                <a:gd name="T17" fmla="*/ 23 w 23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41">
                  <a:moveTo>
                    <a:pt x="22" y="8"/>
                  </a:moveTo>
                  <a:lnTo>
                    <a:pt x="7" y="0"/>
                  </a:lnTo>
                  <a:lnTo>
                    <a:pt x="0" y="16"/>
                  </a:lnTo>
                  <a:lnTo>
                    <a:pt x="15" y="40"/>
                  </a:lnTo>
                  <a:lnTo>
                    <a:pt x="22" y="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57" name="Freeform 101"/>
            <p:cNvSpPr>
              <a:spLocks/>
            </p:cNvSpPr>
            <p:nvPr/>
          </p:nvSpPr>
          <p:spPr bwMode="auto">
            <a:xfrm rot="704206">
              <a:off x="2722" y="933"/>
              <a:ext cx="59" cy="29"/>
            </a:xfrm>
            <a:custGeom>
              <a:avLst/>
              <a:gdLst>
                <a:gd name="T0" fmla="*/ 0 w 23"/>
                <a:gd name="T1" fmla="*/ 695 h 25"/>
                <a:gd name="T2" fmla="*/ 831 w 23"/>
                <a:gd name="T3" fmla="*/ 2013 h 25"/>
                <a:gd name="T4" fmla="*/ 2705 w 23"/>
                <a:gd name="T5" fmla="*/ 2013 h 25"/>
                <a:gd name="T6" fmla="*/ 1854 w 23"/>
                <a:gd name="T7" fmla="*/ 0 h 25"/>
                <a:gd name="T8" fmla="*/ 0 w 23"/>
                <a:gd name="T9" fmla="*/ 69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5"/>
                <a:gd name="T17" fmla="*/ 23 w 2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5">
                  <a:moveTo>
                    <a:pt x="0" y="8"/>
                  </a:moveTo>
                  <a:lnTo>
                    <a:pt x="7" y="24"/>
                  </a:lnTo>
                  <a:lnTo>
                    <a:pt x="22" y="24"/>
                  </a:lnTo>
                  <a:lnTo>
                    <a:pt x="15" y="0"/>
                  </a:lnTo>
                  <a:lnTo>
                    <a:pt x="0" y="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58" name="Freeform 102"/>
            <p:cNvSpPr>
              <a:spLocks/>
            </p:cNvSpPr>
            <p:nvPr/>
          </p:nvSpPr>
          <p:spPr bwMode="auto">
            <a:xfrm rot="704206">
              <a:off x="2720" y="977"/>
              <a:ext cx="59" cy="51"/>
            </a:xfrm>
            <a:custGeom>
              <a:avLst/>
              <a:gdLst>
                <a:gd name="T0" fmla="*/ 0 w 16"/>
                <a:gd name="T1" fmla="*/ 0 h 25"/>
                <a:gd name="T2" fmla="*/ 0 w 16"/>
                <a:gd name="T3" fmla="*/ 1460 h 25"/>
                <a:gd name="T4" fmla="*/ 2649 w 16"/>
                <a:gd name="T5" fmla="*/ 2013 h 25"/>
                <a:gd name="T6" fmla="*/ 0 w 16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25"/>
                <a:gd name="T14" fmla="*/ 16 w 16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25">
                  <a:moveTo>
                    <a:pt x="0" y="0"/>
                  </a:moveTo>
                  <a:lnTo>
                    <a:pt x="0" y="16"/>
                  </a:lnTo>
                  <a:lnTo>
                    <a:pt x="15" y="24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59" name="Freeform 103"/>
            <p:cNvSpPr>
              <a:spLocks/>
            </p:cNvSpPr>
            <p:nvPr/>
          </p:nvSpPr>
          <p:spPr bwMode="auto">
            <a:xfrm rot="704206">
              <a:off x="2757" y="933"/>
              <a:ext cx="36" cy="45"/>
            </a:xfrm>
            <a:custGeom>
              <a:avLst/>
              <a:gdLst>
                <a:gd name="T0" fmla="*/ 703 w 31"/>
                <a:gd name="T1" fmla="*/ 0 h 33"/>
                <a:gd name="T2" fmla="*/ 2701 w 31"/>
                <a:gd name="T3" fmla="*/ 238 h 33"/>
                <a:gd name="T4" fmla="*/ 2701 w 31"/>
                <a:gd name="T5" fmla="*/ 989 h 33"/>
                <a:gd name="T6" fmla="*/ 0 w 31"/>
                <a:gd name="T7" fmla="*/ 747 h 33"/>
                <a:gd name="T8" fmla="*/ 703 w 31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3"/>
                <a:gd name="T17" fmla="*/ 31 w 31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3">
                  <a:moveTo>
                    <a:pt x="8" y="0"/>
                  </a:moveTo>
                  <a:lnTo>
                    <a:pt x="30" y="8"/>
                  </a:lnTo>
                  <a:lnTo>
                    <a:pt x="30" y="32"/>
                  </a:lnTo>
                  <a:lnTo>
                    <a:pt x="0" y="24"/>
                  </a:lnTo>
                  <a:lnTo>
                    <a:pt x="8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60" name="Freeform 104"/>
            <p:cNvSpPr>
              <a:spLocks/>
            </p:cNvSpPr>
            <p:nvPr/>
          </p:nvSpPr>
          <p:spPr bwMode="auto">
            <a:xfrm rot="704206">
              <a:off x="2799" y="944"/>
              <a:ext cx="53" cy="45"/>
            </a:xfrm>
            <a:custGeom>
              <a:avLst/>
              <a:gdLst>
                <a:gd name="T0" fmla="*/ 0 w 45"/>
                <a:gd name="T1" fmla="*/ 262 h 41"/>
                <a:gd name="T2" fmla="*/ 2015 w 45"/>
                <a:gd name="T3" fmla="*/ 125 h 41"/>
                <a:gd name="T4" fmla="*/ 3877 w 45"/>
                <a:gd name="T5" fmla="*/ 0 h 41"/>
                <a:gd name="T6" fmla="*/ 5982 w 45"/>
                <a:gd name="T7" fmla="*/ 262 h 41"/>
                <a:gd name="T8" fmla="*/ 2015 w 45"/>
                <a:gd name="T9" fmla="*/ 653 h 41"/>
                <a:gd name="T10" fmla="*/ 0 w 45"/>
                <a:gd name="T11" fmla="*/ 262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41"/>
                <a:gd name="T20" fmla="*/ 45 w 45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41">
                  <a:moveTo>
                    <a:pt x="0" y="16"/>
                  </a:moveTo>
                  <a:lnTo>
                    <a:pt x="15" y="8"/>
                  </a:lnTo>
                  <a:lnTo>
                    <a:pt x="29" y="0"/>
                  </a:lnTo>
                  <a:lnTo>
                    <a:pt x="44" y="16"/>
                  </a:lnTo>
                  <a:lnTo>
                    <a:pt x="15" y="40"/>
                  </a:lnTo>
                  <a:lnTo>
                    <a:pt x="0" y="1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61" name="Freeform 106"/>
            <p:cNvSpPr>
              <a:spLocks/>
            </p:cNvSpPr>
            <p:nvPr/>
          </p:nvSpPr>
          <p:spPr bwMode="auto">
            <a:xfrm rot="704206">
              <a:off x="4803" y="2776"/>
              <a:ext cx="441" cy="486"/>
            </a:xfrm>
            <a:custGeom>
              <a:avLst/>
              <a:gdLst>
                <a:gd name="T0" fmla="*/ 18551 w 370"/>
                <a:gd name="T1" fmla="*/ 2054 h 433"/>
                <a:gd name="T2" fmla="*/ 11312 w 370"/>
                <a:gd name="T3" fmla="*/ 768 h 433"/>
                <a:gd name="T4" fmla="*/ 8474 w 370"/>
                <a:gd name="T5" fmla="*/ 1027 h 433"/>
                <a:gd name="T6" fmla="*/ 2915 w 370"/>
                <a:gd name="T7" fmla="*/ 0 h 433"/>
                <a:gd name="T8" fmla="*/ 0 w 370"/>
                <a:gd name="T9" fmla="*/ 501 h 433"/>
                <a:gd name="T10" fmla="*/ 4199 w 370"/>
                <a:gd name="T11" fmla="*/ 1027 h 433"/>
                <a:gd name="T12" fmla="*/ 7110 w 370"/>
                <a:gd name="T13" fmla="*/ 1818 h 433"/>
                <a:gd name="T14" fmla="*/ 2915 w 370"/>
                <a:gd name="T15" fmla="*/ 1818 h 433"/>
                <a:gd name="T16" fmla="*/ 4199 w 370"/>
                <a:gd name="T17" fmla="*/ 2571 h 433"/>
                <a:gd name="T18" fmla="*/ 8474 w 370"/>
                <a:gd name="T19" fmla="*/ 3320 h 433"/>
                <a:gd name="T20" fmla="*/ 14348 w 370"/>
                <a:gd name="T21" fmla="*/ 4872 h 433"/>
                <a:gd name="T22" fmla="*/ 20080 w 370"/>
                <a:gd name="T23" fmla="*/ 4872 h 433"/>
                <a:gd name="T24" fmla="*/ 25872 w 370"/>
                <a:gd name="T25" fmla="*/ 6137 h 433"/>
                <a:gd name="T26" fmla="*/ 28562 w 370"/>
                <a:gd name="T27" fmla="*/ 7174 h 433"/>
                <a:gd name="T28" fmla="*/ 34142 w 370"/>
                <a:gd name="T29" fmla="*/ 7664 h 433"/>
                <a:gd name="T30" fmla="*/ 38443 w 370"/>
                <a:gd name="T31" fmla="*/ 9215 h 433"/>
                <a:gd name="T32" fmla="*/ 48503 w 370"/>
                <a:gd name="T33" fmla="*/ 10489 h 433"/>
                <a:gd name="T34" fmla="*/ 48503 w 370"/>
                <a:gd name="T35" fmla="*/ 11484 h 433"/>
                <a:gd name="T36" fmla="*/ 58680 w 370"/>
                <a:gd name="T37" fmla="*/ 13298 h 433"/>
                <a:gd name="T38" fmla="*/ 65920 w 370"/>
                <a:gd name="T39" fmla="*/ 13812 h 433"/>
                <a:gd name="T40" fmla="*/ 61522 w 370"/>
                <a:gd name="T41" fmla="*/ 12269 h 433"/>
                <a:gd name="T42" fmla="*/ 62660 w 370"/>
                <a:gd name="T43" fmla="*/ 12011 h 433"/>
                <a:gd name="T44" fmla="*/ 67309 w 370"/>
                <a:gd name="T45" fmla="*/ 11773 h 433"/>
                <a:gd name="T46" fmla="*/ 70106 w 370"/>
                <a:gd name="T47" fmla="*/ 12269 h 433"/>
                <a:gd name="T48" fmla="*/ 71485 w 370"/>
                <a:gd name="T49" fmla="*/ 11484 h 433"/>
                <a:gd name="T50" fmla="*/ 67309 w 370"/>
                <a:gd name="T51" fmla="*/ 10710 h 433"/>
                <a:gd name="T52" fmla="*/ 55654 w 370"/>
                <a:gd name="T53" fmla="*/ 10213 h 433"/>
                <a:gd name="T54" fmla="*/ 51617 w 370"/>
                <a:gd name="T55" fmla="*/ 9960 h 433"/>
                <a:gd name="T56" fmla="*/ 47380 w 370"/>
                <a:gd name="T57" fmla="*/ 8155 h 433"/>
                <a:gd name="T58" fmla="*/ 44108 w 370"/>
                <a:gd name="T59" fmla="*/ 7664 h 433"/>
                <a:gd name="T60" fmla="*/ 48503 w 370"/>
                <a:gd name="T61" fmla="*/ 6888 h 433"/>
                <a:gd name="T62" fmla="*/ 52572 w 370"/>
                <a:gd name="T63" fmla="*/ 6638 h 433"/>
                <a:gd name="T64" fmla="*/ 44108 w 370"/>
                <a:gd name="T65" fmla="*/ 5605 h 433"/>
                <a:gd name="T66" fmla="*/ 32869 w 370"/>
                <a:gd name="T67" fmla="*/ 4106 h 433"/>
                <a:gd name="T68" fmla="*/ 27061 w 370"/>
                <a:gd name="T69" fmla="*/ 3565 h 433"/>
                <a:gd name="T70" fmla="*/ 18551 w 370"/>
                <a:gd name="T71" fmla="*/ 2054 h 43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70"/>
                <a:gd name="T109" fmla="*/ 0 h 433"/>
                <a:gd name="T110" fmla="*/ 370 w 370"/>
                <a:gd name="T111" fmla="*/ 433 h 43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70" h="433">
                  <a:moveTo>
                    <a:pt x="96" y="64"/>
                  </a:moveTo>
                  <a:lnTo>
                    <a:pt x="59" y="24"/>
                  </a:lnTo>
                  <a:lnTo>
                    <a:pt x="44" y="32"/>
                  </a:lnTo>
                  <a:lnTo>
                    <a:pt x="15" y="0"/>
                  </a:lnTo>
                  <a:lnTo>
                    <a:pt x="0" y="16"/>
                  </a:lnTo>
                  <a:lnTo>
                    <a:pt x="22" y="32"/>
                  </a:lnTo>
                  <a:lnTo>
                    <a:pt x="37" y="56"/>
                  </a:lnTo>
                  <a:lnTo>
                    <a:pt x="15" y="56"/>
                  </a:lnTo>
                  <a:lnTo>
                    <a:pt x="22" y="80"/>
                  </a:lnTo>
                  <a:lnTo>
                    <a:pt x="44" y="104"/>
                  </a:lnTo>
                  <a:lnTo>
                    <a:pt x="74" y="152"/>
                  </a:lnTo>
                  <a:lnTo>
                    <a:pt x="103" y="152"/>
                  </a:lnTo>
                  <a:lnTo>
                    <a:pt x="133" y="192"/>
                  </a:lnTo>
                  <a:lnTo>
                    <a:pt x="148" y="224"/>
                  </a:lnTo>
                  <a:lnTo>
                    <a:pt x="177" y="240"/>
                  </a:lnTo>
                  <a:lnTo>
                    <a:pt x="199" y="288"/>
                  </a:lnTo>
                  <a:lnTo>
                    <a:pt x="251" y="328"/>
                  </a:lnTo>
                  <a:lnTo>
                    <a:pt x="251" y="360"/>
                  </a:lnTo>
                  <a:lnTo>
                    <a:pt x="303" y="416"/>
                  </a:lnTo>
                  <a:lnTo>
                    <a:pt x="340" y="432"/>
                  </a:lnTo>
                  <a:lnTo>
                    <a:pt x="317" y="384"/>
                  </a:lnTo>
                  <a:lnTo>
                    <a:pt x="325" y="376"/>
                  </a:lnTo>
                  <a:lnTo>
                    <a:pt x="347" y="368"/>
                  </a:lnTo>
                  <a:lnTo>
                    <a:pt x="362" y="384"/>
                  </a:lnTo>
                  <a:lnTo>
                    <a:pt x="369" y="360"/>
                  </a:lnTo>
                  <a:lnTo>
                    <a:pt x="347" y="336"/>
                  </a:lnTo>
                  <a:lnTo>
                    <a:pt x="288" y="320"/>
                  </a:lnTo>
                  <a:lnTo>
                    <a:pt x="266" y="312"/>
                  </a:lnTo>
                  <a:lnTo>
                    <a:pt x="244" y="256"/>
                  </a:lnTo>
                  <a:lnTo>
                    <a:pt x="229" y="240"/>
                  </a:lnTo>
                  <a:lnTo>
                    <a:pt x="251" y="216"/>
                  </a:lnTo>
                  <a:lnTo>
                    <a:pt x="273" y="208"/>
                  </a:lnTo>
                  <a:lnTo>
                    <a:pt x="229" y="176"/>
                  </a:lnTo>
                  <a:lnTo>
                    <a:pt x="170" y="128"/>
                  </a:lnTo>
                  <a:lnTo>
                    <a:pt x="140" y="112"/>
                  </a:lnTo>
                  <a:lnTo>
                    <a:pt x="96" y="6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62" name="Freeform 107"/>
            <p:cNvSpPr>
              <a:spLocks/>
            </p:cNvSpPr>
            <p:nvPr/>
          </p:nvSpPr>
          <p:spPr bwMode="auto">
            <a:xfrm rot="704206">
              <a:off x="5458" y="917"/>
              <a:ext cx="54" cy="92"/>
            </a:xfrm>
            <a:custGeom>
              <a:avLst/>
              <a:gdLst>
                <a:gd name="T0" fmla="*/ 10526 w 45"/>
                <a:gd name="T1" fmla="*/ 0 h 105"/>
                <a:gd name="T2" fmla="*/ 0 w 45"/>
                <a:gd name="T3" fmla="*/ 1337 h 105"/>
                <a:gd name="T4" fmla="*/ 0 w 45"/>
                <a:gd name="T5" fmla="*/ 2913 h 105"/>
                <a:gd name="T6" fmla="*/ 5077 w 45"/>
                <a:gd name="T7" fmla="*/ 3435 h 105"/>
                <a:gd name="T8" fmla="*/ 6866 w 45"/>
                <a:gd name="T9" fmla="*/ 1870 h 105"/>
                <a:gd name="T10" fmla="*/ 10526 w 45"/>
                <a:gd name="T11" fmla="*/ 1625 h 105"/>
                <a:gd name="T12" fmla="*/ 10526 w 45"/>
                <a:gd name="T13" fmla="*/ 0 h 1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105"/>
                <a:gd name="T23" fmla="*/ 45 w 45"/>
                <a:gd name="T24" fmla="*/ 105 h 1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105">
                  <a:moveTo>
                    <a:pt x="44" y="0"/>
                  </a:moveTo>
                  <a:lnTo>
                    <a:pt x="0" y="40"/>
                  </a:lnTo>
                  <a:lnTo>
                    <a:pt x="0" y="88"/>
                  </a:lnTo>
                  <a:lnTo>
                    <a:pt x="22" y="104"/>
                  </a:lnTo>
                  <a:lnTo>
                    <a:pt x="29" y="56"/>
                  </a:lnTo>
                  <a:lnTo>
                    <a:pt x="44" y="48"/>
                  </a:lnTo>
                  <a:lnTo>
                    <a:pt x="44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63" name="Freeform 108"/>
            <p:cNvSpPr>
              <a:spLocks/>
            </p:cNvSpPr>
            <p:nvPr/>
          </p:nvSpPr>
          <p:spPr bwMode="auto">
            <a:xfrm rot="704206">
              <a:off x="4828" y="924"/>
              <a:ext cx="59" cy="83"/>
            </a:xfrm>
            <a:custGeom>
              <a:avLst/>
              <a:gdLst>
                <a:gd name="T0" fmla="*/ 5982 w 45"/>
                <a:gd name="T1" fmla="*/ 800 h 97"/>
                <a:gd name="T2" fmla="*/ 3877 w 45"/>
                <a:gd name="T3" fmla="*/ 2125 h 97"/>
                <a:gd name="T4" fmla="*/ 5079 w 45"/>
                <a:gd name="T5" fmla="*/ 3171 h 97"/>
                <a:gd name="T6" fmla="*/ 3108 w 45"/>
                <a:gd name="T7" fmla="*/ 3171 h 97"/>
                <a:gd name="T8" fmla="*/ 0 w 45"/>
                <a:gd name="T9" fmla="*/ 1333 h 97"/>
                <a:gd name="T10" fmla="*/ 3877 w 45"/>
                <a:gd name="T11" fmla="*/ 0 h 97"/>
                <a:gd name="T12" fmla="*/ 5982 w 45"/>
                <a:gd name="T13" fmla="*/ 80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97"/>
                <a:gd name="T23" fmla="*/ 45 w 45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97">
                  <a:moveTo>
                    <a:pt x="44" y="24"/>
                  </a:moveTo>
                  <a:lnTo>
                    <a:pt x="29" y="64"/>
                  </a:lnTo>
                  <a:lnTo>
                    <a:pt x="37" y="96"/>
                  </a:lnTo>
                  <a:lnTo>
                    <a:pt x="22" y="96"/>
                  </a:lnTo>
                  <a:lnTo>
                    <a:pt x="0" y="40"/>
                  </a:lnTo>
                  <a:lnTo>
                    <a:pt x="29" y="0"/>
                  </a:lnTo>
                  <a:lnTo>
                    <a:pt x="44" y="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64" name="Freeform 109"/>
            <p:cNvSpPr>
              <a:spLocks/>
            </p:cNvSpPr>
            <p:nvPr/>
          </p:nvSpPr>
          <p:spPr bwMode="auto">
            <a:xfrm rot="704206">
              <a:off x="4763" y="1275"/>
              <a:ext cx="48" cy="28"/>
            </a:xfrm>
            <a:custGeom>
              <a:avLst/>
              <a:gdLst>
                <a:gd name="T0" fmla="*/ 0 w 23"/>
                <a:gd name="T1" fmla="*/ 722 h 25"/>
                <a:gd name="T2" fmla="*/ 2705 w 23"/>
                <a:gd name="T3" fmla="*/ 722 h 25"/>
                <a:gd name="T4" fmla="*/ 2705 w 23"/>
                <a:gd name="T5" fmla="*/ 0 h 25"/>
                <a:gd name="T6" fmla="*/ 831 w 23"/>
                <a:gd name="T7" fmla="*/ 0 h 25"/>
                <a:gd name="T8" fmla="*/ 0 w 23"/>
                <a:gd name="T9" fmla="*/ 72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5"/>
                <a:gd name="T17" fmla="*/ 23 w 2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5">
                  <a:moveTo>
                    <a:pt x="0" y="24"/>
                  </a:moveTo>
                  <a:lnTo>
                    <a:pt x="22" y="24"/>
                  </a:lnTo>
                  <a:lnTo>
                    <a:pt x="22" y="0"/>
                  </a:lnTo>
                  <a:lnTo>
                    <a:pt x="7" y="0"/>
                  </a:lnTo>
                  <a:lnTo>
                    <a:pt x="0" y="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65" name="Freeform 110"/>
            <p:cNvSpPr>
              <a:spLocks/>
            </p:cNvSpPr>
            <p:nvPr/>
          </p:nvSpPr>
          <p:spPr bwMode="auto">
            <a:xfrm rot="704206">
              <a:off x="5543" y="2020"/>
              <a:ext cx="62" cy="40"/>
            </a:xfrm>
            <a:custGeom>
              <a:avLst/>
              <a:gdLst>
                <a:gd name="T0" fmla="*/ 0 w 52"/>
                <a:gd name="T1" fmla="*/ 472 h 25"/>
                <a:gd name="T2" fmla="*/ 5906 w 52"/>
                <a:gd name="T3" fmla="*/ 0 h 25"/>
                <a:gd name="T4" fmla="*/ 10029 w 52"/>
                <a:gd name="T5" fmla="*/ 472 h 25"/>
                <a:gd name="T6" fmla="*/ 4222 w 52"/>
                <a:gd name="T7" fmla="*/ 722 h 25"/>
                <a:gd name="T8" fmla="*/ 0 w 52"/>
                <a:gd name="T9" fmla="*/ 47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25"/>
                <a:gd name="T17" fmla="*/ 52 w 52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25">
                  <a:moveTo>
                    <a:pt x="0" y="16"/>
                  </a:moveTo>
                  <a:lnTo>
                    <a:pt x="29" y="0"/>
                  </a:lnTo>
                  <a:lnTo>
                    <a:pt x="51" y="16"/>
                  </a:lnTo>
                  <a:lnTo>
                    <a:pt x="22" y="24"/>
                  </a:lnTo>
                  <a:lnTo>
                    <a:pt x="0" y="1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66" name="Freeform 111"/>
            <p:cNvSpPr>
              <a:spLocks/>
            </p:cNvSpPr>
            <p:nvPr/>
          </p:nvSpPr>
          <p:spPr bwMode="auto">
            <a:xfrm rot="704206">
              <a:off x="5474" y="2575"/>
              <a:ext cx="49" cy="70"/>
            </a:xfrm>
            <a:custGeom>
              <a:avLst/>
              <a:gdLst>
                <a:gd name="T0" fmla="*/ 1238 w 38"/>
                <a:gd name="T1" fmla="*/ 240 h 25"/>
                <a:gd name="T2" fmla="*/ 3008 w 38"/>
                <a:gd name="T3" fmla="*/ 84 h 25"/>
                <a:gd name="T4" fmla="*/ 0 w 38"/>
                <a:gd name="T5" fmla="*/ 0 h 25"/>
                <a:gd name="T6" fmla="*/ 1238 w 38"/>
                <a:gd name="T7" fmla="*/ 24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8"/>
                <a:gd name="T13" fmla="*/ 0 h 25"/>
                <a:gd name="T14" fmla="*/ 38 w 38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" h="25">
                  <a:moveTo>
                    <a:pt x="15" y="24"/>
                  </a:moveTo>
                  <a:lnTo>
                    <a:pt x="37" y="8"/>
                  </a:lnTo>
                  <a:lnTo>
                    <a:pt x="0" y="0"/>
                  </a:lnTo>
                  <a:lnTo>
                    <a:pt x="15" y="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67" name="Freeform 112"/>
            <p:cNvSpPr>
              <a:spLocks/>
            </p:cNvSpPr>
            <p:nvPr/>
          </p:nvSpPr>
          <p:spPr bwMode="auto">
            <a:xfrm rot="704206">
              <a:off x="5489" y="2604"/>
              <a:ext cx="28" cy="78"/>
            </a:xfrm>
            <a:custGeom>
              <a:avLst/>
              <a:gdLst>
                <a:gd name="T0" fmla="*/ 0 w 23"/>
                <a:gd name="T1" fmla="*/ 400 h 57"/>
                <a:gd name="T2" fmla="*/ 8126 w 23"/>
                <a:gd name="T3" fmla="*/ 0 h 57"/>
                <a:gd name="T4" fmla="*/ 5483 w 23"/>
                <a:gd name="T5" fmla="*/ 2866 h 57"/>
                <a:gd name="T6" fmla="*/ 0 w 23"/>
                <a:gd name="T7" fmla="*/ 400 h 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57"/>
                <a:gd name="T14" fmla="*/ 23 w 23"/>
                <a:gd name="T15" fmla="*/ 57 h 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57">
                  <a:moveTo>
                    <a:pt x="0" y="8"/>
                  </a:moveTo>
                  <a:lnTo>
                    <a:pt x="22" y="0"/>
                  </a:lnTo>
                  <a:lnTo>
                    <a:pt x="15" y="56"/>
                  </a:lnTo>
                  <a:lnTo>
                    <a:pt x="0" y="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68" name="Freeform 113"/>
            <p:cNvSpPr>
              <a:spLocks/>
            </p:cNvSpPr>
            <p:nvPr/>
          </p:nvSpPr>
          <p:spPr bwMode="auto">
            <a:xfrm rot="704206">
              <a:off x="5493" y="2687"/>
              <a:ext cx="27" cy="48"/>
            </a:xfrm>
            <a:custGeom>
              <a:avLst/>
              <a:gdLst>
                <a:gd name="T0" fmla="*/ 0 w 23"/>
                <a:gd name="T1" fmla="*/ 0 h 33"/>
                <a:gd name="T2" fmla="*/ 831 w 23"/>
                <a:gd name="T3" fmla="*/ 989 h 33"/>
                <a:gd name="T4" fmla="*/ 2705 w 23"/>
                <a:gd name="T5" fmla="*/ 238 h 33"/>
                <a:gd name="T6" fmla="*/ 0 w 23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33"/>
                <a:gd name="T14" fmla="*/ 23 w 23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33">
                  <a:moveTo>
                    <a:pt x="0" y="0"/>
                  </a:moveTo>
                  <a:lnTo>
                    <a:pt x="7" y="32"/>
                  </a:lnTo>
                  <a:lnTo>
                    <a:pt x="22" y="8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69" name="Freeform 114"/>
            <p:cNvSpPr>
              <a:spLocks/>
            </p:cNvSpPr>
            <p:nvPr/>
          </p:nvSpPr>
          <p:spPr bwMode="auto">
            <a:xfrm rot="704206">
              <a:off x="5451" y="2594"/>
              <a:ext cx="59" cy="5"/>
            </a:xfrm>
            <a:custGeom>
              <a:avLst/>
              <a:gdLst>
                <a:gd name="T0" fmla="*/ 0 w 16"/>
                <a:gd name="T1" fmla="*/ 0 h 17"/>
                <a:gd name="T2" fmla="*/ 2649 w 16"/>
                <a:gd name="T3" fmla="*/ 0 h 17"/>
                <a:gd name="T4" fmla="*/ 2649 w 16"/>
                <a:gd name="T5" fmla="*/ 448 h 17"/>
                <a:gd name="T6" fmla="*/ 0 w 16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7"/>
                <a:gd name="T14" fmla="*/ 16 w 16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7">
                  <a:moveTo>
                    <a:pt x="0" y="0"/>
                  </a:moveTo>
                  <a:lnTo>
                    <a:pt x="15" y="0"/>
                  </a:lnTo>
                  <a:lnTo>
                    <a:pt x="15" y="16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70" name="Freeform 115"/>
            <p:cNvSpPr>
              <a:spLocks/>
            </p:cNvSpPr>
            <p:nvPr/>
          </p:nvSpPr>
          <p:spPr bwMode="auto">
            <a:xfrm rot="704206">
              <a:off x="5502" y="2734"/>
              <a:ext cx="19" cy="62"/>
            </a:xfrm>
            <a:custGeom>
              <a:avLst/>
              <a:gdLst>
                <a:gd name="T0" fmla="*/ 0 w 16"/>
                <a:gd name="T1" fmla="*/ 448 h 17"/>
                <a:gd name="T2" fmla="*/ 1420 w 16"/>
                <a:gd name="T3" fmla="*/ 0 h 17"/>
                <a:gd name="T4" fmla="*/ 2649 w 16"/>
                <a:gd name="T5" fmla="*/ 448 h 17"/>
                <a:gd name="T6" fmla="*/ 0 w 16"/>
                <a:gd name="T7" fmla="*/ 448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7"/>
                <a:gd name="T14" fmla="*/ 16 w 16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7">
                  <a:moveTo>
                    <a:pt x="0" y="16"/>
                  </a:moveTo>
                  <a:lnTo>
                    <a:pt x="8" y="0"/>
                  </a:lnTo>
                  <a:lnTo>
                    <a:pt x="15" y="16"/>
                  </a:lnTo>
                  <a:lnTo>
                    <a:pt x="0" y="1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71" name="Freeform 116"/>
            <p:cNvSpPr>
              <a:spLocks/>
            </p:cNvSpPr>
            <p:nvPr/>
          </p:nvSpPr>
          <p:spPr bwMode="auto">
            <a:xfrm rot="704206">
              <a:off x="5506" y="2762"/>
              <a:ext cx="19" cy="31"/>
            </a:xfrm>
            <a:custGeom>
              <a:avLst/>
              <a:gdLst>
                <a:gd name="T0" fmla="*/ 0 w 15"/>
                <a:gd name="T1" fmla="*/ 448 h 17"/>
                <a:gd name="T2" fmla="*/ 0 w 15"/>
                <a:gd name="T3" fmla="*/ 0 h 17"/>
                <a:gd name="T4" fmla="*/ 17461 w 15"/>
                <a:gd name="T5" fmla="*/ 0 h 17"/>
                <a:gd name="T6" fmla="*/ 0 w 15"/>
                <a:gd name="T7" fmla="*/ 448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7"/>
                <a:gd name="T14" fmla="*/ 15 w 1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7">
                  <a:moveTo>
                    <a:pt x="0" y="16"/>
                  </a:moveTo>
                  <a:lnTo>
                    <a:pt x="0" y="0"/>
                  </a:lnTo>
                  <a:lnTo>
                    <a:pt x="14" y="0"/>
                  </a:lnTo>
                  <a:lnTo>
                    <a:pt x="0" y="1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72" name="Freeform 117"/>
            <p:cNvSpPr>
              <a:spLocks/>
            </p:cNvSpPr>
            <p:nvPr/>
          </p:nvSpPr>
          <p:spPr bwMode="auto">
            <a:xfrm rot="704206">
              <a:off x="5508" y="2910"/>
              <a:ext cx="19" cy="73"/>
            </a:xfrm>
            <a:custGeom>
              <a:avLst/>
              <a:gdLst>
                <a:gd name="T0" fmla="*/ 1420 w 16"/>
                <a:gd name="T1" fmla="*/ 0 h 41"/>
                <a:gd name="T2" fmla="*/ 2649 w 16"/>
                <a:gd name="T3" fmla="*/ 2421 h 41"/>
                <a:gd name="T4" fmla="*/ 0 w 16"/>
                <a:gd name="T5" fmla="*/ 1933 h 41"/>
                <a:gd name="T6" fmla="*/ 1420 w 16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41"/>
                <a:gd name="T14" fmla="*/ 16 w 16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41">
                  <a:moveTo>
                    <a:pt x="8" y="0"/>
                  </a:moveTo>
                  <a:lnTo>
                    <a:pt x="15" y="40"/>
                  </a:lnTo>
                  <a:lnTo>
                    <a:pt x="0" y="32"/>
                  </a:lnTo>
                  <a:lnTo>
                    <a:pt x="8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73" name="Freeform 118"/>
            <p:cNvSpPr>
              <a:spLocks/>
            </p:cNvSpPr>
            <p:nvPr/>
          </p:nvSpPr>
          <p:spPr bwMode="auto">
            <a:xfrm rot="704206">
              <a:off x="5473" y="3024"/>
              <a:ext cx="48" cy="80"/>
            </a:xfrm>
            <a:custGeom>
              <a:avLst/>
              <a:gdLst>
                <a:gd name="T0" fmla="*/ 0 w 23"/>
                <a:gd name="T1" fmla="*/ 1844 h 65"/>
                <a:gd name="T2" fmla="*/ 1854 w 23"/>
                <a:gd name="T3" fmla="*/ 2093 h 65"/>
                <a:gd name="T4" fmla="*/ 2705 w 23"/>
                <a:gd name="T5" fmla="*/ 1316 h 65"/>
                <a:gd name="T6" fmla="*/ 831 w 23"/>
                <a:gd name="T7" fmla="*/ 0 h 65"/>
                <a:gd name="T8" fmla="*/ 0 w 23"/>
                <a:gd name="T9" fmla="*/ 245 h 65"/>
                <a:gd name="T10" fmla="*/ 0 w 23"/>
                <a:gd name="T11" fmla="*/ 1844 h 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65"/>
                <a:gd name="T20" fmla="*/ 23 w 23"/>
                <a:gd name="T21" fmla="*/ 65 h 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65">
                  <a:moveTo>
                    <a:pt x="0" y="56"/>
                  </a:moveTo>
                  <a:lnTo>
                    <a:pt x="15" y="64"/>
                  </a:lnTo>
                  <a:lnTo>
                    <a:pt x="22" y="40"/>
                  </a:lnTo>
                  <a:lnTo>
                    <a:pt x="7" y="0"/>
                  </a:lnTo>
                  <a:lnTo>
                    <a:pt x="0" y="8"/>
                  </a:lnTo>
                  <a:lnTo>
                    <a:pt x="0" y="5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74" name="Freeform 119"/>
            <p:cNvSpPr>
              <a:spLocks/>
            </p:cNvSpPr>
            <p:nvPr/>
          </p:nvSpPr>
          <p:spPr bwMode="auto">
            <a:xfrm rot="704206">
              <a:off x="5402" y="3121"/>
              <a:ext cx="46" cy="128"/>
            </a:xfrm>
            <a:custGeom>
              <a:avLst/>
              <a:gdLst>
                <a:gd name="T0" fmla="*/ 6946 w 38"/>
                <a:gd name="T1" fmla="*/ 1021 h 113"/>
                <a:gd name="T2" fmla="*/ 9173 w 38"/>
                <a:gd name="T3" fmla="*/ 0 h 113"/>
                <a:gd name="T4" fmla="*/ 11294 w 38"/>
                <a:gd name="T5" fmla="*/ 1336 h 113"/>
                <a:gd name="T6" fmla="*/ 9173 w 38"/>
                <a:gd name="T7" fmla="*/ 1989 h 113"/>
                <a:gd name="T8" fmla="*/ 9173 w 38"/>
                <a:gd name="T9" fmla="*/ 4022 h 113"/>
                <a:gd name="T10" fmla="*/ 6946 w 38"/>
                <a:gd name="T11" fmla="*/ 4748 h 113"/>
                <a:gd name="T12" fmla="*/ 4740 w 38"/>
                <a:gd name="T13" fmla="*/ 3403 h 113"/>
                <a:gd name="T14" fmla="*/ 0 w 38"/>
                <a:gd name="T15" fmla="*/ 2341 h 113"/>
                <a:gd name="T16" fmla="*/ 0 w 38"/>
                <a:gd name="T17" fmla="*/ 1336 h 113"/>
                <a:gd name="T18" fmla="*/ 4740 w 38"/>
                <a:gd name="T19" fmla="*/ 648 h 113"/>
                <a:gd name="T20" fmla="*/ 6946 w 38"/>
                <a:gd name="T21" fmla="*/ 1021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113"/>
                <a:gd name="T35" fmla="*/ 38 w 38"/>
                <a:gd name="T36" fmla="*/ 113 h 1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113">
                  <a:moveTo>
                    <a:pt x="22" y="24"/>
                  </a:moveTo>
                  <a:lnTo>
                    <a:pt x="30" y="0"/>
                  </a:lnTo>
                  <a:lnTo>
                    <a:pt x="37" y="32"/>
                  </a:lnTo>
                  <a:lnTo>
                    <a:pt x="30" y="48"/>
                  </a:lnTo>
                  <a:lnTo>
                    <a:pt x="30" y="96"/>
                  </a:lnTo>
                  <a:lnTo>
                    <a:pt x="22" y="112"/>
                  </a:lnTo>
                  <a:lnTo>
                    <a:pt x="15" y="80"/>
                  </a:lnTo>
                  <a:lnTo>
                    <a:pt x="0" y="56"/>
                  </a:lnTo>
                  <a:lnTo>
                    <a:pt x="0" y="32"/>
                  </a:lnTo>
                  <a:lnTo>
                    <a:pt x="15" y="16"/>
                  </a:lnTo>
                  <a:lnTo>
                    <a:pt x="22" y="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75" name="Freeform 120"/>
            <p:cNvSpPr>
              <a:spLocks/>
            </p:cNvSpPr>
            <p:nvPr/>
          </p:nvSpPr>
          <p:spPr bwMode="auto">
            <a:xfrm rot="704206">
              <a:off x="5373" y="3251"/>
              <a:ext cx="48" cy="64"/>
            </a:xfrm>
            <a:custGeom>
              <a:avLst/>
              <a:gdLst>
                <a:gd name="T0" fmla="*/ 1854 w 23"/>
                <a:gd name="T1" fmla="*/ 1830 h 57"/>
                <a:gd name="T2" fmla="*/ 2705 w 23"/>
                <a:gd name="T3" fmla="*/ 776 h 57"/>
                <a:gd name="T4" fmla="*/ 1854 w 23"/>
                <a:gd name="T5" fmla="*/ 0 h 57"/>
                <a:gd name="T6" fmla="*/ 0 w 23"/>
                <a:gd name="T7" fmla="*/ 243 h 57"/>
                <a:gd name="T8" fmla="*/ 0 w 23"/>
                <a:gd name="T9" fmla="*/ 1037 h 57"/>
                <a:gd name="T10" fmla="*/ 831 w 23"/>
                <a:gd name="T11" fmla="*/ 1830 h 57"/>
                <a:gd name="T12" fmla="*/ 1854 w 23"/>
                <a:gd name="T13" fmla="*/ 1830 h 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57"/>
                <a:gd name="T23" fmla="*/ 23 w 23"/>
                <a:gd name="T24" fmla="*/ 57 h 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57">
                  <a:moveTo>
                    <a:pt x="15" y="56"/>
                  </a:moveTo>
                  <a:lnTo>
                    <a:pt x="22" y="24"/>
                  </a:lnTo>
                  <a:lnTo>
                    <a:pt x="15" y="0"/>
                  </a:lnTo>
                  <a:lnTo>
                    <a:pt x="0" y="8"/>
                  </a:lnTo>
                  <a:lnTo>
                    <a:pt x="0" y="32"/>
                  </a:lnTo>
                  <a:lnTo>
                    <a:pt x="7" y="56"/>
                  </a:lnTo>
                  <a:lnTo>
                    <a:pt x="15" y="5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76" name="Freeform 121"/>
            <p:cNvSpPr>
              <a:spLocks/>
            </p:cNvSpPr>
            <p:nvPr/>
          </p:nvSpPr>
          <p:spPr bwMode="auto">
            <a:xfrm rot="704206">
              <a:off x="5287" y="1882"/>
              <a:ext cx="36" cy="62"/>
            </a:xfrm>
            <a:custGeom>
              <a:avLst/>
              <a:gdLst>
                <a:gd name="T0" fmla="*/ 6866 w 30"/>
                <a:gd name="T1" fmla="*/ 1319 h 73"/>
                <a:gd name="T2" fmla="*/ 6866 w 30"/>
                <a:gd name="T3" fmla="*/ 249 h 73"/>
                <a:gd name="T4" fmla="*/ 3526 w 30"/>
                <a:gd name="T5" fmla="*/ 0 h 73"/>
                <a:gd name="T6" fmla="*/ 0 w 30"/>
                <a:gd name="T7" fmla="*/ 1045 h 73"/>
                <a:gd name="T8" fmla="*/ 6866 w 30"/>
                <a:gd name="T9" fmla="*/ 2360 h 73"/>
                <a:gd name="T10" fmla="*/ 6866 w 30"/>
                <a:gd name="T11" fmla="*/ 1319 h 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73"/>
                <a:gd name="T20" fmla="*/ 30 w 30"/>
                <a:gd name="T21" fmla="*/ 73 h 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73">
                  <a:moveTo>
                    <a:pt x="29" y="40"/>
                  </a:moveTo>
                  <a:lnTo>
                    <a:pt x="29" y="8"/>
                  </a:lnTo>
                  <a:lnTo>
                    <a:pt x="15" y="0"/>
                  </a:lnTo>
                  <a:lnTo>
                    <a:pt x="0" y="32"/>
                  </a:lnTo>
                  <a:lnTo>
                    <a:pt x="29" y="72"/>
                  </a:lnTo>
                  <a:lnTo>
                    <a:pt x="29" y="4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77" name="Freeform 122"/>
            <p:cNvSpPr>
              <a:spLocks/>
            </p:cNvSpPr>
            <p:nvPr/>
          </p:nvSpPr>
          <p:spPr bwMode="auto">
            <a:xfrm rot="704206">
              <a:off x="4086" y="1489"/>
              <a:ext cx="72" cy="78"/>
            </a:xfrm>
            <a:custGeom>
              <a:avLst/>
              <a:gdLst>
                <a:gd name="T0" fmla="*/ 0 w 60"/>
                <a:gd name="T1" fmla="*/ 1537 h 49"/>
                <a:gd name="T2" fmla="*/ 13865 w 60"/>
                <a:gd name="T3" fmla="*/ 501 h 49"/>
                <a:gd name="T4" fmla="*/ 10526 w 60"/>
                <a:gd name="T5" fmla="*/ 0 h 49"/>
                <a:gd name="T6" fmla="*/ 1597 w 60"/>
                <a:gd name="T7" fmla="*/ 0 h 49"/>
                <a:gd name="T8" fmla="*/ 0 w 60"/>
                <a:gd name="T9" fmla="*/ 1537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9"/>
                <a:gd name="T17" fmla="*/ 60 w 60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9">
                  <a:moveTo>
                    <a:pt x="0" y="48"/>
                  </a:moveTo>
                  <a:lnTo>
                    <a:pt x="59" y="16"/>
                  </a:lnTo>
                  <a:lnTo>
                    <a:pt x="44" y="0"/>
                  </a:lnTo>
                  <a:lnTo>
                    <a:pt x="7" y="0"/>
                  </a:lnTo>
                  <a:lnTo>
                    <a:pt x="0" y="4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78" name="Freeform 123"/>
            <p:cNvSpPr>
              <a:spLocks/>
            </p:cNvSpPr>
            <p:nvPr/>
          </p:nvSpPr>
          <p:spPr bwMode="auto">
            <a:xfrm rot="704206">
              <a:off x="4048" y="1468"/>
              <a:ext cx="36" cy="78"/>
            </a:xfrm>
            <a:custGeom>
              <a:avLst/>
              <a:gdLst>
                <a:gd name="T0" fmla="*/ 2701 w 31"/>
                <a:gd name="T1" fmla="*/ 989 h 33"/>
                <a:gd name="T2" fmla="*/ 2049 w 31"/>
                <a:gd name="T3" fmla="*/ 238 h 33"/>
                <a:gd name="T4" fmla="*/ 703 w 31"/>
                <a:gd name="T5" fmla="*/ 0 h 33"/>
                <a:gd name="T6" fmla="*/ 0 w 31"/>
                <a:gd name="T7" fmla="*/ 747 h 33"/>
                <a:gd name="T8" fmla="*/ 2701 w 31"/>
                <a:gd name="T9" fmla="*/ 98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3"/>
                <a:gd name="T17" fmla="*/ 31 w 31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3">
                  <a:moveTo>
                    <a:pt x="30" y="32"/>
                  </a:moveTo>
                  <a:lnTo>
                    <a:pt x="23" y="8"/>
                  </a:lnTo>
                  <a:lnTo>
                    <a:pt x="8" y="0"/>
                  </a:lnTo>
                  <a:lnTo>
                    <a:pt x="0" y="24"/>
                  </a:lnTo>
                  <a:lnTo>
                    <a:pt x="30" y="32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79" name="Freeform 124"/>
            <p:cNvSpPr>
              <a:spLocks/>
            </p:cNvSpPr>
            <p:nvPr/>
          </p:nvSpPr>
          <p:spPr bwMode="auto">
            <a:xfrm rot="704206">
              <a:off x="3950" y="1330"/>
              <a:ext cx="134" cy="121"/>
            </a:xfrm>
            <a:custGeom>
              <a:avLst/>
              <a:gdLst>
                <a:gd name="T0" fmla="*/ 0 w 112"/>
                <a:gd name="T1" fmla="*/ 1699 h 121"/>
                <a:gd name="T2" fmla="*/ 0 w 112"/>
                <a:gd name="T3" fmla="*/ 2360 h 121"/>
                <a:gd name="T4" fmla="*/ 7955 w 112"/>
                <a:gd name="T5" fmla="*/ 3203 h 121"/>
                <a:gd name="T6" fmla="*/ 12915 w 112"/>
                <a:gd name="T7" fmla="*/ 3203 h 121"/>
                <a:gd name="T8" fmla="*/ 24014 w 112"/>
                <a:gd name="T9" fmla="*/ 1300 h 121"/>
                <a:gd name="T10" fmla="*/ 24014 w 112"/>
                <a:gd name="T11" fmla="*/ 0 h 121"/>
                <a:gd name="T12" fmla="*/ 7955 w 112"/>
                <a:gd name="T13" fmla="*/ 0 h 121"/>
                <a:gd name="T14" fmla="*/ 6436 w 112"/>
                <a:gd name="T15" fmla="*/ 634 h 121"/>
                <a:gd name="T16" fmla="*/ 7955 w 112"/>
                <a:gd name="T17" fmla="*/ 1061 h 121"/>
                <a:gd name="T18" fmla="*/ 3245 w 112"/>
                <a:gd name="T19" fmla="*/ 1061 h 121"/>
                <a:gd name="T20" fmla="*/ 0 w 112"/>
                <a:gd name="T21" fmla="*/ 1699 h 1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2"/>
                <a:gd name="T34" fmla="*/ 0 h 121"/>
                <a:gd name="T35" fmla="*/ 112 w 112"/>
                <a:gd name="T36" fmla="*/ 121 h 1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2" h="121">
                  <a:moveTo>
                    <a:pt x="0" y="64"/>
                  </a:moveTo>
                  <a:lnTo>
                    <a:pt x="0" y="88"/>
                  </a:lnTo>
                  <a:lnTo>
                    <a:pt x="37" y="120"/>
                  </a:lnTo>
                  <a:lnTo>
                    <a:pt x="59" y="120"/>
                  </a:lnTo>
                  <a:lnTo>
                    <a:pt x="111" y="48"/>
                  </a:lnTo>
                  <a:lnTo>
                    <a:pt x="111" y="0"/>
                  </a:lnTo>
                  <a:lnTo>
                    <a:pt x="37" y="0"/>
                  </a:lnTo>
                  <a:lnTo>
                    <a:pt x="30" y="24"/>
                  </a:lnTo>
                  <a:lnTo>
                    <a:pt x="37" y="40"/>
                  </a:lnTo>
                  <a:lnTo>
                    <a:pt x="15" y="40"/>
                  </a:lnTo>
                  <a:lnTo>
                    <a:pt x="0" y="6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80" name="Freeform 125"/>
            <p:cNvSpPr>
              <a:spLocks/>
            </p:cNvSpPr>
            <p:nvPr/>
          </p:nvSpPr>
          <p:spPr bwMode="auto">
            <a:xfrm rot="704206">
              <a:off x="4107" y="1294"/>
              <a:ext cx="107" cy="80"/>
            </a:xfrm>
            <a:custGeom>
              <a:avLst/>
              <a:gdLst>
                <a:gd name="T0" fmla="*/ 0 w 90"/>
                <a:gd name="T1" fmla="*/ 1208 h 57"/>
                <a:gd name="T2" fmla="*/ 5475 w 90"/>
                <a:gd name="T3" fmla="*/ 1208 h 57"/>
                <a:gd name="T4" fmla="*/ 12002 w 90"/>
                <a:gd name="T5" fmla="*/ 0 h 57"/>
                <a:gd name="T6" fmla="*/ 16031 w 90"/>
                <a:gd name="T7" fmla="*/ 815 h 57"/>
                <a:gd name="T8" fmla="*/ 8094 w 90"/>
                <a:gd name="T9" fmla="*/ 2866 h 57"/>
                <a:gd name="T10" fmla="*/ 2740 w 90"/>
                <a:gd name="T11" fmla="*/ 2866 h 57"/>
                <a:gd name="T12" fmla="*/ 0 w 90"/>
                <a:gd name="T13" fmla="*/ 1208 h 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0"/>
                <a:gd name="T22" fmla="*/ 0 h 57"/>
                <a:gd name="T23" fmla="*/ 90 w 90"/>
                <a:gd name="T24" fmla="*/ 57 h 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0" h="57">
                  <a:moveTo>
                    <a:pt x="0" y="24"/>
                  </a:moveTo>
                  <a:lnTo>
                    <a:pt x="30" y="24"/>
                  </a:lnTo>
                  <a:lnTo>
                    <a:pt x="67" y="0"/>
                  </a:lnTo>
                  <a:lnTo>
                    <a:pt x="89" y="16"/>
                  </a:lnTo>
                  <a:lnTo>
                    <a:pt x="45" y="56"/>
                  </a:lnTo>
                  <a:lnTo>
                    <a:pt x="15" y="56"/>
                  </a:lnTo>
                  <a:lnTo>
                    <a:pt x="0" y="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81" name="Freeform 126"/>
            <p:cNvSpPr>
              <a:spLocks/>
            </p:cNvSpPr>
            <p:nvPr/>
          </p:nvSpPr>
          <p:spPr bwMode="auto">
            <a:xfrm rot="704206">
              <a:off x="3916" y="1411"/>
              <a:ext cx="59" cy="40"/>
            </a:xfrm>
            <a:custGeom>
              <a:avLst/>
              <a:gdLst>
                <a:gd name="T0" fmla="*/ 0 w 23"/>
                <a:gd name="T1" fmla="*/ 0 h 25"/>
                <a:gd name="T2" fmla="*/ 8126 w 23"/>
                <a:gd name="T3" fmla="*/ 722 h 25"/>
                <a:gd name="T4" fmla="*/ 2557 w 23"/>
                <a:gd name="T5" fmla="*/ 722 h 25"/>
                <a:gd name="T6" fmla="*/ 0 w 23"/>
                <a:gd name="T7" fmla="*/ 472 h 25"/>
                <a:gd name="T8" fmla="*/ 0 w 23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25"/>
                <a:gd name="T17" fmla="*/ 23 w 23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25">
                  <a:moveTo>
                    <a:pt x="0" y="0"/>
                  </a:moveTo>
                  <a:lnTo>
                    <a:pt x="22" y="24"/>
                  </a:lnTo>
                  <a:lnTo>
                    <a:pt x="7" y="24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82" name="Freeform 127"/>
            <p:cNvSpPr>
              <a:spLocks/>
            </p:cNvSpPr>
            <p:nvPr/>
          </p:nvSpPr>
          <p:spPr bwMode="auto">
            <a:xfrm rot="704206">
              <a:off x="3875" y="1698"/>
              <a:ext cx="59" cy="23"/>
            </a:xfrm>
            <a:custGeom>
              <a:avLst/>
              <a:gdLst>
                <a:gd name="T0" fmla="*/ 0 w 30"/>
                <a:gd name="T1" fmla="*/ 472 h 25"/>
                <a:gd name="T2" fmla="*/ 5077 w 30"/>
                <a:gd name="T3" fmla="*/ 722 h 25"/>
                <a:gd name="T4" fmla="*/ 6866 w 30"/>
                <a:gd name="T5" fmla="*/ 0 h 25"/>
                <a:gd name="T6" fmla="*/ 1597 w 30"/>
                <a:gd name="T7" fmla="*/ 0 h 25"/>
                <a:gd name="T8" fmla="*/ 0 w 30"/>
                <a:gd name="T9" fmla="*/ 47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25"/>
                <a:gd name="T17" fmla="*/ 30 w 30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25">
                  <a:moveTo>
                    <a:pt x="0" y="16"/>
                  </a:moveTo>
                  <a:lnTo>
                    <a:pt x="22" y="24"/>
                  </a:lnTo>
                  <a:lnTo>
                    <a:pt x="29" y="0"/>
                  </a:lnTo>
                  <a:lnTo>
                    <a:pt x="7" y="0"/>
                  </a:lnTo>
                  <a:lnTo>
                    <a:pt x="0" y="1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83" name="Freeform 128"/>
            <p:cNvSpPr>
              <a:spLocks/>
            </p:cNvSpPr>
            <p:nvPr/>
          </p:nvSpPr>
          <p:spPr bwMode="auto">
            <a:xfrm rot="704206">
              <a:off x="3482" y="1635"/>
              <a:ext cx="49" cy="64"/>
            </a:xfrm>
            <a:custGeom>
              <a:avLst/>
              <a:gdLst>
                <a:gd name="T0" fmla="*/ 0 w 31"/>
                <a:gd name="T1" fmla="*/ 1697 h 33"/>
                <a:gd name="T2" fmla="*/ 2998 w 31"/>
                <a:gd name="T3" fmla="*/ 2250 h 33"/>
                <a:gd name="T4" fmla="*/ 6085 w 31"/>
                <a:gd name="T5" fmla="*/ 1112 h 33"/>
                <a:gd name="T6" fmla="*/ 6085 w 31"/>
                <a:gd name="T7" fmla="*/ 0 h 33"/>
                <a:gd name="T8" fmla="*/ 0 w 31"/>
                <a:gd name="T9" fmla="*/ 550 h 33"/>
                <a:gd name="T10" fmla="*/ 0 w 31"/>
                <a:gd name="T11" fmla="*/ 1697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33"/>
                <a:gd name="T20" fmla="*/ 31 w 31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33">
                  <a:moveTo>
                    <a:pt x="0" y="24"/>
                  </a:moveTo>
                  <a:lnTo>
                    <a:pt x="15" y="32"/>
                  </a:lnTo>
                  <a:lnTo>
                    <a:pt x="30" y="16"/>
                  </a:lnTo>
                  <a:lnTo>
                    <a:pt x="30" y="0"/>
                  </a:lnTo>
                  <a:lnTo>
                    <a:pt x="0" y="8"/>
                  </a:lnTo>
                  <a:lnTo>
                    <a:pt x="0" y="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84" name="Freeform 129"/>
            <p:cNvSpPr>
              <a:spLocks/>
            </p:cNvSpPr>
            <p:nvPr/>
          </p:nvSpPr>
          <p:spPr bwMode="auto">
            <a:xfrm rot="704206">
              <a:off x="2157" y="1442"/>
              <a:ext cx="26" cy="53"/>
            </a:xfrm>
            <a:custGeom>
              <a:avLst/>
              <a:gdLst>
                <a:gd name="T0" fmla="*/ 601 w 23"/>
                <a:gd name="T1" fmla="*/ 989 h 33"/>
                <a:gd name="T2" fmla="*/ 879 w 23"/>
                <a:gd name="T3" fmla="*/ 488 h 33"/>
                <a:gd name="T4" fmla="*/ 259 w 23"/>
                <a:gd name="T5" fmla="*/ 0 h 33"/>
                <a:gd name="T6" fmla="*/ 0 w 23"/>
                <a:gd name="T7" fmla="*/ 488 h 33"/>
                <a:gd name="T8" fmla="*/ 601 w 23"/>
                <a:gd name="T9" fmla="*/ 98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33"/>
                <a:gd name="T17" fmla="*/ 23 w 23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33">
                  <a:moveTo>
                    <a:pt x="15" y="32"/>
                  </a:moveTo>
                  <a:lnTo>
                    <a:pt x="22" y="16"/>
                  </a:lnTo>
                  <a:lnTo>
                    <a:pt x="7" y="0"/>
                  </a:lnTo>
                  <a:lnTo>
                    <a:pt x="0" y="16"/>
                  </a:lnTo>
                  <a:lnTo>
                    <a:pt x="15" y="32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85" name="Freeform 130"/>
            <p:cNvSpPr>
              <a:spLocks/>
            </p:cNvSpPr>
            <p:nvPr/>
          </p:nvSpPr>
          <p:spPr bwMode="auto">
            <a:xfrm rot="704206">
              <a:off x="1584" y="2069"/>
              <a:ext cx="105" cy="154"/>
            </a:xfrm>
            <a:custGeom>
              <a:avLst/>
              <a:gdLst>
                <a:gd name="T0" fmla="*/ 0 w 89"/>
                <a:gd name="T1" fmla="*/ 3767 h 137"/>
                <a:gd name="T2" fmla="*/ 3200 w 89"/>
                <a:gd name="T3" fmla="*/ 4524 h 137"/>
                <a:gd name="T4" fmla="*/ 12612 w 89"/>
                <a:gd name="T5" fmla="*/ 1340 h 137"/>
                <a:gd name="T6" fmla="*/ 12612 w 89"/>
                <a:gd name="T7" fmla="*/ 0 h 1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9"/>
                <a:gd name="T13" fmla="*/ 0 h 137"/>
                <a:gd name="T14" fmla="*/ 89 w 89"/>
                <a:gd name="T15" fmla="*/ 137 h 1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9" h="137">
                  <a:moveTo>
                    <a:pt x="0" y="112"/>
                  </a:moveTo>
                  <a:lnTo>
                    <a:pt x="22" y="136"/>
                  </a:lnTo>
                  <a:lnTo>
                    <a:pt x="88" y="40"/>
                  </a:lnTo>
                  <a:lnTo>
                    <a:pt x="88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86" name="Freeform 131"/>
            <p:cNvSpPr>
              <a:spLocks/>
            </p:cNvSpPr>
            <p:nvPr/>
          </p:nvSpPr>
          <p:spPr bwMode="auto">
            <a:xfrm rot="704206">
              <a:off x="1940" y="2440"/>
              <a:ext cx="344" cy="159"/>
            </a:xfrm>
            <a:custGeom>
              <a:avLst/>
              <a:gdLst>
                <a:gd name="T0" fmla="*/ 0 w 274"/>
                <a:gd name="T1" fmla="*/ 1895 h 137"/>
                <a:gd name="T2" fmla="*/ 2572 w 274"/>
                <a:gd name="T3" fmla="*/ 1895 h 137"/>
                <a:gd name="T4" fmla="*/ 6243 w 274"/>
                <a:gd name="T5" fmla="*/ 1340 h 137"/>
                <a:gd name="T6" fmla="*/ 12357 w 274"/>
                <a:gd name="T7" fmla="*/ 1340 h 137"/>
                <a:gd name="T8" fmla="*/ 16057 w 274"/>
                <a:gd name="T9" fmla="*/ 1060 h 137"/>
                <a:gd name="T10" fmla="*/ 20944 w 274"/>
                <a:gd name="T11" fmla="*/ 0 h 137"/>
                <a:gd name="T12" fmla="*/ 24842 w 274"/>
                <a:gd name="T13" fmla="*/ 814 h 137"/>
                <a:gd name="T14" fmla="*/ 27128 w 274"/>
                <a:gd name="T15" fmla="*/ 516 h 137"/>
                <a:gd name="T16" fmla="*/ 38403 w 274"/>
                <a:gd name="T17" fmla="*/ 4022 h 137"/>
                <a:gd name="T18" fmla="*/ 42077 w 274"/>
                <a:gd name="T19" fmla="*/ 4022 h 137"/>
                <a:gd name="T20" fmla="*/ 45698 w 274"/>
                <a:gd name="T21" fmla="*/ 4524 h 1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4"/>
                <a:gd name="T34" fmla="*/ 0 h 137"/>
                <a:gd name="T35" fmla="*/ 274 w 274"/>
                <a:gd name="T36" fmla="*/ 137 h 13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4" h="137">
                  <a:moveTo>
                    <a:pt x="0" y="56"/>
                  </a:moveTo>
                  <a:lnTo>
                    <a:pt x="15" y="56"/>
                  </a:lnTo>
                  <a:lnTo>
                    <a:pt x="37" y="40"/>
                  </a:lnTo>
                  <a:lnTo>
                    <a:pt x="74" y="40"/>
                  </a:lnTo>
                  <a:lnTo>
                    <a:pt x="96" y="32"/>
                  </a:lnTo>
                  <a:lnTo>
                    <a:pt x="125" y="0"/>
                  </a:lnTo>
                  <a:lnTo>
                    <a:pt x="148" y="24"/>
                  </a:lnTo>
                  <a:lnTo>
                    <a:pt x="162" y="16"/>
                  </a:lnTo>
                  <a:lnTo>
                    <a:pt x="229" y="120"/>
                  </a:lnTo>
                  <a:lnTo>
                    <a:pt x="251" y="120"/>
                  </a:lnTo>
                  <a:lnTo>
                    <a:pt x="273" y="13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87" name="Freeform 132"/>
            <p:cNvSpPr>
              <a:spLocks/>
            </p:cNvSpPr>
            <p:nvPr/>
          </p:nvSpPr>
          <p:spPr bwMode="auto">
            <a:xfrm rot="704206">
              <a:off x="4775" y="1634"/>
              <a:ext cx="176" cy="78"/>
            </a:xfrm>
            <a:custGeom>
              <a:avLst/>
              <a:gdLst>
                <a:gd name="T0" fmla="*/ 0 w 148"/>
                <a:gd name="T1" fmla="*/ 856 h 65"/>
                <a:gd name="T2" fmla="*/ 7978 w 148"/>
                <a:gd name="T3" fmla="*/ 1384 h 65"/>
                <a:gd name="T4" fmla="*/ 17530 w 148"/>
                <a:gd name="T5" fmla="*/ 697 h 65"/>
                <a:gd name="T6" fmla="*/ 21229 w 148"/>
                <a:gd name="T7" fmla="*/ 697 h 65"/>
                <a:gd name="T8" fmla="*/ 26589 w 148"/>
                <a:gd name="T9" fmla="*/ 0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"/>
                <a:gd name="T16" fmla="*/ 0 h 65"/>
                <a:gd name="T17" fmla="*/ 148 w 148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" h="65">
                  <a:moveTo>
                    <a:pt x="0" y="40"/>
                  </a:moveTo>
                  <a:lnTo>
                    <a:pt x="44" y="64"/>
                  </a:lnTo>
                  <a:lnTo>
                    <a:pt x="96" y="32"/>
                  </a:lnTo>
                  <a:lnTo>
                    <a:pt x="118" y="32"/>
                  </a:lnTo>
                  <a:lnTo>
                    <a:pt x="147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88" name="Freeform 133"/>
            <p:cNvSpPr>
              <a:spLocks/>
            </p:cNvSpPr>
            <p:nvPr/>
          </p:nvSpPr>
          <p:spPr bwMode="auto">
            <a:xfrm rot="704206">
              <a:off x="4712" y="3213"/>
              <a:ext cx="229" cy="569"/>
            </a:xfrm>
            <a:custGeom>
              <a:avLst/>
              <a:gdLst>
                <a:gd name="T0" fmla="*/ 4244 w 192"/>
                <a:gd name="T1" fmla="*/ 6874 h 505"/>
                <a:gd name="T2" fmla="*/ 8588 w 192"/>
                <a:gd name="T3" fmla="*/ 6874 h 505"/>
                <a:gd name="T4" fmla="*/ 7200 w 192"/>
                <a:gd name="T5" fmla="*/ 5756 h 505"/>
                <a:gd name="T6" fmla="*/ 13113 w 192"/>
                <a:gd name="T7" fmla="*/ 5426 h 505"/>
                <a:gd name="T8" fmla="*/ 23358 w 192"/>
                <a:gd name="T9" fmla="*/ 4274 h 505"/>
                <a:gd name="T10" fmla="*/ 21703 w 192"/>
                <a:gd name="T11" fmla="*/ 3169 h 505"/>
                <a:gd name="T12" fmla="*/ 26019 w 192"/>
                <a:gd name="T13" fmla="*/ 2598 h 505"/>
                <a:gd name="T14" fmla="*/ 26019 w 192"/>
                <a:gd name="T15" fmla="*/ 1746 h 505"/>
                <a:gd name="T16" fmla="*/ 20375 w 192"/>
                <a:gd name="T17" fmla="*/ 1432 h 505"/>
                <a:gd name="T18" fmla="*/ 17378 w 192"/>
                <a:gd name="T19" fmla="*/ 854 h 505"/>
                <a:gd name="T20" fmla="*/ 23358 w 192"/>
                <a:gd name="T21" fmla="*/ 0 h 505"/>
                <a:gd name="T22" fmla="*/ 27727 w 192"/>
                <a:gd name="T23" fmla="*/ 1148 h 505"/>
                <a:gd name="T24" fmla="*/ 31968 w 192"/>
                <a:gd name="T25" fmla="*/ 1148 h 505"/>
                <a:gd name="T26" fmla="*/ 36211 w 192"/>
                <a:gd name="T27" fmla="*/ 3726 h 505"/>
                <a:gd name="T28" fmla="*/ 37750 w 192"/>
                <a:gd name="T29" fmla="*/ 5756 h 505"/>
                <a:gd name="T30" fmla="*/ 36211 w 192"/>
                <a:gd name="T31" fmla="*/ 8052 h 505"/>
                <a:gd name="T32" fmla="*/ 36211 w 192"/>
                <a:gd name="T33" fmla="*/ 14065 h 505"/>
                <a:gd name="T34" fmla="*/ 23358 w 192"/>
                <a:gd name="T35" fmla="*/ 16341 h 505"/>
                <a:gd name="T36" fmla="*/ 14505 w 192"/>
                <a:gd name="T37" fmla="*/ 15793 h 505"/>
                <a:gd name="T38" fmla="*/ 14505 w 192"/>
                <a:gd name="T39" fmla="*/ 17530 h 505"/>
                <a:gd name="T40" fmla="*/ 10196 w 192"/>
                <a:gd name="T41" fmla="*/ 18063 h 505"/>
                <a:gd name="T42" fmla="*/ 8588 w 192"/>
                <a:gd name="T43" fmla="*/ 18063 h 505"/>
                <a:gd name="T44" fmla="*/ 10196 w 192"/>
                <a:gd name="T45" fmla="*/ 16075 h 505"/>
                <a:gd name="T46" fmla="*/ 0 w 192"/>
                <a:gd name="T47" fmla="*/ 13514 h 505"/>
                <a:gd name="T48" fmla="*/ 0 w 192"/>
                <a:gd name="T49" fmla="*/ 12054 h 505"/>
                <a:gd name="T50" fmla="*/ 8588 w 192"/>
                <a:gd name="T51" fmla="*/ 11517 h 505"/>
                <a:gd name="T52" fmla="*/ 7200 w 192"/>
                <a:gd name="T53" fmla="*/ 8588 h 505"/>
                <a:gd name="T54" fmla="*/ 4244 w 192"/>
                <a:gd name="T55" fmla="*/ 6874 h 50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92"/>
                <a:gd name="T85" fmla="*/ 0 h 505"/>
                <a:gd name="T86" fmla="*/ 192 w 192"/>
                <a:gd name="T87" fmla="*/ 505 h 50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92" h="505">
                  <a:moveTo>
                    <a:pt x="22" y="192"/>
                  </a:moveTo>
                  <a:lnTo>
                    <a:pt x="44" y="192"/>
                  </a:lnTo>
                  <a:lnTo>
                    <a:pt x="37" y="160"/>
                  </a:lnTo>
                  <a:lnTo>
                    <a:pt x="66" y="152"/>
                  </a:lnTo>
                  <a:lnTo>
                    <a:pt x="118" y="120"/>
                  </a:lnTo>
                  <a:lnTo>
                    <a:pt x="110" y="88"/>
                  </a:lnTo>
                  <a:lnTo>
                    <a:pt x="132" y="72"/>
                  </a:lnTo>
                  <a:lnTo>
                    <a:pt x="132" y="48"/>
                  </a:lnTo>
                  <a:lnTo>
                    <a:pt x="103" y="40"/>
                  </a:lnTo>
                  <a:lnTo>
                    <a:pt x="88" y="24"/>
                  </a:lnTo>
                  <a:lnTo>
                    <a:pt x="118" y="0"/>
                  </a:lnTo>
                  <a:lnTo>
                    <a:pt x="140" y="32"/>
                  </a:lnTo>
                  <a:lnTo>
                    <a:pt x="162" y="32"/>
                  </a:lnTo>
                  <a:lnTo>
                    <a:pt x="184" y="104"/>
                  </a:lnTo>
                  <a:lnTo>
                    <a:pt x="191" y="160"/>
                  </a:lnTo>
                  <a:lnTo>
                    <a:pt x="184" y="224"/>
                  </a:lnTo>
                  <a:lnTo>
                    <a:pt x="184" y="392"/>
                  </a:lnTo>
                  <a:lnTo>
                    <a:pt x="118" y="456"/>
                  </a:lnTo>
                  <a:lnTo>
                    <a:pt x="73" y="440"/>
                  </a:lnTo>
                  <a:lnTo>
                    <a:pt x="73" y="488"/>
                  </a:lnTo>
                  <a:lnTo>
                    <a:pt x="51" y="504"/>
                  </a:lnTo>
                  <a:lnTo>
                    <a:pt x="44" y="504"/>
                  </a:lnTo>
                  <a:lnTo>
                    <a:pt x="51" y="448"/>
                  </a:lnTo>
                  <a:lnTo>
                    <a:pt x="0" y="376"/>
                  </a:lnTo>
                  <a:lnTo>
                    <a:pt x="0" y="336"/>
                  </a:lnTo>
                  <a:lnTo>
                    <a:pt x="44" y="320"/>
                  </a:lnTo>
                  <a:lnTo>
                    <a:pt x="37" y="240"/>
                  </a:lnTo>
                  <a:lnTo>
                    <a:pt x="22" y="192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89" name="Freeform 134"/>
            <p:cNvSpPr>
              <a:spLocks/>
            </p:cNvSpPr>
            <p:nvPr/>
          </p:nvSpPr>
          <p:spPr bwMode="auto">
            <a:xfrm rot="704206">
              <a:off x="3905" y="2839"/>
              <a:ext cx="705" cy="476"/>
            </a:xfrm>
            <a:custGeom>
              <a:avLst/>
              <a:gdLst>
                <a:gd name="T0" fmla="*/ 103081 w 585"/>
                <a:gd name="T1" fmla="*/ 753 h 417"/>
                <a:gd name="T2" fmla="*/ 113465 w 585"/>
                <a:gd name="T3" fmla="*/ 0 h 417"/>
                <a:gd name="T4" fmla="*/ 122228 w 585"/>
                <a:gd name="T5" fmla="*/ 367 h 417"/>
                <a:gd name="T6" fmla="*/ 116011 w 585"/>
                <a:gd name="T7" fmla="*/ 2938 h 417"/>
                <a:gd name="T8" fmla="*/ 116011 w 585"/>
                <a:gd name="T9" fmla="*/ 4054 h 417"/>
                <a:gd name="T10" fmla="*/ 113465 w 585"/>
                <a:gd name="T11" fmla="*/ 4796 h 417"/>
                <a:gd name="T12" fmla="*/ 117791 w 585"/>
                <a:gd name="T13" fmla="*/ 5827 h 417"/>
                <a:gd name="T14" fmla="*/ 124149 w 585"/>
                <a:gd name="T15" fmla="*/ 5512 h 417"/>
                <a:gd name="T16" fmla="*/ 132669 w 585"/>
                <a:gd name="T17" fmla="*/ 6568 h 417"/>
                <a:gd name="T18" fmla="*/ 140923 w 585"/>
                <a:gd name="T19" fmla="*/ 5512 h 417"/>
                <a:gd name="T20" fmla="*/ 145195 w 585"/>
                <a:gd name="T21" fmla="*/ 3611 h 417"/>
                <a:gd name="T22" fmla="*/ 153559 w 585"/>
                <a:gd name="T23" fmla="*/ 3611 h 417"/>
                <a:gd name="T24" fmla="*/ 155679 w 585"/>
                <a:gd name="T25" fmla="*/ 2229 h 417"/>
                <a:gd name="T26" fmla="*/ 162002 w 585"/>
                <a:gd name="T27" fmla="*/ 3611 h 417"/>
                <a:gd name="T28" fmla="*/ 164129 w 585"/>
                <a:gd name="T29" fmla="*/ 5512 h 417"/>
                <a:gd name="T30" fmla="*/ 153559 w 585"/>
                <a:gd name="T31" fmla="*/ 6245 h 417"/>
                <a:gd name="T32" fmla="*/ 157964 w 585"/>
                <a:gd name="T33" fmla="*/ 7375 h 417"/>
                <a:gd name="T34" fmla="*/ 151532 w 585"/>
                <a:gd name="T35" fmla="*/ 8090 h 417"/>
                <a:gd name="T36" fmla="*/ 151532 w 585"/>
                <a:gd name="T37" fmla="*/ 9576 h 417"/>
                <a:gd name="T38" fmla="*/ 145195 w 585"/>
                <a:gd name="T39" fmla="*/ 10600 h 417"/>
                <a:gd name="T40" fmla="*/ 147447 w 585"/>
                <a:gd name="T41" fmla="*/ 11083 h 417"/>
                <a:gd name="T42" fmla="*/ 147447 w 585"/>
                <a:gd name="T43" fmla="*/ 13649 h 417"/>
                <a:gd name="T44" fmla="*/ 160279 w 585"/>
                <a:gd name="T45" fmla="*/ 13974 h 417"/>
                <a:gd name="T46" fmla="*/ 166513 w 585"/>
                <a:gd name="T47" fmla="*/ 16584 h 417"/>
                <a:gd name="T48" fmla="*/ 162002 w 585"/>
                <a:gd name="T49" fmla="*/ 18420 h 417"/>
                <a:gd name="T50" fmla="*/ 128481 w 585"/>
                <a:gd name="T51" fmla="*/ 19123 h 417"/>
                <a:gd name="T52" fmla="*/ 77940 w 585"/>
                <a:gd name="T53" fmla="*/ 12165 h 417"/>
                <a:gd name="T54" fmla="*/ 65262 w 585"/>
                <a:gd name="T55" fmla="*/ 12548 h 417"/>
                <a:gd name="T56" fmla="*/ 44382 w 585"/>
                <a:gd name="T57" fmla="*/ 14356 h 417"/>
                <a:gd name="T58" fmla="*/ 35825 w 585"/>
                <a:gd name="T59" fmla="*/ 12886 h 417"/>
                <a:gd name="T60" fmla="*/ 35825 w 585"/>
                <a:gd name="T61" fmla="*/ 11433 h 417"/>
                <a:gd name="T62" fmla="*/ 29707 w 585"/>
                <a:gd name="T63" fmla="*/ 10305 h 417"/>
                <a:gd name="T64" fmla="*/ 29707 w 585"/>
                <a:gd name="T65" fmla="*/ 8791 h 417"/>
                <a:gd name="T66" fmla="*/ 23151 w 585"/>
                <a:gd name="T67" fmla="*/ 9184 h 417"/>
                <a:gd name="T68" fmla="*/ 18957 w 585"/>
                <a:gd name="T69" fmla="*/ 7740 h 417"/>
                <a:gd name="T70" fmla="*/ 8629 w 585"/>
                <a:gd name="T71" fmla="*/ 9576 h 417"/>
                <a:gd name="T72" fmla="*/ 10326 w 585"/>
                <a:gd name="T73" fmla="*/ 7375 h 417"/>
                <a:gd name="T74" fmla="*/ 0 w 585"/>
                <a:gd name="T75" fmla="*/ 7375 h 417"/>
                <a:gd name="T76" fmla="*/ 0 w 585"/>
                <a:gd name="T77" fmla="*/ 6245 h 417"/>
                <a:gd name="T78" fmla="*/ 10326 w 585"/>
                <a:gd name="T79" fmla="*/ 5512 h 417"/>
                <a:gd name="T80" fmla="*/ 16696 w 585"/>
                <a:gd name="T81" fmla="*/ 6245 h 417"/>
                <a:gd name="T82" fmla="*/ 20929 w 585"/>
                <a:gd name="T83" fmla="*/ 5512 h 417"/>
                <a:gd name="T84" fmla="*/ 29707 w 585"/>
                <a:gd name="T85" fmla="*/ 5827 h 417"/>
                <a:gd name="T86" fmla="*/ 38003 w 585"/>
                <a:gd name="T87" fmla="*/ 5150 h 417"/>
                <a:gd name="T88" fmla="*/ 48482 w 585"/>
                <a:gd name="T89" fmla="*/ 6245 h 417"/>
                <a:gd name="T90" fmla="*/ 54697 w 585"/>
                <a:gd name="T91" fmla="*/ 5512 h 417"/>
                <a:gd name="T92" fmla="*/ 65262 w 585"/>
                <a:gd name="T93" fmla="*/ 5512 h 417"/>
                <a:gd name="T94" fmla="*/ 69345 w 585"/>
                <a:gd name="T95" fmla="*/ 4796 h 417"/>
                <a:gd name="T96" fmla="*/ 79932 w 585"/>
                <a:gd name="T97" fmla="*/ 3611 h 417"/>
                <a:gd name="T98" fmla="*/ 88650 w 585"/>
                <a:gd name="T99" fmla="*/ 3611 h 417"/>
                <a:gd name="T100" fmla="*/ 90254 w 585"/>
                <a:gd name="T101" fmla="*/ 1821 h 417"/>
                <a:gd name="T102" fmla="*/ 103081 w 585"/>
                <a:gd name="T103" fmla="*/ 753 h 4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85"/>
                <a:gd name="T157" fmla="*/ 0 h 417"/>
                <a:gd name="T158" fmla="*/ 585 w 585"/>
                <a:gd name="T159" fmla="*/ 417 h 417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85" h="417">
                  <a:moveTo>
                    <a:pt x="362" y="16"/>
                  </a:moveTo>
                  <a:lnTo>
                    <a:pt x="399" y="0"/>
                  </a:lnTo>
                  <a:lnTo>
                    <a:pt x="429" y="8"/>
                  </a:lnTo>
                  <a:lnTo>
                    <a:pt x="407" y="64"/>
                  </a:lnTo>
                  <a:lnTo>
                    <a:pt x="407" y="88"/>
                  </a:lnTo>
                  <a:lnTo>
                    <a:pt x="399" y="104"/>
                  </a:lnTo>
                  <a:lnTo>
                    <a:pt x="414" y="128"/>
                  </a:lnTo>
                  <a:lnTo>
                    <a:pt x="436" y="120"/>
                  </a:lnTo>
                  <a:lnTo>
                    <a:pt x="466" y="144"/>
                  </a:lnTo>
                  <a:lnTo>
                    <a:pt x="495" y="120"/>
                  </a:lnTo>
                  <a:lnTo>
                    <a:pt x="510" y="80"/>
                  </a:lnTo>
                  <a:lnTo>
                    <a:pt x="540" y="80"/>
                  </a:lnTo>
                  <a:lnTo>
                    <a:pt x="547" y="48"/>
                  </a:lnTo>
                  <a:lnTo>
                    <a:pt x="569" y="80"/>
                  </a:lnTo>
                  <a:lnTo>
                    <a:pt x="577" y="120"/>
                  </a:lnTo>
                  <a:lnTo>
                    <a:pt x="540" y="136"/>
                  </a:lnTo>
                  <a:lnTo>
                    <a:pt x="555" y="160"/>
                  </a:lnTo>
                  <a:lnTo>
                    <a:pt x="532" y="176"/>
                  </a:lnTo>
                  <a:lnTo>
                    <a:pt x="532" y="208"/>
                  </a:lnTo>
                  <a:lnTo>
                    <a:pt x="510" y="232"/>
                  </a:lnTo>
                  <a:lnTo>
                    <a:pt x="518" y="240"/>
                  </a:lnTo>
                  <a:lnTo>
                    <a:pt x="518" y="296"/>
                  </a:lnTo>
                  <a:lnTo>
                    <a:pt x="562" y="304"/>
                  </a:lnTo>
                  <a:lnTo>
                    <a:pt x="584" y="360"/>
                  </a:lnTo>
                  <a:lnTo>
                    <a:pt x="569" y="400"/>
                  </a:lnTo>
                  <a:lnTo>
                    <a:pt x="451" y="416"/>
                  </a:lnTo>
                  <a:lnTo>
                    <a:pt x="274" y="264"/>
                  </a:lnTo>
                  <a:lnTo>
                    <a:pt x="229" y="272"/>
                  </a:lnTo>
                  <a:lnTo>
                    <a:pt x="155" y="312"/>
                  </a:lnTo>
                  <a:lnTo>
                    <a:pt x="126" y="280"/>
                  </a:lnTo>
                  <a:lnTo>
                    <a:pt x="126" y="248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81" y="200"/>
                  </a:lnTo>
                  <a:lnTo>
                    <a:pt x="67" y="168"/>
                  </a:lnTo>
                  <a:lnTo>
                    <a:pt x="30" y="208"/>
                  </a:lnTo>
                  <a:lnTo>
                    <a:pt x="37" y="160"/>
                  </a:lnTo>
                  <a:lnTo>
                    <a:pt x="0" y="160"/>
                  </a:lnTo>
                  <a:lnTo>
                    <a:pt x="0" y="136"/>
                  </a:lnTo>
                  <a:lnTo>
                    <a:pt x="37" y="120"/>
                  </a:lnTo>
                  <a:lnTo>
                    <a:pt x="59" y="136"/>
                  </a:lnTo>
                  <a:lnTo>
                    <a:pt x="74" y="120"/>
                  </a:lnTo>
                  <a:lnTo>
                    <a:pt x="104" y="128"/>
                  </a:lnTo>
                  <a:lnTo>
                    <a:pt x="133" y="112"/>
                  </a:lnTo>
                  <a:lnTo>
                    <a:pt x="170" y="136"/>
                  </a:lnTo>
                  <a:lnTo>
                    <a:pt x="192" y="120"/>
                  </a:lnTo>
                  <a:lnTo>
                    <a:pt x="229" y="120"/>
                  </a:lnTo>
                  <a:lnTo>
                    <a:pt x="244" y="104"/>
                  </a:lnTo>
                  <a:lnTo>
                    <a:pt x="281" y="80"/>
                  </a:lnTo>
                  <a:lnTo>
                    <a:pt x="311" y="80"/>
                  </a:lnTo>
                  <a:lnTo>
                    <a:pt x="318" y="40"/>
                  </a:lnTo>
                  <a:lnTo>
                    <a:pt x="362" y="16"/>
                  </a:lnTo>
                </a:path>
              </a:pathLst>
            </a:custGeom>
            <a:pattFill prst="zigZag">
              <a:fgClr>
                <a:srgbClr val="0070C0"/>
              </a:fgClr>
              <a:bgClr>
                <a:srgbClr val="92D050"/>
              </a:bgClr>
            </a:patt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r>
                <a:rPr lang="ru-RU" sz="140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</a:t>
              </a:r>
            </a:p>
            <a:p>
              <a:r>
                <a:rPr lang="ru-RU" sz="140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 </a:t>
              </a:r>
            </a:p>
          </p:txBody>
        </p:sp>
        <p:sp>
          <p:nvSpPr>
            <p:cNvPr id="690" name="Freeform 135"/>
            <p:cNvSpPr>
              <a:spLocks/>
            </p:cNvSpPr>
            <p:nvPr/>
          </p:nvSpPr>
          <p:spPr bwMode="auto">
            <a:xfrm rot="704206">
              <a:off x="4332" y="2220"/>
              <a:ext cx="732" cy="1216"/>
            </a:xfrm>
            <a:custGeom>
              <a:avLst/>
              <a:gdLst>
                <a:gd name="T0" fmla="*/ 85102 w 614"/>
                <a:gd name="T1" fmla="*/ 33051 h 1081"/>
                <a:gd name="T2" fmla="*/ 74926 w 614"/>
                <a:gd name="T3" fmla="*/ 35508 h 1081"/>
                <a:gd name="T4" fmla="*/ 53183 w 614"/>
                <a:gd name="T5" fmla="*/ 35222 h 1081"/>
                <a:gd name="T6" fmla="*/ 51959 w 614"/>
                <a:gd name="T7" fmla="*/ 31970 h 1081"/>
                <a:gd name="T8" fmla="*/ 43362 w 614"/>
                <a:gd name="T9" fmla="*/ 29769 h 1081"/>
                <a:gd name="T10" fmla="*/ 45954 w 614"/>
                <a:gd name="T11" fmla="*/ 28686 h 1081"/>
                <a:gd name="T12" fmla="*/ 50525 w 614"/>
                <a:gd name="T13" fmla="*/ 27016 h 1081"/>
                <a:gd name="T14" fmla="*/ 54786 w 614"/>
                <a:gd name="T15" fmla="*/ 25688 h 1081"/>
                <a:gd name="T16" fmla="*/ 48782 w 614"/>
                <a:gd name="T17" fmla="*/ 23247 h 1081"/>
                <a:gd name="T18" fmla="*/ 41739 w 614"/>
                <a:gd name="T19" fmla="*/ 24321 h 1081"/>
                <a:gd name="T20" fmla="*/ 33287 w 614"/>
                <a:gd name="T21" fmla="*/ 26519 h 1081"/>
                <a:gd name="T22" fmla="*/ 23062 w 614"/>
                <a:gd name="T23" fmla="*/ 25942 h 1081"/>
                <a:gd name="T24" fmla="*/ 21575 w 614"/>
                <a:gd name="T25" fmla="*/ 24578 h 1081"/>
                <a:gd name="T26" fmla="*/ 26131 w 614"/>
                <a:gd name="T27" fmla="*/ 21849 h 1081"/>
                <a:gd name="T28" fmla="*/ 12954 w 614"/>
                <a:gd name="T29" fmla="*/ 22099 h 1081"/>
                <a:gd name="T30" fmla="*/ 11416 w 614"/>
                <a:gd name="T31" fmla="*/ 19413 h 1081"/>
                <a:gd name="T32" fmla="*/ 5914 w 614"/>
                <a:gd name="T33" fmla="*/ 18039 h 1081"/>
                <a:gd name="T34" fmla="*/ 2927 w 614"/>
                <a:gd name="T35" fmla="*/ 16357 h 1081"/>
                <a:gd name="T36" fmla="*/ 11416 w 614"/>
                <a:gd name="T37" fmla="*/ 12826 h 1081"/>
                <a:gd name="T38" fmla="*/ 15968 w 614"/>
                <a:gd name="T39" fmla="*/ 11735 h 1081"/>
                <a:gd name="T40" fmla="*/ 12954 w 614"/>
                <a:gd name="T41" fmla="*/ 7109 h 1081"/>
                <a:gd name="T42" fmla="*/ 10141 w 614"/>
                <a:gd name="T43" fmla="*/ 4070 h 1081"/>
                <a:gd name="T44" fmla="*/ 18614 w 614"/>
                <a:gd name="T45" fmla="*/ 3244 h 1081"/>
                <a:gd name="T46" fmla="*/ 31699 w 614"/>
                <a:gd name="T47" fmla="*/ 1916 h 1081"/>
                <a:gd name="T48" fmla="*/ 37419 w 614"/>
                <a:gd name="T49" fmla="*/ 0 h 1081"/>
                <a:gd name="T50" fmla="*/ 48782 w 614"/>
                <a:gd name="T51" fmla="*/ 3244 h 1081"/>
                <a:gd name="T52" fmla="*/ 62122 w 614"/>
                <a:gd name="T53" fmla="*/ 2727 h 1081"/>
                <a:gd name="T54" fmla="*/ 60518 w 614"/>
                <a:gd name="T55" fmla="*/ 3810 h 1081"/>
                <a:gd name="T56" fmla="*/ 56191 w 614"/>
                <a:gd name="T57" fmla="*/ 4618 h 1081"/>
                <a:gd name="T58" fmla="*/ 44610 w 614"/>
                <a:gd name="T59" fmla="*/ 10641 h 1081"/>
                <a:gd name="T60" fmla="*/ 44610 w 614"/>
                <a:gd name="T61" fmla="*/ 16935 h 1081"/>
                <a:gd name="T62" fmla="*/ 48782 w 614"/>
                <a:gd name="T63" fmla="*/ 20489 h 1081"/>
                <a:gd name="T64" fmla="*/ 56191 w 614"/>
                <a:gd name="T65" fmla="*/ 21329 h 1081"/>
                <a:gd name="T66" fmla="*/ 57647 w 614"/>
                <a:gd name="T67" fmla="*/ 19930 h 1081"/>
                <a:gd name="T68" fmla="*/ 66368 w 614"/>
                <a:gd name="T69" fmla="*/ 19413 h 1081"/>
                <a:gd name="T70" fmla="*/ 72069 w 614"/>
                <a:gd name="T71" fmla="*/ 17465 h 1081"/>
                <a:gd name="T72" fmla="*/ 97838 w 614"/>
                <a:gd name="T73" fmla="*/ 21041 h 1081"/>
                <a:gd name="T74" fmla="*/ 113939 w 614"/>
                <a:gd name="T75" fmla="*/ 26519 h 1081"/>
                <a:gd name="T76" fmla="*/ 118094 w 614"/>
                <a:gd name="T77" fmla="*/ 30592 h 1081"/>
                <a:gd name="T78" fmla="*/ 109534 w 614"/>
                <a:gd name="T79" fmla="*/ 29462 h 1081"/>
                <a:gd name="T80" fmla="*/ 106635 w 614"/>
                <a:gd name="T81" fmla="*/ 30859 h 1081"/>
                <a:gd name="T82" fmla="*/ 112457 w 614"/>
                <a:gd name="T83" fmla="*/ 31970 h 1081"/>
                <a:gd name="T84" fmla="*/ 109534 w 614"/>
                <a:gd name="T85" fmla="*/ 33579 h 1081"/>
                <a:gd name="T86" fmla="*/ 93619 w 614"/>
                <a:gd name="T87" fmla="*/ 34965 h 1081"/>
                <a:gd name="T88" fmla="*/ 90556 w 614"/>
                <a:gd name="T89" fmla="*/ 36053 h 1081"/>
                <a:gd name="T90" fmla="*/ 89325 w 614"/>
                <a:gd name="T91" fmla="*/ 34412 h 108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14"/>
                <a:gd name="T139" fmla="*/ 0 h 1081"/>
                <a:gd name="T140" fmla="*/ 614 w 614"/>
                <a:gd name="T141" fmla="*/ 1081 h 108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14" h="1081">
                  <a:moveTo>
                    <a:pt x="443" y="984"/>
                  </a:moveTo>
                  <a:lnTo>
                    <a:pt x="436" y="968"/>
                  </a:lnTo>
                  <a:lnTo>
                    <a:pt x="391" y="1008"/>
                  </a:lnTo>
                  <a:lnTo>
                    <a:pt x="384" y="1040"/>
                  </a:lnTo>
                  <a:lnTo>
                    <a:pt x="332" y="1080"/>
                  </a:lnTo>
                  <a:lnTo>
                    <a:pt x="273" y="1032"/>
                  </a:lnTo>
                  <a:lnTo>
                    <a:pt x="288" y="992"/>
                  </a:lnTo>
                  <a:lnTo>
                    <a:pt x="266" y="936"/>
                  </a:lnTo>
                  <a:lnTo>
                    <a:pt x="222" y="928"/>
                  </a:lnTo>
                  <a:lnTo>
                    <a:pt x="222" y="872"/>
                  </a:lnTo>
                  <a:lnTo>
                    <a:pt x="214" y="864"/>
                  </a:lnTo>
                  <a:lnTo>
                    <a:pt x="236" y="840"/>
                  </a:lnTo>
                  <a:lnTo>
                    <a:pt x="236" y="808"/>
                  </a:lnTo>
                  <a:lnTo>
                    <a:pt x="259" y="792"/>
                  </a:lnTo>
                  <a:lnTo>
                    <a:pt x="244" y="768"/>
                  </a:lnTo>
                  <a:lnTo>
                    <a:pt x="281" y="752"/>
                  </a:lnTo>
                  <a:lnTo>
                    <a:pt x="273" y="712"/>
                  </a:lnTo>
                  <a:lnTo>
                    <a:pt x="251" y="680"/>
                  </a:lnTo>
                  <a:lnTo>
                    <a:pt x="244" y="712"/>
                  </a:lnTo>
                  <a:lnTo>
                    <a:pt x="214" y="712"/>
                  </a:lnTo>
                  <a:lnTo>
                    <a:pt x="199" y="752"/>
                  </a:lnTo>
                  <a:lnTo>
                    <a:pt x="170" y="776"/>
                  </a:lnTo>
                  <a:lnTo>
                    <a:pt x="140" y="752"/>
                  </a:lnTo>
                  <a:lnTo>
                    <a:pt x="118" y="760"/>
                  </a:lnTo>
                  <a:lnTo>
                    <a:pt x="103" y="736"/>
                  </a:lnTo>
                  <a:lnTo>
                    <a:pt x="111" y="720"/>
                  </a:lnTo>
                  <a:lnTo>
                    <a:pt x="111" y="696"/>
                  </a:lnTo>
                  <a:lnTo>
                    <a:pt x="133" y="640"/>
                  </a:lnTo>
                  <a:lnTo>
                    <a:pt x="103" y="632"/>
                  </a:lnTo>
                  <a:lnTo>
                    <a:pt x="66" y="648"/>
                  </a:lnTo>
                  <a:lnTo>
                    <a:pt x="52" y="616"/>
                  </a:lnTo>
                  <a:lnTo>
                    <a:pt x="59" y="568"/>
                  </a:lnTo>
                  <a:lnTo>
                    <a:pt x="30" y="568"/>
                  </a:lnTo>
                  <a:lnTo>
                    <a:pt x="30" y="528"/>
                  </a:lnTo>
                  <a:lnTo>
                    <a:pt x="7" y="504"/>
                  </a:lnTo>
                  <a:lnTo>
                    <a:pt x="15" y="480"/>
                  </a:lnTo>
                  <a:lnTo>
                    <a:pt x="0" y="408"/>
                  </a:lnTo>
                  <a:lnTo>
                    <a:pt x="59" y="376"/>
                  </a:lnTo>
                  <a:lnTo>
                    <a:pt x="59" y="344"/>
                  </a:lnTo>
                  <a:lnTo>
                    <a:pt x="81" y="344"/>
                  </a:lnTo>
                  <a:lnTo>
                    <a:pt x="111" y="288"/>
                  </a:lnTo>
                  <a:lnTo>
                    <a:pt x="66" y="208"/>
                  </a:lnTo>
                  <a:lnTo>
                    <a:pt x="81" y="152"/>
                  </a:lnTo>
                  <a:lnTo>
                    <a:pt x="52" y="120"/>
                  </a:lnTo>
                  <a:lnTo>
                    <a:pt x="59" y="80"/>
                  </a:lnTo>
                  <a:lnTo>
                    <a:pt x="96" y="96"/>
                  </a:lnTo>
                  <a:lnTo>
                    <a:pt x="126" y="72"/>
                  </a:lnTo>
                  <a:lnTo>
                    <a:pt x="163" y="56"/>
                  </a:lnTo>
                  <a:lnTo>
                    <a:pt x="155" y="32"/>
                  </a:lnTo>
                  <a:lnTo>
                    <a:pt x="192" y="0"/>
                  </a:lnTo>
                  <a:lnTo>
                    <a:pt x="244" y="32"/>
                  </a:lnTo>
                  <a:lnTo>
                    <a:pt x="251" y="96"/>
                  </a:lnTo>
                  <a:lnTo>
                    <a:pt x="273" y="72"/>
                  </a:lnTo>
                  <a:lnTo>
                    <a:pt x="318" y="80"/>
                  </a:lnTo>
                  <a:lnTo>
                    <a:pt x="318" y="104"/>
                  </a:lnTo>
                  <a:lnTo>
                    <a:pt x="310" y="112"/>
                  </a:lnTo>
                  <a:lnTo>
                    <a:pt x="310" y="136"/>
                  </a:lnTo>
                  <a:lnTo>
                    <a:pt x="288" y="136"/>
                  </a:lnTo>
                  <a:lnTo>
                    <a:pt x="229" y="216"/>
                  </a:lnTo>
                  <a:lnTo>
                    <a:pt x="229" y="312"/>
                  </a:lnTo>
                  <a:lnTo>
                    <a:pt x="244" y="352"/>
                  </a:lnTo>
                  <a:lnTo>
                    <a:pt x="229" y="496"/>
                  </a:lnTo>
                  <a:lnTo>
                    <a:pt x="207" y="600"/>
                  </a:lnTo>
                  <a:lnTo>
                    <a:pt x="251" y="600"/>
                  </a:lnTo>
                  <a:lnTo>
                    <a:pt x="273" y="576"/>
                  </a:lnTo>
                  <a:lnTo>
                    <a:pt x="288" y="624"/>
                  </a:lnTo>
                  <a:lnTo>
                    <a:pt x="310" y="616"/>
                  </a:lnTo>
                  <a:lnTo>
                    <a:pt x="295" y="584"/>
                  </a:lnTo>
                  <a:lnTo>
                    <a:pt x="340" y="600"/>
                  </a:lnTo>
                  <a:lnTo>
                    <a:pt x="340" y="568"/>
                  </a:lnTo>
                  <a:lnTo>
                    <a:pt x="325" y="544"/>
                  </a:lnTo>
                  <a:lnTo>
                    <a:pt x="369" y="512"/>
                  </a:lnTo>
                  <a:lnTo>
                    <a:pt x="451" y="544"/>
                  </a:lnTo>
                  <a:lnTo>
                    <a:pt x="502" y="616"/>
                  </a:lnTo>
                  <a:lnTo>
                    <a:pt x="502" y="648"/>
                  </a:lnTo>
                  <a:lnTo>
                    <a:pt x="584" y="776"/>
                  </a:lnTo>
                  <a:lnTo>
                    <a:pt x="613" y="816"/>
                  </a:lnTo>
                  <a:lnTo>
                    <a:pt x="606" y="896"/>
                  </a:lnTo>
                  <a:lnTo>
                    <a:pt x="584" y="896"/>
                  </a:lnTo>
                  <a:lnTo>
                    <a:pt x="561" y="864"/>
                  </a:lnTo>
                  <a:lnTo>
                    <a:pt x="532" y="888"/>
                  </a:lnTo>
                  <a:lnTo>
                    <a:pt x="547" y="904"/>
                  </a:lnTo>
                  <a:lnTo>
                    <a:pt x="576" y="912"/>
                  </a:lnTo>
                  <a:lnTo>
                    <a:pt x="576" y="936"/>
                  </a:lnTo>
                  <a:lnTo>
                    <a:pt x="554" y="952"/>
                  </a:lnTo>
                  <a:lnTo>
                    <a:pt x="561" y="984"/>
                  </a:lnTo>
                  <a:lnTo>
                    <a:pt x="510" y="1016"/>
                  </a:lnTo>
                  <a:lnTo>
                    <a:pt x="480" y="1024"/>
                  </a:lnTo>
                  <a:lnTo>
                    <a:pt x="488" y="1056"/>
                  </a:lnTo>
                  <a:lnTo>
                    <a:pt x="465" y="1056"/>
                  </a:lnTo>
                  <a:lnTo>
                    <a:pt x="451" y="1024"/>
                  </a:lnTo>
                  <a:lnTo>
                    <a:pt x="458" y="1008"/>
                  </a:lnTo>
                  <a:lnTo>
                    <a:pt x="443" y="984"/>
                  </a:lnTo>
                </a:path>
              </a:pathLst>
            </a:custGeom>
            <a:pattFill prst="zigZag">
              <a:fgClr>
                <a:srgbClr val="0070C0"/>
              </a:fgClr>
              <a:bgClr>
                <a:srgbClr val="92D050"/>
              </a:bgClr>
            </a:patt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91" name="Freeform 136"/>
            <p:cNvSpPr>
              <a:spLocks/>
            </p:cNvSpPr>
            <p:nvPr/>
          </p:nvSpPr>
          <p:spPr bwMode="auto">
            <a:xfrm rot="704206">
              <a:off x="4563" y="3276"/>
              <a:ext cx="195" cy="63"/>
            </a:xfrm>
            <a:custGeom>
              <a:avLst/>
              <a:gdLst>
                <a:gd name="T0" fmla="*/ 28125 w 164"/>
                <a:gd name="T1" fmla="*/ 1001 h 41"/>
                <a:gd name="T2" fmla="*/ 28125 w 164"/>
                <a:gd name="T3" fmla="*/ 1001 h 41"/>
                <a:gd name="T4" fmla="*/ 29526 w 164"/>
                <a:gd name="T5" fmla="*/ 755 h 41"/>
                <a:gd name="T6" fmla="*/ 26709 w 164"/>
                <a:gd name="T7" fmla="*/ 0 h 41"/>
                <a:gd name="T8" fmla="*/ 23952 w 164"/>
                <a:gd name="T9" fmla="*/ 0 h 41"/>
                <a:gd name="T10" fmla="*/ 18766 w 164"/>
                <a:gd name="T11" fmla="*/ 239 h 41"/>
                <a:gd name="T12" fmla="*/ 12075 w 164"/>
                <a:gd name="T13" fmla="*/ 0 h 41"/>
                <a:gd name="T14" fmla="*/ 6686 w 164"/>
                <a:gd name="T15" fmla="*/ 497 h 41"/>
                <a:gd name="T16" fmla="*/ 0 w 164"/>
                <a:gd name="T17" fmla="*/ 126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4"/>
                <a:gd name="T28" fmla="*/ 0 h 41"/>
                <a:gd name="T29" fmla="*/ 164 w 164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4" h="41">
                  <a:moveTo>
                    <a:pt x="156" y="32"/>
                  </a:moveTo>
                  <a:lnTo>
                    <a:pt x="156" y="32"/>
                  </a:lnTo>
                  <a:lnTo>
                    <a:pt x="163" y="24"/>
                  </a:lnTo>
                  <a:lnTo>
                    <a:pt x="148" y="0"/>
                  </a:lnTo>
                  <a:lnTo>
                    <a:pt x="133" y="0"/>
                  </a:lnTo>
                  <a:lnTo>
                    <a:pt x="104" y="8"/>
                  </a:lnTo>
                  <a:lnTo>
                    <a:pt x="67" y="0"/>
                  </a:lnTo>
                  <a:lnTo>
                    <a:pt x="37" y="16"/>
                  </a:lnTo>
                  <a:lnTo>
                    <a:pt x="0" y="4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92" name="Freeform 137"/>
            <p:cNvSpPr>
              <a:spLocks/>
            </p:cNvSpPr>
            <p:nvPr/>
          </p:nvSpPr>
          <p:spPr bwMode="auto">
            <a:xfrm rot="704206">
              <a:off x="3533" y="2826"/>
              <a:ext cx="531" cy="767"/>
            </a:xfrm>
            <a:custGeom>
              <a:avLst/>
              <a:gdLst>
                <a:gd name="T0" fmla="*/ 0 w 436"/>
                <a:gd name="T1" fmla="*/ 22971 h 681"/>
                <a:gd name="T2" fmla="*/ 2879 w 436"/>
                <a:gd name="T3" fmla="*/ 22971 h 681"/>
                <a:gd name="T4" fmla="*/ 5528 w 436"/>
                <a:gd name="T5" fmla="*/ 24116 h 681"/>
                <a:gd name="T6" fmla="*/ 28947 w 436"/>
                <a:gd name="T7" fmla="*/ 22971 h 681"/>
                <a:gd name="T8" fmla="*/ 38435 w 436"/>
                <a:gd name="T9" fmla="*/ 21556 h 681"/>
                <a:gd name="T10" fmla="*/ 47946 w 436"/>
                <a:gd name="T11" fmla="*/ 19011 h 681"/>
                <a:gd name="T12" fmla="*/ 56113 w 436"/>
                <a:gd name="T13" fmla="*/ 19256 h 681"/>
                <a:gd name="T14" fmla="*/ 63337 w 436"/>
                <a:gd name="T15" fmla="*/ 19256 h 681"/>
                <a:gd name="T16" fmla="*/ 74111 w 436"/>
                <a:gd name="T17" fmla="*/ 19011 h 681"/>
                <a:gd name="T18" fmla="*/ 79582 w 436"/>
                <a:gd name="T19" fmla="*/ 17035 h 681"/>
                <a:gd name="T20" fmla="*/ 78190 w 436"/>
                <a:gd name="T21" fmla="*/ 12739 h 681"/>
                <a:gd name="T22" fmla="*/ 81119 w 436"/>
                <a:gd name="T23" fmla="*/ 11923 h 681"/>
                <a:gd name="T24" fmla="*/ 78190 w 436"/>
                <a:gd name="T25" fmla="*/ 10764 h 681"/>
                <a:gd name="T26" fmla="*/ 74111 w 436"/>
                <a:gd name="T27" fmla="*/ 11311 h 681"/>
                <a:gd name="T28" fmla="*/ 72827 w 436"/>
                <a:gd name="T29" fmla="*/ 10764 h 681"/>
                <a:gd name="T30" fmla="*/ 81119 w 436"/>
                <a:gd name="T31" fmla="*/ 8208 h 681"/>
                <a:gd name="T32" fmla="*/ 75503 w 436"/>
                <a:gd name="T33" fmla="*/ 7071 h 681"/>
                <a:gd name="T34" fmla="*/ 75503 w 436"/>
                <a:gd name="T35" fmla="*/ 5939 h 681"/>
                <a:gd name="T36" fmla="*/ 71360 w 436"/>
                <a:gd name="T37" fmla="*/ 5095 h 681"/>
                <a:gd name="T38" fmla="*/ 71360 w 436"/>
                <a:gd name="T39" fmla="*/ 3987 h 681"/>
                <a:gd name="T40" fmla="*/ 67356 w 436"/>
                <a:gd name="T41" fmla="*/ 4245 h 681"/>
                <a:gd name="T42" fmla="*/ 64815 w 436"/>
                <a:gd name="T43" fmla="*/ 3143 h 681"/>
                <a:gd name="T44" fmla="*/ 57796 w 436"/>
                <a:gd name="T45" fmla="*/ 4524 h 681"/>
                <a:gd name="T46" fmla="*/ 59020 w 436"/>
                <a:gd name="T47" fmla="*/ 2812 h 681"/>
                <a:gd name="T48" fmla="*/ 52054 w 436"/>
                <a:gd name="T49" fmla="*/ 2812 h 681"/>
                <a:gd name="T50" fmla="*/ 52054 w 436"/>
                <a:gd name="T51" fmla="*/ 1968 h 681"/>
                <a:gd name="T52" fmla="*/ 46828 w 436"/>
                <a:gd name="T53" fmla="*/ 1131 h 681"/>
                <a:gd name="T54" fmla="*/ 42859 w 436"/>
                <a:gd name="T55" fmla="*/ 583 h 681"/>
                <a:gd name="T56" fmla="*/ 41290 w 436"/>
                <a:gd name="T57" fmla="*/ 0 h 681"/>
                <a:gd name="T58" fmla="*/ 34328 w 436"/>
                <a:gd name="T59" fmla="*/ 583 h 681"/>
                <a:gd name="T60" fmla="*/ 33048 w 436"/>
                <a:gd name="T61" fmla="*/ 1968 h 681"/>
                <a:gd name="T62" fmla="*/ 38435 w 436"/>
                <a:gd name="T63" fmla="*/ 2812 h 681"/>
                <a:gd name="T64" fmla="*/ 38435 w 436"/>
                <a:gd name="T65" fmla="*/ 3691 h 681"/>
                <a:gd name="T66" fmla="*/ 34328 w 436"/>
                <a:gd name="T67" fmla="*/ 4524 h 681"/>
                <a:gd name="T68" fmla="*/ 27421 w 436"/>
                <a:gd name="T69" fmla="*/ 4245 h 681"/>
                <a:gd name="T70" fmla="*/ 28947 w 436"/>
                <a:gd name="T71" fmla="*/ 5095 h 681"/>
                <a:gd name="T72" fmla="*/ 34328 w 436"/>
                <a:gd name="T73" fmla="*/ 5939 h 681"/>
                <a:gd name="T74" fmla="*/ 37150 w 436"/>
                <a:gd name="T75" fmla="*/ 7364 h 681"/>
                <a:gd name="T76" fmla="*/ 42859 w 436"/>
                <a:gd name="T77" fmla="*/ 7681 h 681"/>
                <a:gd name="T78" fmla="*/ 42859 w 436"/>
                <a:gd name="T79" fmla="*/ 8779 h 681"/>
                <a:gd name="T80" fmla="*/ 40015 w 436"/>
                <a:gd name="T81" fmla="*/ 9040 h 681"/>
                <a:gd name="T82" fmla="*/ 34328 w 436"/>
                <a:gd name="T83" fmla="*/ 11023 h 681"/>
                <a:gd name="T84" fmla="*/ 30279 w 436"/>
                <a:gd name="T85" fmla="*/ 12204 h 681"/>
                <a:gd name="T86" fmla="*/ 30279 w 436"/>
                <a:gd name="T87" fmla="*/ 13018 h 681"/>
                <a:gd name="T88" fmla="*/ 36005 w 436"/>
                <a:gd name="T89" fmla="*/ 13018 h 681"/>
                <a:gd name="T90" fmla="*/ 34328 w 436"/>
                <a:gd name="T91" fmla="*/ 14182 h 681"/>
                <a:gd name="T92" fmla="*/ 27421 w 436"/>
                <a:gd name="T93" fmla="*/ 15904 h 681"/>
                <a:gd name="T94" fmla="*/ 24819 w 436"/>
                <a:gd name="T95" fmla="*/ 15904 h 681"/>
                <a:gd name="T96" fmla="*/ 19207 w 436"/>
                <a:gd name="T97" fmla="*/ 17301 h 681"/>
                <a:gd name="T98" fmla="*/ 16460 w 436"/>
                <a:gd name="T99" fmla="*/ 18708 h 681"/>
                <a:gd name="T100" fmla="*/ 10970 w 436"/>
                <a:gd name="T101" fmla="*/ 18708 h 681"/>
                <a:gd name="T102" fmla="*/ 9759 w 436"/>
                <a:gd name="T103" fmla="*/ 19011 h 681"/>
                <a:gd name="T104" fmla="*/ 1371 w 436"/>
                <a:gd name="T105" fmla="*/ 19011 h 681"/>
                <a:gd name="T106" fmla="*/ 1371 w 436"/>
                <a:gd name="T107" fmla="*/ 21255 h 681"/>
                <a:gd name="T108" fmla="*/ 4084 w 436"/>
                <a:gd name="T109" fmla="*/ 21255 h 681"/>
                <a:gd name="T110" fmla="*/ 5528 w 436"/>
                <a:gd name="T111" fmla="*/ 21843 h 681"/>
                <a:gd name="T112" fmla="*/ 0 w 436"/>
                <a:gd name="T113" fmla="*/ 22708 h 681"/>
                <a:gd name="T114" fmla="*/ 0 w 436"/>
                <a:gd name="T115" fmla="*/ 22971 h 68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436"/>
                <a:gd name="T175" fmla="*/ 0 h 681"/>
                <a:gd name="T176" fmla="*/ 436 w 436"/>
                <a:gd name="T177" fmla="*/ 681 h 681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436" h="681">
                  <a:moveTo>
                    <a:pt x="0" y="648"/>
                  </a:moveTo>
                  <a:lnTo>
                    <a:pt x="15" y="648"/>
                  </a:lnTo>
                  <a:lnTo>
                    <a:pt x="29" y="680"/>
                  </a:lnTo>
                  <a:lnTo>
                    <a:pt x="155" y="648"/>
                  </a:lnTo>
                  <a:lnTo>
                    <a:pt x="206" y="608"/>
                  </a:lnTo>
                  <a:lnTo>
                    <a:pt x="258" y="536"/>
                  </a:lnTo>
                  <a:lnTo>
                    <a:pt x="302" y="544"/>
                  </a:lnTo>
                  <a:lnTo>
                    <a:pt x="339" y="544"/>
                  </a:lnTo>
                  <a:lnTo>
                    <a:pt x="398" y="536"/>
                  </a:lnTo>
                  <a:lnTo>
                    <a:pt x="428" y="480"/>
                  </a:lnTo>
                  <a:lnTo>
                    <a:pt x="420" y="360"/>
                  </a:lnTo>
                  <a:lnTo>
                    <a:pt x="435" y="336"/>
                  </a:lnTo>
                  <a:lnTo>
                    <a:pt x="420" y="304"/>
                  </a:lnTo>
                  <a:lnTo>
                    <a:pt x="398" y="320"/>
                  </a:lnTo>
                  <a:lnTo>
                    <a:pt x="391" y="304"/>
                  </a:lnTo>
                  <a:lnTo>
                    <a:pt x="435" y="232"/>
                  </a:lnTo>
                  <a:lnTo>
                    <a:pt x="406" y="200"/>
                  </a:lnTo>
                  <a:lnTo>
                    <a:pt x="406" y="168"/>
                  </a:lnTo>
                  <a:lnTo>
                    <a:pt x="383" y="144"/>
                  </a:lnTo>
                  <a:lnTo>
                    <a:pt x="383" y="112"/>
                  </a:lnTo>
                  <a:lnTo>
                    <a:pt x="361" y="120"/>
                  </a:lnTo>
                  <a:lnTo>
                    <a:pt x="347" y="88"/>
                  </a:lnTo>
                  <a:lnTo>
                    <a:pt x="310" y="128"/>
                  </a:lnTo>
                  <a:lnTo>
                    <a:pt x="317" y="80"/>
                  </a:lnTo>
                  <a:lnTo>
                    <a:pt x="280" y="80"/>
                  </a:lnTo>
                  <a:lnTo>
                    <a:pt x="280" y="56"/>
                  </a:lnTo>
                  <a:lnTo>
                    <a:pt x="251" y="32"/>
                  </a:lnTo>
                  <a:lnTo>
                    <a:pt x="229" y="16"/>
                  </a:lnTo>
                  <a:lnTo>
                    <a:pt x="221" y="0"/>
                  </a:lnTo>
                  <a:lnTo>
                    <a:pt x="184" y="16"/>
                  </a:lnTo>
                  <a:lnTo>
                    <a:pt x="177" y="56"/>
                  </a:lnTo>
                  <a:lnTo>
                    <a:pt x="206" y="80"/>
                  </a:lnTo>
                  <a:lnTo>
                    <a:pt x="206" y="104"/>
                  </a:lnTo>
                  <a:lnTo>
                    <a:pt x="184" y="128"/>
                  </a:lnTo>
                  <a:lnTo>
                    <a:pt x="147" y="120"/>
                  </a:lnTo>
                  <a:lnTo>
                    <a:pt x="155" y="144"/>
                  </a:lnTo>
                  <a:lnTo>
                    <a:pt x="184" y="168"/>
                  </a:lnTo>
                  <a:lnTo>
                    <a:pt x="199" y="208"/>
                  </a:lnTo>
                  <a:lnTo>
                    <a:pt x="229" y="216"/>
                  </a:lnTo>
                  <a:lnTo>
                    <a:pt x="229" y="248"/>
                  </a:lnTo>
                  <a:lnTo>
                    <a:pt x="214" y="256"/>
                  </a:lnTo>
                  <a:lnTo>
                    <a:pt x="184" y="312"/>
                  </a:lnTo>
                  <a:lnTo>
                    <a:pt x="162" y="344"/>
                  </a:lnTo>
                  <a:lnTo>
                    <a:pt x="162" y="368"/>
                  </a:lnTo>
                  <a:lnTo>
                    <a:pt x="192" y="368"/>
                  </a:lnTo>
                  <a:lnTo>
                    <a:pt x="184" y="400"/>
                  </a:lnTo>
                  <a:lnTo>
                    <a:pt x="147" y="448"/>
                  </a:lnTo>
                  <a:lnTo>
                    <a:pt x="133" y="448"/>
                  </a:lnTo>
                  <a:lnTo>
                    <a:pt x="103" y="488"/>
                  </a:lnTo>
                  <a:lnTo>
                    <a:pt x="88" y="528"/>
                  </a:lnTo>
                  <a:lnTo>
                    <a:pt x="59" y="528"/>
                  </a:lnTo>
                  <a:lnTo>
                    <a:pt x="52" y="536"/>
                  </a:lnTo>
                  <a:lnTo>
                    <a:pt x="7" y="536"/>
                  </a:lnTo>
                  <a:lnTo>
                    <a:pt x="7" y="600"/>
                  </a:lnTo>
                  <a:lnTo>
                    <a:pt x="22" y="600"/>
                  </a:lnTo>
                  <a:lnTo>
                    <a:pt x="29" y="616"/>
                  </a:lnTo>
                  <a:lnTo>
                    <a:pt x="0" y="640"/>
                  </a:lnTo>
                  <a:lnTo>
                    <a:pt x="0" y="648"/>
                  </a:lnTo>
                </a:path>
              </a:pathLst>
            </a:custGeom>
            <a:pattFill prst="zigZag">
              <a:fgClr>
                <a:srgbClr val="0070C0"/>
              </a:fgClr>
              <a:bgClr>
                <a:srgbClr val="92D050"/>
              </a:bgClr>
            </a:patt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3" name="Freeform 138"/>
            <p:cNvSpPr>
              <a:spLocks/>
            </p:cNvSpPr>
            <p:nvPr/>
          </p:nvSpPr>
          <p:spPr bwMode="auto">
            <a:xfrm rot="704206">
              <a:off x="3106" y="2864"/>
              <a:ext cx="698" cy="650"/>
            </a:xfrm>
            <a:custGeom>
              <a:avLst/>
              <a:gdLst>
                <a:gd name="T0" fmla="*/ 100563 w 585"/>
                <a:gd name="T1" fmla="*/ 851 h 577"/>
                <a:gd name="T2" fmla="*/ 101989 w 585"/>
                <a:gd name="T3" fmla="*/ 1739 h 577"/>
                <a:gd name="T4" fmla="*/ 107864 w 585"/>
                <a:gd name="T5" fmla="*/ 2585 h 577"/>
                <a:gd name="T6" fmla="*/ 110958 w 585"/>
                <a:gd name="T7" fmla="*/ 4004 h 577"/>
                <a:gd name="T8" fmla="*/ 116963 w 585"/>
                <a:gd name="T9" fmla="*/ 4259 h 577"/>
                <a:gd name="T10" fmla="*/ 116963 w 585"/>
                <a:gd name="T11" fmla="*/ 5405 h 577"/>
                <a:gd name="T12" fmla="*/ 113794 w 585"/>
                <a:gd name="T13" fmla="*/ 5725 h 577"/>
                <a:gd name="T14" fmla="*/ 107864 w 585"/>
                <a:gd name="T15" fmla="*/ 7704 h 577"/>
                <a:gd name="T16" fmla="*/ 103571 w 585"/>
                <a:gd name="T17" fmla="*/ 8821 h 577"/>
                <a:gd name="T18" fmla="*/ 103571 w 585"/>
                <a:gd name="T19" fmla="*/ 9671 h 577"/>
                <a:gd name="T20" fmla="*/ 109353 w 585"/>
                <a:gd name="T21" fmla="*/ 9671 h 577"/>
                <a:gd name="T22" fmla="*/ 107864 w 585"/>
                <a:gd name="T23" fmla="*/ 10851 h 577"/>
                <a:gd name="T24" fmla="*/ 100563 w 585"/>
                <a:gd name="T25" fmla="*/ 12569 h 577"/>
                <a:gd name="T26" fmla="*/ 97521 w 585"/>
                <a:gd name="T27" fmla="*/ 12569 h 577"/>
                <a:gd name="T28" fmla="*/ 91501 w 585"/>
                <a:gd name="T29" fmla="*/ 13977 h 577"/>
                <a:gd name="T30" fmla="*/ 88738 w 585"/>
                <a:gd name="T31" fmla="*/ 15413 h 577"/>
                <a:gd name="T32" fmla="*/ 82740 w 585"/>
                <a:gd name="T33" fmla="*/ 15413 h 577"/>
                <a:gd name="T34" fmla="*/ 81489 w 585"/>
                <a:gd name="T35" fmla="*/ 15725 h 577"/>
                <a:gd name="T36" fmla="*/ 72407 w 585"/>
                <a:gd name="T37" fmla="*/ 15725 h 577"/>
                <a:gd name="T38" fmla="*/ 72407 w 585"/>
                <a:gd name="T39" fmla="*/ 17968 h 577"/>
                <a:gd name="T40" fmla="*/ 75453 w 585"/>
                <a:gd name="T41" fmla="*/ 17968 h 577"/>
                <a:gd name="T42" fmla="*/ 76688 w 585"/>
                <a:gd name="T43" fmla="*/ 18529 h 577"/>
                <a:gd name="T44" fmla="*/ 71043 w 585"/>
                <a:gd name="T45" fmla="*/ 19411 h 577"/>
                <a:gd name="T46" fmla="*/ 71043 w 585"/>
                <a:gd name="T47" fmla="*/ 19704 h 577"/>
                <a:gd name="T48" fmla="*/ 51732 w 585"/>
                <a:gd name="T49" fmla="*/ 19411 h 577"/>
                <a:gd name="T50" fmla="*/ 38421 w 585"/>
                <a:gd name="T51" fmla="*/ 20532 h 577"/>
                <a:gd name="T52" fmla="*/ 31175 w 585"/>
                <a:gd name="T53" fmla="*/ 20241 h 577"/>
                <a:gd name="T54" fmla="*/ 25164 w 585"/>
                <a:gd name="T55" fmla="*/ 17968 h 577"/>
                <a:gd name="T56" fmla="*/ 13316 w 585"/>
                <a:gd name="T57" fmla="*/ 17968 h 577"/>
                <a:gd name="T58" fmla="*/ 0 w 585"/>
                <a:gd name="T59" fmla="*/ 16552 h 577"/>
                <a:gd name="T60" fmla="*/ 0 w 585"/>
                <a:gd name="T61" fmla="*/ 15109 h 577"/>
                <a:gd name="T62" fmla="*/ 1452 w 585"/>
                <a:gd name="T63" fmla="*/ 15109 h 577"/>
                <a:gd name="T64" fmla="*/ 8654 w 585"/>
                <a:gd name="T65" fmla="*/ 14243 h 577"/>
                <a:gd name="T66" fmla="*/ 16262 w 585"/>
                <a:gd name="T67" fmla="*/ 15725 h 577"/>
                <a:gd name="T68" fmla="*/ 23523 w 585"/>
                <a:gd name="T69" fmla="*/ 15992 h 577"/>
                <a:gd name="T70" fmla="*/ 26695 w 585"/>
                <a:gd name="T71" fmla="*/ 15992 h 577"/>
                <a:gd name="T72" fmla="*/ 31175 w 585"/>
                <a:gd name="T73" fmla="*/ 17714 h 577"/>
                <a:gd name="T74" fmla="*/ 39957 w 585"/>
                <a:gd name="T75" fmla="*/ 18529 h 577"/>
                <a:gd name="T76" fmla="*/ 44420 w 585"/>
                <a:gd name="T77" fmla="*/ 18253 h 577"/>
                <a:gd name="T78" fmla="*/ 45842 w 585"/>
                <a:gd name="T79" fmla="*/ 17383 h 577"/>
                <a:gd name="T80" fmla="*/ 47458 w 585"/>
                <a:gd name="T81" fmla="*/ 15992 h 577"/>
                <a:gd name="T82" fmla="*/ 54747 w 585"/>
                <a:gd name="T83" fmla="*/ 14573 h 577"/>
                <a:gd name="T84" fmla="*/ 62270 w 585"/>
                <a:gd name="T85" fmla="*/ 12569 h 577"/>
                <a:gd name="T86" fmla="*/ 66501 w 585"/>
                <a:gd name="T87" fmla="*/ 10851 h 577"/>
                <a:gd name="T88" fmla="*/ 65003 w 585"/>
                <a:gd name="T89" fmla="*/ 8821 h 577"/>
                <a:gd name="T90" fmla="*/ 60685 w 585"/>
                <a:gd name="T91" fmla="*/ 8821 h 577"/>
                <a:gd name="T92" fmla="*/ 60685 w 585"/>
                <a:gd name="T93" fmla="*/ 6528 h 577"/>
                <a:gd name="T94" fmla="*/ 65003 w 585"/>
                <a:gd name="T95" fmla="*/ 5725 h 577"/>
                <a:gd name="T96" fmla="*/ 63397 w 585"/>
                <a:gd name="T97" fmla="*/ 5405 h 577"/>
                <a:gd name="T98" fmla="*/ 57478 w 585"/>
                <a:gd name="T99" fmla="*/ 5405 h 577"/>
                <a:gd name="T100" fmla="*/ 57478 w 585"/>
                <a:gd name="T101" fmla="*/ 4859 h 577"/>
                <a:gd name="T102" fmla="*/ 66501 w 585"/>
                <a:gd name="T103" fmla="*/ 2815 h 577"/>
                <a:gd name="T104" fmla="*/ 72407 w 585"/>
                <a:gd name="T105" fmla="*/ 2815 h 577"/>
                <a:gd name="T106" fmla="*/ 73937 w 585"/>
                <a:gd name="T107" fmla="*/ 2295 h 577"/>
                <a:gd name="T108" fmla="*/ 79701 w 585"/>
                <a:gd name="T109" fmla="*/ 1969 h 577"/>
                <a:gd name="T110" fmla="*/ 84227 w 585"/>
                <a:gd name="T111" fmla="*/ 2585 h 577"/>
                <a:gd name="T112" fmla="*/ 96186 w 585"/>
                <a:gd name="T113" fmla="*/ 1739 h 577"/>
                <a:gd name="T114" fmla="*/ 97521 w 585"/>
                <a:gd name="T115" fmla="*/ 586 h 577"/>
                <a:gd name="T116" fmla="*/ 103571 w 585"/>
                <a:gd name="T117" fmla="*/ 0 h 577"/>
                <a:gd name="T118" fmla="*/ 103571 w 585"/>
                <a:gd name="T119" fmla="*/ 287 h 577"/>
                <a:gd name="T120" fmla="*/ 100563 w 585"/>
                <a:gd name="T121" fmla="*/ 851 h 57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585"/>
                <a:gd name="T184" fmla="*/ 0 h 577"/>
                <a:gd name="T185" fmla="*/ 585 w 585"/>
                <a:gd name="T186" fmla="*/ 577 h 57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585" h="577">
                  <a:moveTo>
                    <a:pt x="503" y="24"/>
                  </a:moveTo>
                  <a:lnTo>
                    <a:pt x="510" y="48"/>
                  </a:lnTo>
                  <a:lnTo>
                    <a:pt x="540" y="72"/>
                  </a:lnTo>
                  <a:lnTo>
                    <a:pt x="555" y="112"/>
                  </a:lnTo>
                  <a:lnTo>
                    <a:pt x="584" y="120"/>
                  </a:lnTo>
                  <a:lnTo>
                    <a:pt x="584" y="152"/>
                  </a:lnTo>
                  <a:lnTo>
                    <a:pt x="569" y="160"/>
                  </a:lnTo>
                  <a:lnTo>
                    <a:pt x="540" y="216"/>
                  </a:lnTo>
                  <a:lnTo>
                    <a:pt x="518" y="248"/>
                  </a:lnTo>
                  <a:lnTo>
                    <a:pt x="518" y="272"/>
                  </a:lnTo>
                  <a:lnTo>
                    <a:pt x="547" y="272"/>
                  </a:lnTo>
                  <a:lnTo>
                    <a:pt x="540" y="304"/>
                  </a:lnTo>
                  <a:lnTo>
                    <a:pt x="503" y="352"/>
                  </a:lnTo>
                  <a:lnTo>
                    <a:pt x="488" y="352"/>
                  </a:lnTo>
                  <a:lnTo>
                    <a:pt x="458" y="392"/>
                  </a:lnTo>
                  <a:lnTo>
                    <a:pt x="444" y="432"/>
                  </a:lnTo>
                  <a:lnTo>
                    <a:pt x="414" y="432"/>
                  </a:lnTo>
                  <a:lnTo>
                    <a:pt x="407" y="440"/>
                  </a:lnTo>
                  <a:lnTo>
                    <a:pt x="362" y="440"/>
                  </a:lnTo>
                  <a:lnTo>
                    <a:pt x="362" y="504"/>
                  </a:lnTo>
                  <a:lnTo>
                    <a:pt x="377" y="504"/>
                  </a:lnTo>
                  <a:lnTo>
                    <a:pt x="384" y="520"/>
                  </a:lnTo>
                  <a:lnTo>
                    <a:pt x="355" y="544"/>
                  </a:lnTo>
                  <a:lnTo>
                    <a:pt x="355" y="552"/>
                  </a:lnTo>
                  <a:lnTo>
                    <a:pt x="259" y="544"/>
                  </a:lnTo>
                  <a:lnTo>
                    <a:pt x="192" y="576"/>
                  </a:lnTo>
                  <a:lnTo>
                    <a:pt x="155" y="568"/>
                  </a:lnTo>
                  <a:lnTo>
                    <a:pt x="126" y="504"/>
                  </a:lnTo>
                  <a:lnTo>
                    <a:pt x="67" y="504"/>
                  </a:lnTo>
                  <a:lnTo>
                    <a:pt x="0" y="464"/>
                  </a:lnTo>
                  <a:lnTo>
                    <a:pt x="0" y="424"/>
                  </a:lnTo>
                  <a:lnTo>
                    <a:pt x="7" y="424"/>
                  </a:lnTo>
                  <a:lnTo>
                    <a:pt x="44" y="400"/>
                  </a:lnTo>
                  <a:lnTo>
                    <a:pt x="81" y="440"/>
                  </a:lnTo>
                  <a:lnTo>
                    <a:pt x="118" y="448"/>
                  </a:lnTo>
                  <a:lnTo>
                    <a:pt x="133" y="448"/>
                  </a:lnTo>
                  <a:lnTo>
                    <a:pt x="155" y="496"/>
                  </a:lnTo>
                  <a:lnTo>
                    <a:pt x="200" y="520"/>
                  </a:lnTo>
                  <a:lnTo>
                    <a:pt x="222" y="512"/>
                  </a:lnTo>
                  <a:lnTo>
                    <a:pt x="229" y="488"/>
                  </a:lnTo>
                  <a:lnTo>
                    <a:pt x="237" y="448"/>
                  </a:lnTo>
                  <a:lnTo>
                    <a:pt x="274" y="408"/>
                  </a:lnTo>
                  <a:lnTo>
                    <a:pt x="311" y="352"/>
                  </a:lnTo>
                  <a:lnTo>
                    <a:pt x="333" y="304"/>
                  </a:lnTo>
                  <a:lnTo>
                    <a:pt x="325" y="248"/>
                  </a:lnTo>
                  <a:lnTo>
                    <a:pt x="303" y="248"/>
                  </a:lnTo>
                  <a:lnTo>
                    <a:pt x="303" y="184"/>
                  </a:lnTo>
                  <a:lnTo>
                    <a:pt x="325" y="160"/>
                  </a:lnTo>
                  <a:lnTo>
                    <a:pt x="318" y="152"/>
                  </a:lnTo>
                  <a:lnTo>
                    <a:pt x="288" y="152"/>
                  </a:lnTo>
                  <a:lnTo>
                    <a:pt x="288" y="136"/>
                  </a:lnTo>
                  <a:lnTo>
                    <a:pt x="333" y="80"/>
                  </a:lnTo>
                  <a:lnTo>
                    <a:pt x="362" y="80"/>
                  </a:lnTo>
                  <a:lnTo>
                    <a:pt x="370" y="64"/>
                  </a:lnTo>
                  <a:lnTo>
                    <a:pt x="399" y="56"/>
                  </a:lnTo>
                  <a:lnTo>
                    <a:pt x="421" y="72"/>
                  </a:lnTo>
                  <a:lnTo>
                    <a:pt x="481" y="48"/>
                  </a:lnTo>
                  <a:lnTo>
                    <a:pt x="488" y="16"/>
                  </a:lnTo>
                  <a:lnTo>
                    <a:pt x="518" y="0"/>
                  </a:lnTo>
                  <a:lnTo>
                    <a:pt x="518" y="8"/>
                  </a:lnTo>
                  <a:lnTo>
                    <a:pt x="503" y="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94" name="Freeform 139"/>
            <p:cNvSpPr>
              <a:spLocks/>
            </p:cNvSpPr>
            <p:nvPr/>
          </p:nvSpPr>
          <p:spPr bwMode="auto">
            <a:xfrm rot="704206">
              <a:off x="3005" y="2466"/>
              <a:ext cx="837" cy="974"/>
            </a:xfrm>
            <a:custGeom>
              <a:avLst/>
              <a:gdLst>
                <a:gd name="T0" fmla="*/ 59229 w 702"/>
                <a:gd name="T1" fmla="*/ 580 h 865"/>
                <a:gd name="T2" fmla="*/ 66330 w 702"/>
                <a:gd name="T3" fmla="*/ 3092 h 865"/>
                <a:gd name="T4" fmla="*/ 69199 w 702"/>
                <a:gd name="T5" fmla="*/ 4226 h 865"/>
                <a:gd name="T6" fmla="*/ 78189 w 702"/>
                <a:gd name="T7" fmla="*/ 5915 h 865"/>
                <a:gd name="T8" fmla="*/ 78189 w 702"/>
                <a:gd name="T9" fmla="*/ 10383 h 865"/>
                <a:gd name="T10" fmla="*/ 83659 w 702"/>
                <a:gd name="T11" fmla="*/ 9859 h 865"/>
                <a:gd name="T12" fmla="*/ 93836 w 702"/>
                <a:gd name="T13" fmla="*/ 8748 h 865"/>
                <a:gd name="T14" fmla="*/ 102603 w 702"/>
                <a:gd name="T15" fmla="*/ 8176 h 865"/>
                <a:gd name="T16" fmla="*/ 111153 w 702"/>
                <a:gd name="T17" fmla="*/ 5065 h 865"/>
                <a:gd name="T18" fmla="*/ 122902 w 702"/>
                <a:gd name="T19" fmla="*/ 6789 h 865"/>
                <a:gd name="T20" fmla="*/ 130083 w 702"/>
                <a:gd name="T21" fmla="*/ 6196 h 865"/>
                <a:gd name="T22" fmla="*/ 137340 w 702"/>
                <a:gd name="T23" fmla="*/ 8748 h 865"/>
                <a:gd name="T24" fmla="*/ 128553 w 702"/>
                <a:gd name="T25" fmla="*/ 10706 h 865"/>
                <a:gd name="T26" fmla="*/ 134050 w 702"/>
                <a:gd name="T27" fmla="*/ 12352 h 865"/>
                <a:gd name="T28" fmla="*/ 122902 w 702"/>
                <a:gd name="T29" fmla="*/ 12928 h 865"/>
                <a:gd name="T30" fmla="*/ 125427 w 702"/>
                <a:gd name="T31" fmla="*/ 12100 h 865"/>
                <a:gd name="T32" fmla="*/ 118329 w 702"/>
                <a:gd name="T33" fmla="*/ 13836 h 865"/>
                <a:gd name="T34" fmla="*/ 102603 w 702"/>
                <a:gd name="T35" fmla="*/ 14075 h 865"/>
                <a:gd name="T36" fmla="*/ 95356 w 702"/>
                <a:gd name="T37" fmla="*/ 14912 h 865"/>
                <a:gd name="T38" fmla="*/ 80909 w 702"/>
                <a:gd name="T39" fmla="*/ 16861 h 865"/>
                <a:gd name="T40" fmla="*/ 86709 w 702"/>
                <a:gd name="T41" fmla="*/ 17418 h 865"/>
                <a:gd name="T42" fmla="*/ 83659 w 702"/>
                <a:gd name="T43" fmla="*/ 18596 h 865"/>
                <a:gd name="T44" fmla="*/ 88190 w 702"/>
                <a:gd name="T45" fmla="*/ 20837 h 865"/>
                <a:gd name="T46" fmla="*/ 85245 w 702"/>
                <a:gd name="T47" fmla="*/ 24486 h 865"/>
                <a:gd name="T48" fmla="*/ 70946 w 702"/>
                <a:gd name="T49" fmla="*/ 27891 h 865"/>
                <a:gd name="T50" fmla="*/ 68024 w 702"/>
                <a:gd name="T51" fmla="*/ 30105 h 865"/>
                <a:gd name="T52" fmla="*/ 54866 w 702"/>
                <a:gd name="T53" fmla="*/ 29561 h 865"/>
                <a:gd name="T54" fmla="*/ 47850 w 702"/>
                <a:gd name="T55" fmla="*/ 27891 h 865"/>
                <a:gd name="T56" fmla="*/ 33379 w 702"/>
                <a:gd name="T57" fmla="*/ 26183 h 865"/>
                <a:gd name="T58" fmla="*/ 24510 w 702"/>
                <a:gd name="T59" fmla="*/ 27023 h 865"/>
                <a:gd name="T60" fmla="*/ 14460 w 702"/>
                <a:gd name="T61" fmla="*/ 26457 h 865"/>
                <a:gd name="T62" fmla="*/ 7155 w 702"/>
                <a:gd name="T63" fmla="*/ 25590 h 865"/>
                <a:gd name="T64" fmla="*/ 0 w 702"/>
                <a:gd name="T65" fmla="*/ 24811 h 865"/>
                <a:gd name="T66" fmla="*/ 5916 w 702"/>
                <a:gd name="T67" fmla="*/ 23627 h 865"/>
                <a:gd name="T68" fmla="*/ 11434 w 702"/>
                <a:gd name="T69" fmla="*/ 20301 h 865"/>
                <a:gd name="T70" fmla="*/ 5916 w 702"/>
                <a:gd name="T71" fmla="*/ 17757 h 865"/>
                <a:gd name="T72" fmla="*/ 10173 w 702"/>
                <a:gd name="T73" fmla="*/ 16045 h 865"/>
                <a:gd name="T74" fmla="*/ 20201 w 702"/>
                <a:gd name="T75" fmla="*/ 15173 h 865"/>
                <a:gd name="T76" fmla="*/ 27379 w 702"/>
                <a:gd name="T77" fmla="*/ 16302 h 865"/>
                <a:gd name="T78" fmla="*/ 30384 w 702"/>
                <a:gd name="T79" fmla="*/ 15173 h 865"/>
                <a:gd name="T80" fmla="*/ 37652 w 702"/>
                <a:gd name="T81" fmla="*/ 11810 h 865"/>
                <a:gd name="T82" fmla="*/ 43194 w 702"/>
                <a:gd name="T83" fmla="*/ 12654 h 865"/>
                <a:gd name="T84" fmla="*/ 53526 w 702"/>
                <a:gd name="T85" fmla="*/ 11810 h 865"/>
                <a:gd name="T86" fmla="*/ 53526 w 702"/>
                <a:gd name="T87" fmla="*/ 10131 h 865"/>
                <a:gd name="T88" fmla="*/ 46130 w 702"/>
                <a:gd name="T89" fmla="*/ 8444 h 865"/>
                <a:gd name="T90" fmla="*/ 50568 w 702"/>
                <a:gd name="T91" fmla="*/ 5065 h 865"/>
                <a:gd name="T92" fmla="*/ 47850 w 702"/>
                <a:gd name="T93" fmla="*/ 2496 h 865"/>
                <a:gd name="T94" fmla="*/ 52039 w 702"/>
                <a:gd name="T95" fmla="*/ 285 h 865"/>
                <a:gd name="T96" fmla="*/ 57835 w 702"/>
                <a:gd name="T97" fmla="*/ 0 h 86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702"/>
                <a:gd name="T148" fmla="*/ 0 h 865"/>
                <a:gd name="T149" fmla="*/ 702 w 702"/>
                <a:gd name="T150" fmla="*/ 865 h 86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702" h="865">
                  <a:moveTo>
                    <a:pt x="295" y="0"/>
                  </a:moveTo>
                  <a:lnTo>
                    <a:pt x="303" y="16"/>
                  </a:lnTo>
                  <a:lnTo>
                    <a:pt x="339" y="48"/>
                  </a:lnTo>
                  <a:lnTo>
                    <a:pt x="339" y="88"/>
                  </a:lnTo>
                  <a:lnTo>
                    <a:pt x="362" y="96"/>
                  </a:lnTo>
                  <a:lnTo>
                    <a:pt x="354" y="120"/>
                  </a:lnTo>
                  <a:lnTo>
                    <a:pt x="369" y="144"/>
                  </a:lnTo>
                  <a:lnTo>
                    <a:pt x="399" y="168"/>
                  </a:lnTo>
                  <a:lnTo>
                    <a:pt x="391" y="256"/>
                  </a:lnTo>
                  <a:lnTo>
                    <a:pt x="399" y="296"/>
                  </a:lnTo>
                  <a:lnTo>
                    <a:pt x="421" y="296"/>
                  </a:lnTo>
                  <a:lnTo>
                    <a:pt x="428" y="280"/>
                  </a:lnTo>
                  <a:lnTo>
                    <a:pt x="472" y="264"/>
                  </a:lnTo>
                  <a:lnTo>
                    <a:pt x="480" y="248"/>
                  </a:lnTo>
                  <a:lnTo>
                    <a:pt x="494" y="272"/>
                  </a:lnTo>
                  <a:lnTo>
                    <a:pt x="524" y="232"/>
                  </a:lnTo>
                  <a:lnTo>
                    <a:pt x="531" y="184"/>
                  </a:lnTo>
                  <a:lnTo>
                    <a:pt x="568" y="144"/>
                  </a:lnTo>
                  <a:lnTo>
                    <a:pt x="605" y="168"/>
                  </a:lnTo>
                  <a:lnTo>
                    <a:pt x="627" y="192"/>
                  </a:lnTo>
                  <a:lnTo>
                    <a:pt x="649" y="168"/>
                  </a:lnTo>
                  <a:lnTo>
                    <a:pt x="664" y="176"/>
                  </a:lnTo>
                  <a:lnTo>
                    <a:pt x="672" y="200"/>
                  </a:lnTo>
                  <a:lnTo>
                    <a:pt x="701" y="248"/>
                  </a:lnTo>
                  <a:lnTo>
                    <a:pt x="664" y="264"/>
                  </a:lnTo>
                  <a:lnTo>
                    <a:pt x="657" y="304"/>
                  </a:lnTo>
                  <a:lnTo>
                    <a:pt x="686" y="328"/>
                  </a:lnTo>
                  <a:lnTo>
                    <a:pt x="686" y="352"/>
                  </a:lnTo>
                  <a:lnTo>
                    <a:pt x="664" y="376"/>
                  </a:lnTo>
                  <a:lnTo>
                    <a:pt x="627" y="368"/>
                  </a:lnTo>
                  <a:lnTo>
                    <a:pt x="642" y="352"/>
                  </a:lnTo>
                  <a:lnTo>
                    <a:pt x="642" y="344"/>
                  </a:lnTo>
                  <a:lnTo>
                    <a:pt x="613" y="360"/>
                  </a:lnTo>
                  <a:lnTo>
                    <a:pt x="605" y="392"/>
                  </a:lnTo>
                  <a:lnTo>
                    <a:pt x="546" y="416"/>
                  </a:lnTo>
                  <a:lnTo>
                    <a:pt x="524" y="400"/>
                  </a:lnTo>
                  <a:lnTo>
                    <a:pt x="494" y="408"/>
                  </a:lnTo>
                  <a:lnTo>
                    <a:pt x="487" y="424"/>
                  </a:lnTo>
                  <a:lnTo>
                    <a:pt x="458" y="424"/>
                  </a:lnTo>
                  <a:lnTo>
                    <a:pt x="413" y="480"/>
                  </a:lnTo>
                  <a:lnTo>
                    <a:pt x="413" y="496"/>
                  </a:lnTo>
                  <a:lnTo>
                    <a:pt x="443" y="496"/>
                  </a:lnTo>
                  <a:lnTo>
                    <a:pt x="450" y="504"/>
                  </a:lnTo>
                  <a:lnTo>
                    <a:pt x="428" y="528"/>
                  </a:lnTo>
                  <a:lnTo>
                    <a:pt x="428" y="592"/>
                  </a:lnTo>
                  <a:lnTo>
                    <a:pt x="450" y="592"/>
                  </a:lnTo>
                  <a:lnTo>
                    <a:pt x="458" y="648"/>
                  </a:lnTo>
                  <a:lnTo>
                    <a:pt x="435" y="696"/>
                  </a:lnTo>
                  <a:lnTo>
                    <a:pt x="399" y="752"/>
                  </a:lnTo>
                  <a:lnTo>
                    <a:pt x="362" y="792"/>
                  </a:lnTo>
                  <a:lnTo>
                    <a:pt x="354" y="832"/>
                  </a:lnTo>
                  <a:lnTo>
                    <a:pt x="347" y="856"/>
                  </a:lnTo>
                  <a:lnTo>
                    <a:pt x="325" y="864"/>
                  </a:lnTo>
                  <a:lnTo>
                    <a:pt x="280" y="840"/>
                  </a:lnTo>
                  <a:lnTo>
                    <a:pt x="258" y="792"/>
                  </a:lnTo>
                  <a:lnTo>
                    <a:pt x="244" y="792"/>
                  </a:lnTo>
                  <a:lnTo>
                    <a:pt x="207" y="784"/>
                  </a:lnTo>
                  <a:lnTo>
                    <a:pt x="170" y="744"/>
                  </a:lnTo>
                  <a:lnTo>
                    <a:pt x="133" y="768"/>
                  </a:lnTo>
                  <a:lnTo>
                    <a:pt x="125" y="768"/>
                  </a:lnTo>
                  <a:lnTo>
                    <a:pt x="111" y="760"/>
                  </a:lnTo>
                  <a:lnTo>
                    <a:pt x="74" y="752"/>
                  </a:lnTo>
                  <a:lnTo>
                    <a:pt x="52" y="728"/>
                  </a:lnTo>
                  <a:lnTo>
                    <a:pt x="37" y="728"/>
                  </a:lnTo>
                  <a:lnTo>
                    <a:pt x="30" y="728"/>
                  </a:lnTo>
                  <a:lnTo>
                    <a:pt x="0" y="704"/>
                  </a:lnTo>
                  <a:lnTo>
                    <a:pt x="0" y="680"/>
                  </a:lnTo>
                  <a:lnTo>
                    <a:pt x="30" y="672"/>
                  </a:lnTo>
                  <a:lnTo>
                    <a:pt x="37" y="592"/>
                  </a:lnTo>
                  <a:lnTo>
                    <a:pt x="59" y="576"/>
                  </a:lnTo>
                  <a:lnTo>
                    <a:pt x="59" y="536"/>
                  </a:lnTo>
                  <a:lnTo>
                    <a:pt x="30" y="504"/>
                  </a:lnTo>
                  <a:lnTo>
                    <a:pt x="52" y="480"/>
                  </a:lnTo>
                  <a:lnTo>
                    <a:pt x="52" y="456"/>
                  </a:lnTo>
                  <a:lnTo>
                    <a:pt x="96" y="456"/>
                  </a:lnTo>
                  <a:lnTo>
                    <a:pt x="103" y="432"/>
                  </a:lnTo>
                  <a:lnTo>
                    <a:pt x="118" y="432"/>
                  </a:lnTo>
                  <a:lnTo>
                    <a:pt x="140" y="464"/>
                  </a:lnTo>
                  <a:lnTo>
                    <a:pt x="148" y="464"/>
                  </a:lnTo>
                  <a:lnTo>
                    <a:pt x="155" y="432"/>
                  </a:lnTo>
                  <a:lnTo>
                    <a:pt x="192" y="384"/>
                  </a:lnTo>
                  <a:lnTo>
                    <a:pt x="192" y="336"/>
                  </a:lnTo>
                  <a:lnTo>
                    <a:pt x="199" y="336"/>
                  </a:lnTo>
                  <a:lnTo>
                    <a:pt x="221" y="360"/>
                  </a:lnTo>
                  <a:lnTo>
                    <a:pt x="266" y="376"/>
                  </a:lnTo>
                  <a:lnTo>
                    <a:pt x="273" y="336"/>
                  </a:lnTo>
                  <a:lnTo>
                    <a:pt x="258" y="304"/>
                  </a:lnTo>
                  <a:lnTo>
                    <a:pt x="273" y="288"/>
                  </a:lnTo>
                  <a:lnTo>
                    <a:pt x="266" y="264"/>
                  </a:lnTo>
                  <a:lnTo>
                    <a:pt x="236" y="240"/>
                  </a:lnTo>
                  <a:lnTo>
                    <a:pt x="229" y="200"/>
                  </a:lnTo>
                  <a:lnTo>
                    <a:pt x="258" y="144"/>
                  </a:lnTo>
                  <a:lnTo>
                    <a:pt x="266" y="112"/>
                  </a:lnTo>
                  <a:lnTo>
                    <a:pt x="244" y="72"/>
                  </a:lnTo>
                  <a:lnTo>
                    <a:pt x="258" y="56"/>
                  </a:lnTo>
                  <a:lnTo>
                    <a:pt x="266" y="8"/>
                  </a:lnTo>
                  <a:lnTo>
                    <a:pt x="288" y="8"/>
                  </a:lnTo>
                  <a:lnTo>
                    <a:pt x="295" y="0"/>
                  </a:lnTo>
                </a:path>
              </a:pathLst>
            </a:custGeom>
            <a:pattFill prst="zigZag">
              <a:fgClr>
                <a:schemeClr val="tx2"/>
              </a:fgClr>
              <a:bgClr>
                <a:schemeClr val="bg1"/>
              </a:bgClr>
            </a:patt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95" name="Freeform 140"/>
            <p:cNvSpPr>
              <a:spLocks/>
            </p:cNvSpPr>
            <p:nvPr/>
          </p:nvSpPr>
          <p:spPr bwMode="auto">
            <a:xfrm rot="704206">
              <a:off x="3682" y="3329"/>
              <a:ext cx="177" cy="109"/>
            </a:xfrm>
            <a:custGeom>
              <a:avLst/>
              <a:gdLst>
                <a:gd name="T0" fmla="*/ 22543 w 140"/>
                <a:gd name="T1" fmla="*/ 2651 h 97"/>
                <a:gd name="T2" fmla="*/ 33041 w 140"/>
                <a:gd name="T3" fmla="*/ 1868 h 97"/>
                <a:gd name="T4" fmla="*/ 27649 w 140"/>
                <a:gd name="T5" fmla="*/ 1333 h 97"/>
                <a:gd name="T6" fmla="*/ 29521 w 140"/>
                <a:gd name="T7" fmla="*/ 249 h 97"/>
                <a:gd name="T8" fmla="*/ 22543 w 140"/>
                <a:gd name="T9" fmla="*/ 0 h 97"/>
                <a:gd name="T10" fmla="*/ 17308 w 140"/>
                <a:gd name="T11" fmla="*/ 800 h 97"/>
                <a:gd name="T12" fmla="*/ 13865 w 140"/>
                <a:gd name="T13" fmla="*/ 800 h 97"/>
                <a:gd name="T14" fmla="*/ 12019 w 140"/>
                <a:gd name="T15" fmla="*/ 1610 h 97"/>
                <a:gd name="T16" fmla="*/ 8772 w 140"/>
                <a:gd name="T17" fmla="*/ 1868 h 97"/>
                <a:gd name="T18" fmla="*/ 5077 w 140"/>
                <a:gd name="T19" fmla="*/ 1610 h 97"/>
                <a:gd name="T20" fmla="*/ 0 w 140"/>
                <a:gd name="T21" fmla="*/ 2886 h 97"/>
                <a:gd name="T22" fmla="*/ 6866 w 140"/>
                <a:gd name="T23" fmla="*/ 3171 h 97"/>
                <a:gd name="T24" fmla="*/ 13865 w 140"/>
                <a:gd name="T25" fmla="*/ 2886 h 97"/>
                <a:gd name="T26" fmla="*/ 19121 w 140"/>
                <a:gd name="T27" fmla="*/ 2886 h 97"/>
                <a:gd name="T28" fmla="*/ 22543 w 140"/>
                <a:gd name="T29" fmla="*/ 2651 h 97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40"/>
                <a:gd name="T46" fmla="*/ 0 h 97"/>
                <a:gd name="T47" fmla="*/ 140 w 140"/>
                <a:gd name="T48" fmla="*/ 97 h 97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40" h="97">
                  <a:moveTo>
                    <a:pt x="95" y="80"/>
                  </a:moveTo>
                  <a:lnTo>
                    <a:pt x="139" y="56"/>
                  </a:lnTo>
                  <a:lnTo>
                    <a:pt x="117" y="40"/>
                  </a:lnTo>
                  <a:lnTo>
                    <a:pt x="124" y="8"/>
                  </a:lnTo>
                  <a:lnTo>
                    <a:pt x="95" y="0"/>
                  </a:lnTo>
                  <a:lnTo>
                    <a:pt x="73" y="24"/>
                  </a:lnTo>
                  <a:lnTo>
                    <a:pt x="59" y="24"/>
                  </a:lnTo>
                  <a:lnTo>
                    <a:pt x="51" y="48"/>
                  </a:lnTo>
                  <a:lnTo>
                    <a:pt x="37" y="56"/>
                  </a:lnTo>
                  <a:lnTo>
                    <a:pt x="22" y="48"/>
                  </a:lnTo>
                  <a:lnTo>
                    <a:pt x="0" y="88"/>
                  </a:lnTo>
                  <a:lnTo>
                    <a:pt x="29" y="96"/>
                  </a:lnTo>
                  <a:lnTo>
                    <a:pt x="59" y="88"/>
                  </a:lnTo>
                  <a:lnTo>
                    <a:pt x="81" y="88"/>
                  </a:lnTo>
                  <a:lnTo>
                    <a:pt x="95" y="80"/>
                  </a:lnTo>
                </a:path>
              </a:pathLst>
            </a:custGeom>
            <a:solidFill>
              <a:srgbClr val="EAEAEA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96" name="Freeform 141"/>
            <p:cNvSpPr>
              <a:spLocks/>
            </p:cNvSpPr>
            <p:nvPr/>
          </p:nvSpPr>
          <p:spPr bwMode="auto">
            <a:xfrm rot="704206">
              <a:off x="3222" y="3205"/>
              <a:ext cx="147" cy="110"/>
            </a:xfrm>
            <a:custGeom>
              <a:avLst/>
              <a:gdLst>
                <a:gd name="T0" fmla="*/ 11896 w 141"/>
                <a:gd name="T1" fmla="*/ 3495 h 97"/>
                <a:gd name="T2" fmla="*/ 11896 w 141"/>
                <a:gd name="T3" fmla="*/ 2796 h 97"/>
                <a:gd name="T4" fmla="*/ 14090 w 141"/>
                <a:gd name="T5" fmla="*/ 2796 h 97"/>
                <a:gd name="T6" fmla="*/ 17759 w 141"/>
                <a:gd name="T7" fmla="*/ 4174 h 97"/>
                <a:gd name="T8" fmla="*/ 22435 w 141"/>
                <a:gd name="T9" fmla="*/ 2026 h 97"/>
                <a:gd name="T10" fmla="*/ 21311 w 141"/>
                <a:gd name="T11" fmla="*/ 653 h 97"/>
                <a:gd name="T12" fmla="*/ 17759 w 141"/>
                <a:gd name="T13" fmla="*/ 653 h 97"/>
                <a:gd name="T14" fmla="*/ 15494 w 141"/>
                <a:gd name="T15" fmla="*/ 1047 h 97"/>
                <a:gd name="T16" fmla="*/ 11896 w 141"/>
                <a:gd name="T17" fmla="*/ 0 h 97"/>
                <a:gd name="T18" fmla="*/ 9431 w 141"/>
                <a:gd name="T19" fmla="*/ 307 h 97"/>
                <a:gd name="T20" fmla="*/ 5914 w 141"/>
                <a:gd name="T21" fmla="*/ 1047 h 97"/>
                <a:gd name="T22" fmla="*/ 3560 w 141"/>
                <a:gd name="T23" fmla="*/ 307 h 97"/>
                <a:gd name="T24" fmla="*/ 0 w 141"/>
                <a:gd name="T25" fmla="*/ 653 h 97"/>
                <a:gd name="T26" fmla="*/ 3560 w 141"/>
                <a:gd name="T27" fmla="*/ 1382 h 97"/>
                <a:gd name="T28" fmla="*/ 0 w 141"/>
                <a:gd name="T29" fmla="*/ 2466 h 97"/>
                <a:gd name="T30" fmla="*/ 3560 w 141"/>
                <a:gd name="T31" fmla="*/ 3130 h 97"/>
                <a:gd name="T32" fmla="*/ 4490 w 141"/>
                <a:gd name="T33" fmla="*/ 2796 h 97"/>
                <a:gd name="T34" fmla="*/ 7005 w 141"/>
                <a:gd name="T35" fmla="*/ 2026 h 97"/>
                <a:gd name="T36" fmla="*/ 8297 w 141"/>
                <a:gd name="T37" fmla="*/ 2796 h 97"/>
                <a:gd name="T38" fmla="*/ 11896 w 141"/>
                <a:gd name="T39" fmla="*/ 3495 h 9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41"/>
                <a:gd name="T61" fmla="*/ 0 h 97"/>
                <a:gd name="T62" fmla="*/ 141 w 141"/>
                <a:gd name="T63" fmla="*/ 97 h 9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41" h="97">
                  <a:moveTo>
                    <a:pt x="74" y="80"/>
                  </a:moveTo>
                  <a:lnTo>
                    <a:pt x="74" y="64"/>
                  </a:lnTo>
                  <a:lnTo>
                    <a:pt x="88" y="64"/>
                  </a:lnTo>
                  <a:lnTo>
                    <a:pt x="111" y="96"/>
                  </a:lnTo>
                  <a:lnTo>
                    <a:pt x="140" y="48"/>
                  </a:lnTo>
                  <a:lnTo>
                    <a:pt x="133" y="16"/>
                  </a:lnTo>
                  <a:lnTo>
                    <a:pt x="111" y="16"/>
                  </a:lnTo>
                  <a:lnTo>
                    <a:pt x="96" y="24"/>
                  </a:lnTo>
                  <a:lnTo>
                    <a:pt x="74" y="0"/>
                  </a:lnTo>
                  <a:lnTo>
                    <a:pt x="59" y="8"/>
                  </a:lnTo>
                  <a:lnTo>
                    <a:pt x="37" y="24"/>
                  </a:lnTo>
                  <a:lnTo>
                    <a:pt x="22" y="8"/>
                  </a:lnTo>
                  <a:lnTo>
                    <a:pt x="0" y="16"/>
                  </a:lnTo>
                  <a:lnTo>
                    <a:pt x="22" y="32"/>
                  </a:lnTo>
                  <a:lnTo>
                    <a:pt x="0" y="56"/>
                  </a:lnTo>
                  <a:lnTo>
                    <a:pt x="22" y="72"/>
                  </a:lnTo>
                  <a:lnTo>
                    <a:pt x="29" y="64"/>
                  </a:lnTo>
                  <a:lnTo>
                    <a:pt x="44" y="48"/>
                  </a:lnTo>
                  <a:lnTo>
                    <a:pt x="52" y="64"/>
                  </a:lnTo>
                  <a:lnTo>
                    <a:pt x="74" y="80"/>
                  </a:lnTo>
                </a:path>
              </a:pathLst>
            </a:custGeom>
            <a:pattFill prst="zigZag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97" name="Freeform 142"/>
            <p:cNvSpPr>
              <a:spLocks/>
            </p:cNvSpPr>
            <p:nvPr/>
          </p:nvSpPr>
          <p:spPr bwMode="auto">
            <a:xfrm rot="704206">
              <a:off x="2627" y="3192"/>
              <a:ext cx="428" cy="312"/>
            </a:xfrm>
            <a:custGeom>
              <a:avLst/>
              <a:gdLst>
                <a:gd name="T0" fmla="*/ 1098 w 370"/>
                <a:gd name="T1" fmla="*/ 5131 h 257"/>
                <a:gd name="T2" fmla="*/ 0 w 370"/>
                <a:gd name="T3" fmla="*/ 6228 h 257"/>
                <a:gd name="T4" fmla="*/ 6268 w 370"/>
                <a:gd name="T5" fmla="*/ 7557 h 257"/>
                <a:gd name="T6" fmla="*/ 2581 w 370"/>
                <a:gd name="T7" fmla="*/ 7819 h 257"/>
                <a:gd name="T8" fmla="*/ 2581 w 370"/>
                <a:gd name="T9" fmla="*/ 8390 h 257"/>
                <a:gd name="T10" fmla="*/ 3753 w 370"/>
                <a:gd name="T11" fmla="*/ 8633 h 257"/>
                <a:gd name="T12" fmla="*/ 22393 w 370"/>
                <a:gd name="T13" fmla="*/ 6775 h 257"/>
                <a:gd name="T14" fmla="*/ 27389 w 370"/>
                <a:gd name="T15" fmla="*/ 7557 h 257"/>
                <a:gd name="T16" fmla="*/ 35064 w 370"/>
                <a:gd name="T17" fmla="*/ 7296 h 257"/>
                <a:gd name="T18" fmla="*/ 38734 w 370"/>
                <a:gd name="T19" fmla="*/ 8633 h 257"/>
                <a:gd name="T20" fmla="*/ 54869 w 370"/>
                <a:gd name="T21" fmla="*/ 8633 h 257"/>
                <a:gd name="T22" fmla="*/ 62442 w 370"/>
                <a:gd name="T23" fmla="*/ 7296 h 257"/>
                <a:gd name="T24" fmla="*/ 58675 w 370"/>
                <a:gd name="T25" fmla="*/ 5729 h 257"/>
                <a:gd name="T26" fmla="*/ 62442 w 370"/>
                <a:gd name="T27" fmla="*/ 3790 h 257"/>
                <a:gd name="T28" fmla="*/ 62442 w 370"/>
                <a:gd name="T29" fmla="*/ 2710 h 257"/>
                <a:gd name="T30" fmla="*/ 62442 w 370"/>
                <a:gd name="T31" fmla="*/ 1345 h 257"/>
                <a:gd name="T32" fmla="*/ 59766 w 370"/>
                <a:gd name="T33" fmla="*/ 1064 h 257"/>
                <a:gd name="T34" fmla="*/ 53575 w 370"/>
                <a:gd name="T35" fmla="*/ 823 h 257"/>
                <a:gd name="T36" fmla="*/ 49783 w 370"/>
                <a:gd name="T37" fmla="*/ 0 h 257"/>
                <a:gd name="T38" fmla="*/ 47234 w 370"/>
                <a:gd name="T39" fmla="*/ 0 h 257"/>
                <a:gd name="T40" fmla="*/ 46151 w 370"/>
                <a:gd name="T41" fmla="*/ 254 h 257"/>
                <a:gd name="T42" fmla="*/ 39810 w 370"/>
                <a:gd name="T43" fmla="*/ 823 h 257"/>
                <a:gd name="T44" fmla="*/ 33553 w 370"/>
                <a:gd name="T45" fmla="*/ 2150 h 257"/>
                <a:gd name="T46" fmla="*/ 29805 w 370"/>
                <a:gd name="T47" fmla="*/ 3790 h 257"/>
                <a:gd name="T48" fmla="*/ 26214 w 370"/>
                <a:gd name="T49" fmla="*/ 4058 h 257"/>
                <a:gd name="T50" fmla="*/ 23753 w 370"/>
                <a:gd name="T51" fmla="*/ 4873 h 257"/>
                <a:gd name="T52" fmla="*/ 12423 w 370"/>
                <a:gd name="T53" fmla="*/ 4333 h 257"/>
                <a:gd name="T54" fmla="*/ 9924 w 370"/>
                <a:gd name="T55" fmla="*/ 3790 h 257"/>
                <a:gd name="T56" fmla="*/ 7437 w 370"/>
                <a:gd name="T57" fmla="*/ 4058 h 257"/>
                <a:gd name="T58" fmla="*/ 5115 w 370"/>
                <a:gd name="T59" fmla="*/ 5131 h 257"/>
                <a:gd name="T60" fmla="*/ 1098 w 370"/>
                <a:gd name="T61" fmla="*/ 5131 h 25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70"/>
                <a:gd name="T94" fmla="*/ 0 h 257"/>
                <a:gd name="T95" fmla="*/ 370 w 370"/>
                <a:gd name="T96" fmla="*/ 257 h 25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70" h="257">
                  <a:moveTo>
                    <a:pt x="7" y="152"/>
                  </a:moveTo>
                  <a:lnTo>
                    <a:pt x="0" y="184"/>
                  </a:lnTo>
                  <a:lnTo>
                    <a:pt x="37" y="224"/>
                  </a:lnTo>
                  <a:lnTo>
                    <a:pt x="15" y="232"/>
                  </a:lnTo>
                  <a:lnTo>
                    <a:pt x="15" y="248"/>
                  </a:lnTo>
                  <a:lnTo>
                    <a:pt x="22" y="256"/>
                  </a:lnTo>
                  <a:lnTo>
                    <a:pt x="133" y="200"/>
                  </a:lnTo>
                  <a:lnTo>
                    <a:pt x="162" y="224"/>
                  </a:lnTo>
                  <a:lnTo>
                    <a:pt x="207" y="216"/>
                  </a:lnTo>
                  <a:lnTo>
                    <a:pt x="229" y="256"/>
                  </a:lnTo>
                  <a:lnTo>
                    <a:pt x="325" y="256"/>
                  </a:lnTo>
                  <a:lnTo>
                    <a:pt x="369" y="216"/>
                  </a:lnTo>
                  <a:lnTo>
                    <a:pt x="347" y="168"/>
                  </a:lnTo>
                  <a:lnTo>
                    <a:pt x="369" y="112"/>
                  </a:lnTo>
                  <a:lnTo>
                    <a:pt x="369" y="80"/>
                  </a:lnTo>
                  <a:lnTo>
                    <a:pt x="369" y="40"/>
                  </a:lnTo>
                  <a:lnTo>
                    <a:pt x="354" y="32"/>
                  </a:lnTo>
                  <a:lnTo>
                    <a:pt x="317" y="24"/>
                  </a:lnTo>
                  <a:lnTo>
                    <a:pt x="295" y="0"/>
                  </a:lnTo>
                  <a:lnTo>
                    <a:pt x="280" y="0"/>
                  </a:lnTo>
                  <a:lnTo>
                    <a:pt x="273" y="8"/>
                  </a:lnTo>
                  <a:lnTo>
                    <a:pt x="236" y="24"/>
                  </a:lnTo>
                  <a:lnTo>
                    <a:pt x="199" y="64"/>
                  </a:lnTo>
                  <a:lnTo>
                    <a:pt x="177" y="112"/>
                  </a:lnTo>
                  <a:lnTo>
                    <a:pt x="155" y="120"/>
                  </a:lnTo>
                  <a:lnTo>
                    <a:pt x="140" y="144"/>
                  </a:lnTo>
                  <a:lnTo>
                    <a:pt x="74" y="128"/>
                  </a:lnTo>
                  <a:lnTo>
                    <a:pt x="59" y="112"/>
                  </a:lnTo>
                  <a:lnTo>
                    <a:pt x="44" y="120"/>
                  </a:lnTo>
                  <a:lnTo>
                    <a:pt x="30" y="152"/>
                  </a:lnTo>
                  <a:lnTo>
                    <a:pt x="7" y="152"/>
                  </a:lnTo>
                </a:path>
              </a:pathLst>
            </a:custGeom>
            <a:pattFill prst="zigZag">
              <a:fgClr>
                <a:srgbClr val="00B0F0"/>
              </a:fgClr>
              <a:bgClr>
                <a:schemeClr val="bg1"/>
              </a:bgClr>
            </a:pattFill>
            <a:ln w="3175">
              <a:solidFill>
                <a:srgbClr val="00B0F0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98" name="Freeform 143"/>
            <p:cNvSpPr>
              <a:spLocks/>
            </p:cNvSpPr>
            <p:nvPr/>
          </p:nvSpPr>
          <p:spPr bwMode="auto">
            <a:xfrm rot="704206">
              <a:off x="2497" y="2904"/>
              <a:ext cx="205" cy="368"/>
            </a:xfrm>
            <a:custGeom>
              <a:avLst/>
              <a:gdLst>
                <a:gd name="T0" fmla="*/ 2915 w 172"/>
                <a:gd name="T1" fmla="*/ 5323 h 289"/>
                <a:gd name="T2" fmla="*/ 4199 w 172"/>
                <a:gd name="T3" fmla="*/ 5323 h 289"/>
                <a:gd name="T4" fmla="*/ 7109 w 172"/>
                <a:gd name="T5" fmla="*/ 6503 h 289"/>
                <a:gd name="T6" fmla="*/ 14346 w 172"/>
                <a:gd name="T7" fmla="*/ 7732 h 289"/>
                <a:gd name="T8" fmla="*/ 14346 w 172"/>
                <a:gd name="T9" fmla="*/ 8914 h 289"/>
                <a:gd name="T10" fmla="*/ 17102 w 172"/>
                <a:gd name="T11" fmla="*/ 9833 h 289"/>
                <a:gd name="T12" fmla="*/ 17102 w 172"/>
                <a:gd name="T13" fmla="*/ 10090 h 289"/>
                <a:gd name="T14" fmla="*/ 27203 w 172"/>
                <a:gd name="T15" fmla="*/ 10704 h 289"/>
                <a:gd name="T16" fmla="*/ 31615 w 172"/>
                <a:gd name="T17" fmla="*/ 9197 h 289"/>
                <a:gd name="T18" fmla="*/ 28948 w 172"/>
                <a:gd name="T19" fmla="*/ 8034 h 289"/>
                <a:gd name="T20" fmla="*/ 30322 w 172"/>
                <a:gd name="T21" fmla="*/ 6232 h 289"/>
                <a:gd name="T22" fmla="*/ 26027 w 172"/>
                <a:gd name="T23" fmla="*/ 5901 h 289"/>
                <a:gd name="T24" fmla="*/ 26027 w 172"/>
                <a:gd name="T25" fmla="*/ 5323 h 289"/>
                <a:gd name="T26" fmla="*/ 28948 w 172"/>
                <a:gd name="T27" fmla="*/ 4416 h 289"/>
                <a:gd name="T28" fmla="*/ 26027 w 172"/>
                <a:gd name="T29" fmla="*/ 4111 h 289"/>
                <a:gd name="T30" fmla="*/ 26027 w 172"/>
                <a:gd name="T31" fmla="*/ 3561 h 289"/>
                <a:gd name="T32" fmla="*/ 28948 w 172"/>
                <a:gd name="T33" fmla="*/ 3230 h 289"/>
                <a:gd name="T34" fmla="*/ 33121 w 172"/>
                <a:gd name="T35" fmla="*/ 2083 h 289"/>
                <a:gd name="T36" fmla="*/ 27203 w 172"/>
                <a:gd name="T37" fmla="*/ 597 h 289"/>
                <a:gd name="T38" fmla="*/ 27203 w 172"/>
                <a:gd name="T39" fmla="*/ 0 h 289"/>
                <a:gd name="T40" fmla="*/ 21635 w 172"/>
                <a:gd name="T41" fmla="*/ 872 h 289"/>
                <a:gd name="T42" fmla="*/ 17102 w 172"/>
                <a:gd name="T43" fmla="*/ 290 h 289"/>
                <a:gd name="T44" fmla="*/ 11857 w 172"/>
                <a:gd name="T45" fmla="*/ 597 h 289"/>
                <a:gd name="T46" fmla="*/ 7109 w 172"/>
                <a:gd name="T47" fmla="*/ 1469 h 289"/>
                <a:gd name="T48" fmla="*/ 0 w 172"/>
                <a:gd name="T49" fmla="*/ 1469 h 289"/>
                <a:gd name="T50" fmla="*/ 2915 w 172"/>
                <a:gd name="T51" fmla="*/ 2363 h 289"/>
                <a:gd name="T52" fmla="*/ 2915 w 172"/>
                <a:gd name="T53" fmla="*/ 5323 h 289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72"/>
                <a:gd name="T82" fmla="*/ 0 h 289"/>
                <a:gd name="T83" fmla="*/ 172 w 172"/>
                <a:gd name="T84" fmla="*/ 289 h 289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72" h="289">
                  <a:moveTo>
                    <a:pt x="15" y="144"/>
                  </a:moveTo>
                  <a:lnTo>
                    <a:pt x="22" y="144"/>
                  </a:lnTo>
                  <a:lnTo>
                    <a:pt x="37" y="176"/>
                  </a:lnTo>
                  <a:lnTo>
                    <a:pt x="74" y="208"/>
                  </a:lnTo>
                  <a:lnTo>
                    <a:pt x="74" y="240"/>
                  </a:lnTo>
                  <a:lnTo>
                    <a:pt x="89" y="264"/>
                  </a:lnTo>
                  <a:lnTo>
                    <a:pt x="89" y="272"/>
                  </a:lnTo>
                  <a:lnTo>
                    <a:pt x="141" y="288"/>
                  </a:lnTo>
                  <a:lnTo>
                    <a:pt x="164" y="248"/>
                  </a:lnTo>
                  <a:lnTo>
                    <a:pt x="149" y="216"/>
                  </a:lnTo>
                  <a:lnTo>
                    <a:pt x="156" y="168"/>
                  </a:lnTo>
                  <a:lnTo>
                    <a:pt x="134" y="160"/>
                  </a:lnTo>
                  <a:lnTo>
                    <a:pt x="134" y="144"/>
                  </a:lnTo>
                  <a:lnTo>
                    <a:pt x="149" y="120"/>
                  </a:lnTo>
                  <a:lnTo>
                    <a:pt x="134" y="112"/>
                  </a:lnTo>
                  <a:lnTo>
                    <a:pt x="134" y="96"/>
                  </a:lnTo>
                  <a:lnTo>
                    <a:pt x="149" y="88"/>
                  </a:lnTo>
                  <a:lnTo>
                    <a:pt x="171" y="56"/>
                  </a:lnTo>
                  <a:lnTo>
                    <a:pt x="141" y="16"/>
                  </a:lnTo>
                  <a:lnTo>
                    <a:pt x="141" y="0"/>
                  </a:lnTo>
                  <a:lnTo>
                    <a:pt x="112" y="24"/>
                  </a:lnTo>
                  <a:lnTo>
                    <a:pt x="89" y="8"/>
                  </a:lnTo>
                  <a:lnTo>
                    <a:pt x="60" y="16"/>
                  </a:lnTo>
                  <a:lnTo>
                    <a:pt x="37" y="40"/>
                  </a:lnTo>
                  <a:lnTo>
                    <a:pt x="0" y="40"/>
                  </a:lnTo>
                  <a:lnTo>
                    <a:pt x="15" y="64"/>
                  </a:lnTo>
                  <a:lnTo>
                    <a:pt x="15" y="14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699" name="Freeform 145"/>
            <p:cNvSpPr>
              <a:spLocks/>
            </p:cNvSpPr>
            <p:nvPr/>
          </p:nvSpPr>
          <p:spPr bwMode="auto">
            <a:xfrm rot="704206">
              <a:off x="1890" y="1544"/>
              <a:ext cx="889" cy="1278"/>
            </a:xfrm>
            <a:custGeom>
              <a:avLst/>
              <a:gdLst>
                <a:gd name="T0" fmla="*/ 17079 w 746"/>
                <a:gd name="T1" fmla="*/ 30026 h 1137"/>
                <a:gd name="T2" fmla="*/ 10059 w 746"/>
                <a:gd name="T3" fmla="*/ 26641 h 1137"/>
                <a:gd name="T4" fmla="*/ 1418 w 746"/>
                <a:gd name="T5" fmla="*/ 22062 h 1137"/>
                <a:gd name="T6" fmla="*/ 5873 w 746"/>
                <a:gd name="T7" fmla="*/ 18037 h 1137"/>
                <a:gd name="T8" fmla="*/ 15610 w 746"/>
                <a:gd name="T9" fmla="*/ 15206 h 1137"/>
                <a:gd name="T10" fmla="*/ 25534 w 746"/>
                <a:gd name="T11" fmla="*/ 14596 h 1137"/>
                <a:gd name="T12" fmla="*/ 39814 w 746"/>
                <a:gd name="T13" fmla="*/ 13189 h 1137"/>
                <a:gd name="T14" fmla="*/ 55375 w 746"/>
                <a:gd name="T15" fmla="*/ 10545 h 1137"/>
                <a:gd name="T16" fmla="*/ 58240 w 746"/>
                <a:gd name="T17" fmla="*/ 8850 h 1137"/>
                <a:gd name="T18" fmla="*/ 66978 w 746"/>
                <a:gd name="T19" fmla="*/ 10267 h 1137"/>
                <a:gd name="T20" fmla="*/ 65307 w 746"/>
                <a:gd name="T21" fmla="*/ 6004 h 1137"/>
                <a:gd name="T22" fmla="*/ 78338 w 746"/>
                <a:gd name="T23" fmla="*/ 2836 h 1137"/>
                <a:gd name="T24" fmla="*/ 98148 w 746"/>
                <a:gd name="T25" fmla="*/ 587 h 1137"/>
                <a:gd name="T26" fmla="*/ 93714 w 746"/>
                <a:gd name="T27" fmla="*/ 6004 h 1137"/>
                <a:gd name="T28" fmla="*/ 82509 w 746"/>
                <a:gd name="T29" fmla="*/ 13791 h 1137"/>
                <a:gd name="T30" fmla="*/ 66978 w 746"/>
                <a:gd name="T31" fmla="*/ 14886 h 1137"/>
                <a:gd name="T32" fmla="*/ 96807 w 746"/>
                <a:gd name="T33" fmla="*/ 12870 h 1137"/>
                <a:gd name="T34" fmla="*/ 105292 w 746"/>
                <a:gd name="T35" fmla="*/ 12612 h 1137"/>
                <a:gd name="T36" fmla="*/ 113685 w 746"/>
                <a:gd name="T37" fmla="*/ 14596 h 1137"/>
                <a:gd name="T38" fmla="*/ 105292 w 746"/>
                <a:gd name="T39" fmla="*/ 10016 h 1137"/>
                <a:gd name="T40" fmla="*/ 101068 w 746"/>
                <a:gd name="T41" fmla="*/ 6004 h 1137"/>
                <a:gd name="T42" fmla="*/ 106517 w 746"/>
                <a:gd name="T43" fmla="*/ 1147 h 1137"/>
                <a:gd name="T44" fmla="*/ 113685 w 746"/>
                <a:gd name="T45" fmla="*/ 5752 h 1137"/>
                <a:gd name="T46" fmla="*/ 116590 w 746"/>
                <a:gd name="T47" fmla="*/ 4268 h 1137"/>
                <a:gd name="T48" fmla="*/ 119607 w 746"/>
                <a:gd name="T49" fmla="*/ 3437 h 1137"/>
                <a:gd name="T50" fmla="*/ 124993 w 746"/>
                <a:gd name="T51" fmla="*/ 6545 h 1137"/>
                <a:gd name="T52" fmla="*/ 117993 w 746"/>
                <a:gd name="T53" fmla="*/ 9684 h 1137"/>
                <a:gd name="T54" fmla="*/ 132258 w 746"/>
                <a:gd name="T55" fmla="*/ 13497 h 1137"/>
                <a:gd name="T56" fmla="*/ 126634 w 746"/>
                <a:gd name="T57" fmla="*/ 16025 h 1137"/>
                <a:gd name="T58" fmla="*/ 135078 w 746"/>
                <a:gd name="T59" fmla="*/ 20024 h 1137"/>
                <a:gd name="T60" fmla="*/ 143547 w 746"/>
                <a:gd name="T61" fmla="*/ 23484 h 1137"/>
                <a:gd name="T62" fmla="*/ 135078 w 746"/>
                <a:gd name="T63" fmla="*/ 26641 h 1137"/>
                <a:gd name="T64" fmla="*/ 140687 w 746"/>
                <a:gd name="T65" fmla="*/ 29460 h 1137"/>
                <a:gd name="T66" fmla="*/ 130847 w 746"/>
                <a:gd name="T67" fmla="*/ 31473 h 1137"/>
                <a:gd name="T68" fmla="*/ 117993 w 746"/>
                <a:gd name="T69" fmla="*/ 31778 h 1137"/>
                <a:gd name="T70" fmla="*/ 103853 w 746"/>
                <a:gd name="T71" fmla="*/ 30887 h 1137"/>
                <a:gd name="T72" fmla="*/ 85383 w 746"/>
                <a:gd name="T73" fmla="*/ 31778 h 1137"/>
                <a:gd name="T74" fmla="*/ 78338 w 746"/>
                <a:gd name="T75" fmla="*/ 33522 h 1137"/>
                <a:gd name="T76" fmla="*/ 65307 w 746"/>
                <a:gd name="T77" fmla="*/ 35803 h 1137"/>
                <a:gd name="T78" fmla="*/ 49767 w 746"/>
                <a:gd name="T79" fmla="*/ 35183 h 1137"/>
                <a:gd name="T80" fmla="*/ 42486 w 746"/>
                <a:gd name="T81" fmla="*/ 34667 h 1137"/>
                <a:gd name="T82" fmla="*/ 46917 w 746"/>
                <a:gd name="T83" fmla="*/ 38099 h 1137"/>
                <a:gd name="T84" fmla="*/ 36915 w 746"/>
                <a:gd name="T85" fmla="*/ 39518 h 1137"/>
                <a:gd name="T86" fmla="*/ 21309 w 746"/>
                <a:gd name="T87" fmla="*/ 38952 h 1137"/>
                <a:gd name="T88" fmla="*/ 10059 w 746"/>
                <a:gd name="T89" fmla="*/ 37809 h 1137"/>
                <a:gd name="T90" fmla="*/ 10059 w 746"/>
                <a:gd name="T91" fmla="*/ 33191 h 1137"/>
                <a:gd name="T92" fmla="*/ 18482 w 746"/>
                <a:gd name="T93" fmla="*/ 31778 h 113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46"/>
                <a:gd name="T142" fmla="*/ 0 h 1137"/>
                <a:gd name="T143" fmla="*/ 746 w 746"/>
                <a:gd name="T144" fmla="*/ 1137 h 113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46" h="1137">
                  <a:moveTo>
                    <a:pt x="96" y="888"/>
                  </a:moveTo>
                  <a:lnTo>
                    <a:pt x="96" y="888"/>
                  </a:lnTo>
                  <a:lnTo>
                    <a:pt x="89" y="840"/>
                  </a:lnTo>
                  <a:lnTo>
                    <a:pt x="52" y="808"/>
                  </a:lnTo>
                  <a:lnTo>
                    <a:pt x="59" y="776"/>
                  </a:lnTo>
                  <a:lnTo>
                    <a:pt x="52" y="744"/>
                  </a:lnTo>
                  <a:lnTo>
                    <a:pt x="52" y="696"/>
                  </a:lnTo>
                  <a:lnTo>
                    <a:pt x="37" y="648"/>
                  </a:lnTo>
                  <a:lnTo>
                    <a:pt x="7" y="616"/>
                  </a:lnTo>
                  <a:lnTo>
                    <a:pt x="0" y="600"/>
                  </a:lnTo>
                  <a:lnTo>
                    <a:pt x="7" y="592"/>
                  </a:lnTo>
                  <a:lnTo>
                    <a:pt x="30" y="504"/>
                  </a:lnTo>
                  <a:lnTo>
                    <a:pt x="59" y="480"/>
                  </a:lnTo>
                  <a:lnTo>
                    <a:pt x="59" y="448"/>
                  </a:lnTo>
                  <a:lnTo>
                    <a:pt x="81" y="424"/>
                  </a:lnTo>
                  <a:lnTo>
                    <a:pt x="103" y="432"/>
                  </a:lnTo>
                  <a:lnTo>
                    <a:pt x="118" y="432"/>
                  </a:lnTo>
                  <a:lnTo>
                    <a:pt x="133" y="408"/>
                  </a:lnTo>
                  <a:lnTo>
                    <a:pt x="148" y="408"/>
                  </a:lnTo>
                  <a:lnTo>
                    <a:pt x="162" y="400"/>
                  </a:lnTo>
                  <a:lnTo>
                    <a:pt x="207" y="368"/>
                  </a:lnTo>
                  <a:lnTo>
                    <a:pt x="243" y="360"/>
                  </a:lnTo>
                  <a:lnTo>
                    <a:pt x="295" y="320"/>
                  </a:lnTo>
                  <a:lnTo>
                    <a:pt x="288" y="296"/>
                  </a:lnTo>
                  <a:lnTo>
                    <a:pt x="288" y="264"/>
                  </a:lnTo>
                  <a:lnTo>
                    <a:pt x="295" y="264"/>
                  </a:lnTo>
                  <a:lnTo>
                    <a:pt x="302" y="248"/>
                  </a:lnTo>
                  <a:lnTo>
                    <a:pt x="288" y="232"/>
                  </a:lnTo>
                  <a:lnTo>
                    <a:pt x="302" y="216"/>
                  </a:lnTo>
                  <a:lnTo>
                    <a:pt x="347" y="288"/>
                  </a:lnTo>
                  <a:lnTo>
                    <a:pt x="376" y="272"/>
                  </a:lnTo>
                  <a:lnTo>
                    <a:pt x="347" y="200"/>
                  </a:lnTo>
                  <a:lnTo>
                    <a:pt x="339" y="168"/>
                  </a:lnTo>
                  <a:lnTo>
                    <a:pt x="369" y="168"/>
                  </a:lnTo>
                  <a:lnTo>
                    <a:pt x="369" y="88"/>
                  </a:lnTo>
                  <a:lnTo>
                    <a:pt x="406" y="80"/>
                  </a:lnTo>
                  <a:lnTo>
                    <a:pt x="465" y="0"/>
                  </a:lnTo>
                  <a:lnTo>
                    <a:pt x="480" y="16"/>
                  </a:lnTo>
                  <a:lnTo>
                    <a:pt x="509" y="16"/>
                  </a:lnTo>
                  <a:lnTo>
                    <a:pt x="524" y="48"/>
                  </a:lnTo>
                  <a:lnTo>
                    <a:pt x="487" y="96"/>
                  </a:lnTo>
                  <a:lnTo>
                    <a:pt x="487" y="168"/>
                  </a:lnTo>
                  <a:lnTo>
                    <a:pt x="457" y="264"/>
                  </a:lnTo>
                  <a:lnTo>
                    <a:pt x="480" y="328"/>
                  </a:lnTo>
                  <a:lnTo>
                    <a:pt x="428" y="384"/>
                  </a:lnTo>
                  <a:lnTo>
                    <a:pt x="384" y="416"/>
                  </a:lnTo>
                  <a:lnTo>
                    <a:pt x="347" y="392"/>
                  </a:lnTo>
                  <a:lnTo>
                    <a:pt x="347" y="416"/>
                  </a:lnTo>
                  <a:lnTo>
                    <a:pt x="391" y="456"/>
                  </a:lnTo>
                  <a:lnTo>
                    <a:pt x="450" y="424"/>
                  </a:lnTo>
                  <a:lnTo>
                    <a:pt x="502" y="360"/>
                  </a:lnTo>
                  <a:lnTo>
                    <a:pt x="494" y="312"/>
                  </a:lnTo>
                  <a:lnTo>
                    <a:pt x="524" y="304"/>
                  </a:lnTo>
                  <a:lnTo>
                    <a:pt x="546" y="352"/>
                  </a:lnTo>
                  <a:lnTo>
                    <a:pt x="539" y="376"/>
                  </a:lnTo>
                  <a:lnTo>
                    <a:pt x="568" y="416"/>
                  </a:lnTo>
                  <a:lnTo>
                    <a:pt x="590" y="408"/>
                  </a:lnTo>
                  <a:lnTo>
                    <a:pt x="561" y="376"/>
                  </a:lnTo>
                  <a:lnTo>
                    <a:pt x="575" y="328"/>
                  </a:lnTo>
                  <a:lnTo>
                    <a:pt x="546" y="280"/>
                  </a:lnTo>
                  <a:lnTo>
                    <a:pt x="494" y="272"/>
                  </a:lnTo>
                  <a:lnTo>
                    <a:pt x="494" y="240"/>
                  </a:lnTo>
                  <a:lnTo>
                    <a:pt x="524" y="168"/>
                  </a:lnTo>
                  <a:lnTo>
                    <a:pt x="516" y="112"/>
                  </a:lnTo>
                  <a:lnTo>
                    <a:pt x="546" y="88"/>
                  </a:lnTo>
                  <a:lnTo>
                    <a:pt x="553" y="32"/>
                  </a:lnTo>
                  <a:lnTo>
                    <a:pt x="561" y="104"/>
                  </a:lnTo>
                  <a:lnTo>
                    <a:pt x="561" y="144"/>
                  </a:lnTo>
                  <a:lnTo>
                    <a:pt x="590" y="160"/>
                  </a:lnTo>
                  <a:lnTo>
                    <a:pt x="598" y="144"/>
                  </a:lnTo>
                  <a:lnTo>
                    <a:pt x="575" y="104"/>
                  </a:lnTo>
                  <a:lnTo>
                    <a:pt x="605" y="120"/>
                  </a:lnTo>
                  <a:lnTo>
                    <a:pt x="605" y="64"/>
                  </a:lnTo>
                  <a:lnTo>
                    <a:pt x="620" y="56"/>
                  </a:lnTo>
                  <a:lnTo>
                    <a:pt x="620" y="96"/>
                  </a:lnTo>
                  <a:lnTo>
                    <a:pt x="649" y="128"/>
                  </a:lnTo>
                  <a:lnTo>
                    <a:pt x="627" y="144"/>
                  </a:lnTo>
                  <a:lnTo>
                    <a:pt x="649" y="184"/>
                  </a:lnTo>
                  <a:lnTo>
                    <a:pt x="657" y="216"/>
                  </a:lnTo>
                  <a:lnTo>
                    <a:pt x="612" y="240"/>
                  </a:lnTo>
                  <a:lnTo>
                    <a:pt x="612" y="272"/>
                  </a:lnTo>
                  <a:lnTo>
                    <a:pt x="634" y="304"/>
                  </a:lnTo>
                  <a:lnTo>
                    <a:pt x="679" y="304"/>
                  </a:lnTo>
                  <a:lnTo>
                    <a:pt x="686" y="376"/>
                  </a:lnTo>
                  <a:lnTo>
                    <a:pt x="657" y="400"/>
                  </a:lnTo>
                  <a:lnTo>
                    <a:pt x="671" y="424"/>
                  </a:lnTo>
                  <a:lnTo>
                    <a:pt x="657" y="448"/>
                  </a:lnTo>
                  <a:lnTo>
                    <a:pt x="679" y="488"/>
                  </a:lnTo>
                  <a:lnTo>
                    <a:pt x="679" y="528"/>
                  </a:lnTo>
                  <a:lnTo>
                    <a:pt x="701" y="560"/>
                  </a:lnTo>
                  <a:lnTo>
                    <a:pt x="701" y="600"/>
                  </a:lnTo>
                  <a:lnTo>
                    <a:pt x="738" y="616"/>
                  </a:lnTo>
                  <a:lnTo>
                    <a:pt x="745" y="656"/>
                  </a:lnTo>
                  <a:lnTo>
                    <a:pt x="708" y="688"/>
                  </a:lnTo>
                  <a:lnTo>
                    <a:pt x="730" y="728"/>
                  </a:lnTo>
                  <a:lnTo>
                    <a:pt x="701" y="744"/>
                  </a:lnTo>
                  <a:lnTo>
                    <a:pt x="693" y="776"/>
                  </a:lnTo>
                  <a:lnTo>
                    <a:pt x="693" y="808"/>
                  </a:lnTo>
                  <a:lnTo>
                    <a:pt x="730" y="824"/>
                  </a:lnTo>
                  <a:lnTo>
                    <a:pt x="730" y="840"/>
                  </a:lnTo>
                  <a:lnTo>
                    <a:pt x="686" y="864"/>
                  </a:lnTo>
                  <a:lnTo>
                    <a:pt x="679" y="880"/>
                  </a:lnTo>
                  <a:lnTo>
                    <a:pt x="649" y="856"/>
                  </a:lnTo>
                  <a:lnTo>
                    <a:pt x="634" y="864"/>
                  </a:lnTo>
                  <a:lnTo>
                    <a:pt x="612" y="888"/>
                  </a:lnTo>
                  <a:lnTo>
                    <a:pt x="583" y="872"/>
                  </a:lnTo>
                  <a:lnTo>
                    <a:pt x="568" y="864"/>
                  </a:lnTo>
                  <a:lnTo>
                    <a:pt x="539" y="864"/>
                  </a:lnTo>
                  <a:lnTo>
                    <a:pt x="516" y="848"/>
                  </a:lnTo>
                  <a:lnTo>
                    <a:pt x="465" y="848"/>
                  </a:lnTo>
                  <a:lnTo>
                    <a:pt x="443" y="888"/>
                  </a:lnTo>
                  <a:lnTo>
                    <a:pt x="450" y="912"/>
                  </a:lnTo>
                  <a:lnTo>
                    <a:pt x="413" y="920"/>
                  </a:lnTo>
                  <a:lnTo>
                    <a:pt x="406" y="936"/>
                  </a:lnTo>
                  <a:lnTo>
                    <a:pt x="376" y="976"/>
                  </a:lnTo>
                  <a:lnTo>
                    <a:pt x="376" y="968"/>
                  </a:lnTo>
                  <a:lnTo>
                    <a:pt x="339" y="1000"/>
                  </a:lnTo>
                  <a:lnTo>
                    <a:pt x="317" y="984"/>
                  </a:lnTo>
                  <a:lnTo>
                    <a:pt x="302" y="1000"/>
                  </a:lnTo>
                  <a:lnTo>
                    <a:pt x="258" y="984"/>
                  </a:lnTo>
                  <a:lnTo>
                    <a:pt x="258" y="952"/>
                  </a:lnTo>
                  <a:lnTo>
                    <a:pt x="251" y="944"/>
                  </a:lnTo>
                  <a:lnTo>
                    <a:pt x="221" y="968"/>
                  </a:lnTo>
                  <a:lnTo>
                    <a:pt x="221" y="1008"/>
                  </a:lnTo>
                  <a:lnTo>
                    <a:pt x="243" y="1032"/>
                  </a:lnTo>
                  <a:lnTo>
                    <a:pt x="243" y="1064"/>
                  </a:lnTo>
                  <a:lnTo>
                    <a:pt x="214" y="1072"/>
                  </a:lnTo>
                  <a:lnTo>
                    <a:pt x="214" y="1096"/>
                  </a:lnTo>
                  <a:lnTo>
                    <a:pt x="192" y="1104"/>
                  </a:lnTo>
                  <a:lnTo>
                    <a:pt x="184" y="1136"/>
                  </a:lnTo>
                  <a:lnTo>
                    <a:pt x="118" y="1112"/>
                  </a:lnTo>
                  <a:lnTo>
                    <a:pt x="111" y="1088"/>
                  </a:lnTo>
                  <a:lnTo>
                    <a:pt x="89" y="1080"/>
                  </a:lnTo>
                  <a:lnTo>
                    <a:pt x="81" y="1056"/>
                  </a:lnTo>
                  <a:lnTo>
                    <a:pt x="52" y="1056"/>
                  </a:lnTo>
                  <a:lnTo>
                    <a:pt x="37" y="1024"/>
                  </a:lnTo>
                  <a:lnTo>
                    <a:pt x="37" y="992"/>
                  </a:lnTo>
                  <a:lnTo>
                    <a:pt x="52" y="928"/>
                  </a:lnTo>
                  <a:lnTo>
                    <a:pt x="74" y="928"/>
                  </a:lnTo>
                  <a:lnTo>
                    <a:pt x="96" y="896"/>
                  </a:lnTo>
                  <a:lnTo>
                    <a:pt x="96" y="888"/>
                  </a:lnTo>
                </a:path>
              </a:pathLst>
            </a:custGeom>
            <a:pattFill prst="zigZag">
              <a:fgClr>
                <a:schemeClr val="tx2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00" name="Freeform 146"/>
            <p:cNvSpPr>
              <a:spLocks/>
            </p:cNvSpPr>
            <p:nvPr/>
          </p:nvSpPr>
          <p:spPr bwMode="auto">
            <a:xfrm rot="704206">
              <a:off x="2048" y="2014"/>
              <a:ext cx="640" cy="399"/>
            </a:xfrm>
            <a:custGeom>
              <a:avLst/>
              <a:gdLst>
                <a:gd name="T0" fmla="*/ 110408 w 554"/>
                <a:gd name="T1" fmla="*/ 11579 h 369"/>
                <a:gd name="T2" fmla="*/ 110408 w 554"/>
                <a:gd name="T3" fmla="*/ 11579 h 369"/>
                <a:gd name="T4" fmla="*/ 98688 w 554"/>
                <a:gd name="T5" fmla="*/ 10320 h 369"/>
                <a:gd name="T6" fmla="*/ 94408 w 554"/>
                <a:gd name="T7" fmla="*/ 10320 h 369"/>
                <a:gd name="T8" fmla="*/ 91370 w 554"/>
                <a:gd name="T9" fmla="*/ 9325 h 369"/>
                <a:gd name="T10" fmla="*/ 85701 w 554"/>
                <a:gd name="T11" fmla="*/ 10320 h 369"/>
                <a:gd name="T12" fmla="*/ 73629 w 554"/>
                <a:gd name="T13" fmla="*/ 10320 h 369"/>
                <a:gd name="T14" fmla="*/ 64802 w 554"/>
                <a:gd name="T15" fmla="*/ 8833 h 369"/>
                <a:gd name="T16" fmla="*/ 55975 w 554"/>
                <a:gd name="T17" fmla="*/ 8585 h 369"/>
                <a:gd name="T18" fmla="*/ 47109 w 554"/>
                <a:gd name="T19" fmla="*/ 7547 h 369"/>
                <a:gd name="T20" fmla="*/ 39765 w 554"/>
                <a:gd name="T21" fmla="*/ 7307 h 369"/>
                <a:gd name="T22" fmla="*/ 39765 w 554"/>
                <a:gd name="T23" fmla="*/ 6556 h 369"/>
                <a:gd name="T24" fmla="*/ 36802 w 554"/>
                <a:gd name="T25" fmla="*/ 6004 h 369"/>
                <a:gd name="T26" fmla="*/ 36802 w 554"/>
                <a:gd name="T27" fmla="*/ 5082 h 369"/>
                <a:gd name="T28" fmla="*/ 32222 w 554"/>
                <a:gd name="T29" fmla="*/ 4312 h 369"/>
                <a:gd name="T30" fmla="*/ 27933 w 554"/>
                <a:gd name="T31" fmla="*/ 4769 h 369"/>
                <a:gd name="T32" fmla="*/ 20524 w 554"/>
                <a:gd name="T33" fmla="*/ 4769 h 369"/>
                <a:gd name="T34" fmla="*/ 20524 w 554"/>
                <a:gd name="T35" fmla="*/ 3780 h 369"/>
                <a:gd name="T36" fmla="*/ 14689 w 554"/>
                <a:gd name="T37" fmla="*/ 3286 h 369"/>
                <a:gd name="T38" fmla="*/ 5962 w 554"/>
                <a:gd name="T39" fmla="*/ 3286 h 369"/>
                <a:gd name="T40" fmla="*/ 0 w 554"/>
                <a:gd name="T41" fmla="*/ 2285 h 369"/>
                <a:gd name="T42" fmla="*/ 4268 w 554"/>
                <a:gd name="T43" fmla="*/ 755 h 369"/>
                <a:gd name="T44" fmla="*/ 1452 w 554"/>
                <a:gd name="T45" fmla="*/ 0 h 369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554"/>
                <a:gd name="T70" fmla="*/ 0 h 369"/>
                <a:gd name="T71" fmla="*/ 554 w 554"/>
                <a:gd name="T72" fmla="*/ 369 h 369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554" h="369">
                  <a:moveTo>
                    <a:pt x="553" y="368"/>
                  </a:moveTo>
                  <a:lnTo>
                    <a:pt x="553" y="368"/>
                  </a:lnTo>
                  <a:lnTo>
                    <a:pt x="494" y="328"/>
                  </a:lnTo>
                  <a:lnTo>
                    <a:pt x="472" y="328"/>
                  </a:lnTo>
                  <a:lnTo>
                    <a:pt x="457" y="296"/>
                  </a:lnTo>
                  <a:lnTo>
                    <a:pt x="428" y="328"/>
                  </a:lnTo>
                  <a:lnTo>
                    <a:pt x="369" y="328"/>
                  </a:lnTo>
                  <a:lnTo>
                    <a:pt x="324" y="280"/>
                  </a:lnTo>
                  <a:lnTo>
                    <a:pt x="280" y="272"/>
                  </a:lnTo>
                  <a:lnTo>
                    <a:pt x="236" y="240"/>
                  </a:lnTo>
                  <a:lnTo>
                    <a:pt x="199" y="232"/>
                  </a:lnTo>
                  <a:lnTo>
                    <a:pt x="199" y="208"/>
                  </a:lnTo>
                  <a:lnTo>
                    <a:pt x="184" y="192"/>
                  </a:lnTo>
                  <a:lnTo>
                    <a:pt x="184" y="160"/>
                  </a:lnTo>
                  <a:lnTo>
                    <a:pt x="162" y="136"/>
                  </a:lnTo>
                  <a:lnTo>
                    <a:pt x="140" y="152"/>
                  </a:lnTo>
                  <a:lnTo>
                    <a:pt x="103" y="152"/>
                  </a:lnTo>
                  <a:lnTo>
                    <a:pt x="103" y="120"/>
                  </a:lnTo>
                  <a:lnTo>
                    <a:pt x="74" y="104"/>
                  </a:lnTo>
                  <a:lnTo>
                    <a:pt x="29" y="104"/>
                  </a:lnTo>
                  <a:lnTo>
                    <a:pt x="0" y="72"/>
                  </a:lnTo>
                  <a:lnTo>
                    <a:pt x="22" y="24"/>
                  </a:lnTo>
                  <a:lnTo>
                    <a:pt x="7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01" name="Freeform 147"/>
            <p:cNvSpPr>
              <a:spLocks/>
            </p:cNvSpPr>
            <p:nvPr/>
          </p:nvSpPr>
          <p:spPr bwMode="auto">
            <a:xfrm rot="704206">
              <a:off x="2595" y="1361"/>
              <a:ext cx="885" cy="2071"/>
            </a:xfrm>
            <a:custGeom>
              <a:avLst/>
              <a:gdLst>
                <a:gd name="T0" fmla="*/ 46595 w 732"/>
                <a:gd name="T1" fmla="*/ 61064 h 1817"/>
                <a:gd name="T2" fmla="*/ 36616 w 732"/>
                <a:gd name="T3" fmla="*/ 62163 h 1817"/>
                <a:gd name="T4" fmla="*/ 36616 w 732"/>
                <a:gd name="T5" fmla="*/ 60253 h 1817"/>
                <a:gd name="T6" fmla="*/ 39379 w 732"/>
                <a:gd name="T7" fmla="*/ 56055 h 1817"/>
                <a:gd name="T8" fmla="*/ 37954 w 732"/>
                <a:gd name="T9" fmla="*/ 54359 h 1817"/>
                <a:gd name="T10" fmla="*/ 37954 w 732"/>
                <a:gd name="T11" fmla="*/ 53288 h 1817"/>
                <a:gd name="T12" fmla="*/ 36616 w 732"/>
                <a:gd name="T13" fmla="*/ 50243 h 1817"/>
                <a:gd name="T14" fmla="*/ 40974 w 732"/>
                <a:gd name="T15" fmla="*/ 47737 h 1817"/>
                <a:gd name="T16" fmla="*/ 39379 w 732"/>
                <a:gd name="T17" fmla="*/ 45242 h 1817"/>
                <a:gd name="T18" fmla="*/ 30702 w 732"/>
                <a:gd name="T19" fmla="*/ 43582 h 1817"/>
                <a:gd name="T20" fmla="*/ 14560 w 732"/>
                <a:gd name="T21" fmla="*/ 41899 h 1817"/>
                <a:gd name="T22" fmla="*/ 23273 w 732"/>
                <a:gd name="T23" fmla="*/ 39717 h 1817"/>
                <a:gd name="T24" fmla="*/ 16087 w 732"/>
                <a:gd name="T25" fmla="*/ 37500 h 1817"/>
                <a:gd name="T26" fmla="*/ 18820 w 732"/>
                <a:gd name="T27" fmla="*/ 34406 h 1817"/>
                <a:gd name="T28" fmla="*/ 17418 w 732"/>
                <a:gd name="T29" fmla="*/ 31387 h 1817"/>
                <a:gd name="T30" fmla="*/ 13076 w 732"/>
                <a:gd name="T31" fmla="*/ 27465 h 1817"/>
                <a:gd name="T32" fmla="*/ 8583 w 732"/>
                <a:gd name="T33" fmla="*/ 24403 h 1817"/>
                <a:gd name="T34" fmla="*/ 4243 w 732"/>
                <a:gd name="T35" fmla="*/ 21096 h 1817"/>
                <a:gd name="T36" fmla="*/ 8583 w 732"/>
                <a:gd name="T37" fmla="*/ 18053 h 1817"/>
                <a:gd name="T38" fmla="*/ 7197 w 732"/>
                <a:gd name="T39" fmla="*/ 14982 h 1817"/>
                <a:gd name="T40" fmla="*/ 6008 w 732"/>
                <a:gd name="T41" fmla="*/ 12220 h 1817"/>
                <a:gd name="T42" fmla="*/ 17418 w 732"/>
                <a:gd name="T43" fmla="*/ 15506 h 1817"/>
                <a:gd name="T44" fmla="*/ 13076 w 732"/>
                <a:gd name="T45" fmla="*/ 18857 h 1817"/>
                <a:gd name="T46" fmla="*/ 13076 w 732"/>
                <a:gd name="T47" fmla="*/ 13042 h 1817"/>
                <a:gd name="T48" fmla="*/ 31924 w 732"/>
                <a:gd name="T49" fmla="*/ 8304 h 1817"/>
                <a:gd name="T50" fmla="*/ 59773 w 732"/>
                <a:gd name="T51" fmla="*/ 4716 h 1817"/>
                <a:gd name="T52" fmla="*/ 74352 w 732"/>
                <a:gd name="T53" fmla="*/ 4142 h 1817"/>
                <a:gd name="T54" fmla="*/ 78636 w 732"/>
                <a:gd name="T55" fmla="*/ 1683 h 1817"/>
                <a:gd name="T56" fmla="*/ 90137 w 732"/>
                <a:gd name="T57" fmla="*/ 1371 h 1817"/>
                <a:gd name="T58" fmla="*/ 104896 w 732"/>
                <a:gd name="T59" fmla="*/ 1943 h 1817"/>
                <a:gd name="T60" fmla="*/ 123856 w 732"/>
                <a:gd name="T61" fmla="*/ 5003 h 1817"/>
                <a:gd name="T62" fmla="*/ 120927 w 732"/>
                <a:gd name="T63" fmla="*/ 9148 h 1817"/>
                <a:gd name="T64" fmla="*/ 123856 w 732"/>
                <a:gd name="T65" fmla="*/ 8304 h 1817"/>
                <a:gd name="T66" fmla="*/ 132438 w 732"/>
                <a:gd name="T67" fmla="*/ 12471 h 1817"/>
                <a:gd name="T68" fmla="*/ 128131 w 732"/>
                <a:gd name="T69" fmla="*/ 16654 h 1817"/>
                <a:gd name="T70" fmla="*/ 116652 w 732"/>
                <a:gd name="T71" fmla="*/ 19679 h 1817"/>
                <a:gd name="T72" fmla="*/ 123856 w 732"/>
                <a:gd name="T73" fmla="*/ 23295 h 1817"/>
                <a:gd name="T74" fmla="*/ 125212 w 732"/>
                <a:gd name="T75" fmla="*/ 25816 h 1817"/>
                <a:gd name="T76" fmla="*/ 128131 w 732"/>
                <a:gd name="T77" fmla="*/ 29403 h 1817"/>
                <a:gd name="T78" fmla="*/ 144220 w 732"/>
                <a:gd name="T79" fmla="*/ 31645 h 1817"/>
                <a:gd name="T80" fmla="*/ 136812 w 732"/>
                <a:gd name="T81" fmla="*/ 33578 h 1817"/>
                <a:gd name="T82" fmla="*/ 136812 w 732"/>
                <a:gd name="T83" fmla="*/ 36621 h 1817"/>
                <a:gd name="T84" fmla="*/ 138409 w 732"/>
                <a:gd name="T85" fmla="*/ 40801 h 1817"/>
                <a:gd name="T86" fmla="*/ 139911 w 732"/>
                <a:gd name="T87" fmla="*/ 43279 h 1817"/>
                <a:gd name="T88" fmla="*/ 125212 w 732"/>
                <a:gd name="T89" fmla="*/ 43279 h 1817"/>
                <a:gd name="T90" fmla="*/ 116652 w 732"/>
                <a:gd name="T91" fmla="*/ 46655 h 1817"/>
                <a:gd name="T92" fmla="*/ 109316 w 732"/>
                <a:gd name="T93" fmla="*/ 46655 h 1817"/>
                <a:gd name="T94" fmla="*/ 96077 w 732"/>
                <a:gd name="T95" fmla="*/ 47449 h 1817"/>
                <a:gd name="T96" fmla="*/ 97632 w 732"/>
                <a:gd name="T97" fmla="*/ 50243 h 1817"/>
                <a:gd name="T98" fmla="*/ 91861 w 732"/>
                <a:gd name="T99" fmla="*/ 54952 h 1817"/>
                <a:gd name="T100" fmla="*/ 91861 w 732"/>
                <a:gd name="T101" fmla="*/ 56917 h 1817"/>
                <a:gd name="T102" fmla="*/ 84378 w 732"/>
                <a:gd name="T103" fmla="*/ 57739 h 1817"/>
                <a:gd name="T104" fmla="*/ 68415 w 732"/>
                <a:gd name="T105" fmla="*/ 61064 h 1817"/>
                <a:gd name="T106" fmla="*/ 49567 w 732"/>
                <a:gd name="T107" fmla="*/ 60761 h 181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732"/>
                <a:gd name="T163" fmla="*/ 0 h 1817"/>
                <a:gd name="T164" fmla="*/ 732 w 732"/>
                <a:gd name="T165" fmla="*/ 1817 h 1817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732" h="1817">
                  <a:moveTo>
                    <a:pt x="251" y="1752"/>
                  </a:moveTo>
                  <a:lnTo>
                    <a:pt x="251" y="1752"/>
                  </a:lnTo>
                  <a:lnTo>
                    <a:pt x="236" y="1760"/>
                  </a:lnTo>
                  <a:lnTo>
                    <a:pt x="222" y="1792"/>
                  </a:lnTo>
                  <a:lnTo>
                    <a:pt x="199" y="1792"/>
                  </a:lnTo>
                  <a:lnTo>
                    <a:pt x="185" y="1792"/>
                  </a:lnTo>
                  <a:lnTo>
                    <a:pt x="177" y="1816"/>
                  </a:lnTo>
                  <a:lnTo>
                    <a:pt x="148" y="1784"/>
                  </a:lnTo>
                  <a:lnTo>
                    <a:pt x="185" y="1736"/>
                  </a:lnTo>
                  <a:lnTo>
                    <a:pt x="207" y="1696"/>
                  </a:lnTo>
                  <a:lnTo>
                    <a:pt x="192" y="1664"/>
                  </a:lnTo>
                  <a:lnTo>
                    <a:pt x="199" y="1616"/>
                  </a:lnTo>
                  <a:lnTo>
                    <a:pt x="177" y="1608"/>
                  </a:lnTo>
                  <a:lnTo>
                    <a:pt x="177" y="1592"/>
                  </a:lnTo>
                  <a:lnTo>
                    <a:pt x="192" y="1568"/>
                  </a:lnTo>
                  <a:lnTo>
                    <a:pt x="177" y="1560"/>
                  </a:lnTo>
                  <a:lnTo>
                    <a:pt x="177" y="1544"/>
                  </a:lnTo>
                  <a:lnTo>
                    <a:pt x="192" y="1536"/>
                  </a:lnTo>
                  <a:lnTo>
                    <a:pt x="214" y="1504"/>
                  </a:lnTo>
                  <a:lnTo>
                    <a:pt x="185" y="1464"/>
                  </a:lnTo>
                  <a:lnTo>
                    <a:pt x="185" y="1448"/>
                  </a:lnTo>
                  <a:lnTo>
                    <a:pt x="185" y="1424"/>
                  </a:lnTo>
                  <a:lnTo>
                    <a:pt x="214" y="1400"/>
                  </a:lnTo>
                  <a:lnTo>
                    <a:pt x="207" y="1376"/>
                  </a:lnTo>
                  <a:lnTo>
                    <a:pt x="162" y="1352"/>
                  </a:lnTo>
                  <a:lnTo>
                    <a:pt x="177" y="1320"/>
                  </a:lnTo>
                  <a:lnTo>
                    <a:pt x="199" y="1304"/>
                  </a:lnTo>
                  <a:lnTo>
                    <a:pt x="199" y="1288"/>
                  </a:lnTo>
                  <a:lnTo>
                    <a:pt x="162" y="1288"/>
                  </a:lnTo>
                  <a:lnTo>
                    <a:pt x="155" y="1256"/>
                  </a:lnTo>
                  <a:lnTo>
                    <a:pt x="126" y="1240"/>
                  </a:lnTo>
                  <a:lnTo>
                    <a:pt x="74" y="1240"/>
                  </a:lnTo>
                  <a:lnTo>
                    <a:pt x="74" y="1208"/>
                  </a:lnTo>
                  <a:lnTo>
                    <a:pt x="66" y="1184"/>
                  </a:lnTo>
                  <a:lnTo>
                    <a:pt x="74" y="1168"/>
                  </a:lnTo>
                  <a:lnTo>
                    <a:pt x="118" y="1144"/>
                  </a:lnTo>
                  <a:lnTo>
                    <a:pt x="118" y="1128"/>
                  </a:lnTo>
                  <a:lnTo>
                    <a:pt x="81" y="1112"/>
                  </a:lnTo>
                  <a:lnTo>
                    <a:pt x="81" y="1080"/>
                  </a:lnTo>
                  <a:lnTo>
                    <a:pt x="89" y="1048"/>
                  </a:lnTo>
                  <a:lnTo>
                    <a:pt x="118" y="1032"/>
                  </a:lnTo>
                  <a:lnTo>
                    <a:pt x="96" y="992"/>
                  </a:lnTo>
                  <a:lnTo>
                    <a:pt x="133" y="960"/>
                  </a:lnTo>
                  <a:lnTo>
                    <a:pt x="126" y="920"/>
                  </a:lnTo>
                  <a:lnTo>
                    <a:pt x="89" y="904"/>
                  </a:lnTo>
                  <a:lnTo>
                    <a:pt x="89" y="864"/>
                  </a:lnTo>
                  <a:lnTo>
                    <a:pt x="66" y="832"/>
                  </a:lnTo>
                  <a:lnTo>
                    <a:pt x="66" y="792"/>
                  </a:lnTo>
                  <a:lnTo>
                    <a:pt x="44" y="752"/>
                  </a:lnTo>
                  <a:lnTo>
                    <a:pt x="59" y="728"/>
                  </a:lnTo>
                  <a:lnTo>
                    <a:pt x="44" y="704"/>
                  </a:lnTo>
                  <a:lnTo>
                    <a:pt x="74" y="680"/>
                  </a:lnTo>
                  <a:lnTo>
                    <a:pt x="66" y="608"/>
                  </a:lnTo>
                  <a:lnTo>
                    <a:pt x="22" y="608"/>
                  </a:lnTo>
                  <a:lnTo>
                    <a:pt x="0" y="576"/>
                  </a:lnTo>
                  <a:lnTo>
                    <a:pt x="0" y="544"/>
                  </a:lnTo>
                  <a:lnTo>
                    <a:pt x="44" y="520"/>
                  </a:lnTo>
                  <a:lnTo>
                    <a:pt x="37" y="488"/>
                  </a:lnTo>
                  <a:lnTo>
                    <a:pt x="15" y="448"/>
                  </a:lnTo>
                  <a:lnTo>
                    <a:pt x="37" y="432"/>
                  </a:lnTo>
                  <a:lnTo>
                    <a:pt x="7" y="400"/>
                  </a:lnTo>
                  <a:lnTo>
                    <a:pt x="7" y="360"/>
                  </a:lnTo>
                  <a:lnTo>
                    <a:pt x="30" y="352"/>
                  </a:lnTo>
                  <a:lnTo>
                    <a:pt x="30" y="376"/>
                  </a:lnTo>
                  <a:lnTo>
                    <a:pt x="52" y="416"/>
                  </a:lnTo>
                  <a:lnTo>
                    <a:pt x="89" y="448"/>
                  </a:lnTo>
                  <a:lnTo>
                    <a:pt x="74" y="496"/>
                  </a:lnTo>
                  <a:lnTo>
                    <a:pt x="89" y="520"/>
                  </a:lnTo>
                  <a:lnTo>
                    <a:pt x="66" y="544"/>
                  </a:lnTo>
                  <a:lnTo>
                    <a:pt x="96" y="536"/>
                  </a:lnTo>
                  <a:lnTo>
                    <a:pt x="103" y="440"/>
                  </a:lnTo>
                  <a:lnTo>
                    <a:pt x="66" y="376"/>
                  </a:lnTo>
                  <a:lnTo>
                    <a:pt x="44" y="312"/>
                  </a:lnTo>
                  <a:lnTo>
                    <a:pt x="162" y="312"/>
                  </a:lnTo>
                  <a:lnTo>
                    <a:pt x="162" y="240"/>
                  </a:lnTo>
                  <a:lnTo>
                    <a:pt x="222" y="176"/>
                  </a:lnTo>
                  <a:lnTo>
                    <a:pt x="288" y="160"/>
                  </a:lnTo>
                  <a:lnTo>
                    <a:pt x="303" y="136"/>
                  </a:lnTo>
                  <a:lnTo>
                    <a:pt x="332" y="136"/>
                  </a:lnTo>
                  <a:lnTo>
                    <a:pt x="332" y="160"/>
                  </a:lnTo>
                  <a:lnTo>
                    <a:pt x="377" y="120"/>
                  </a:lnTo>
                  <a:lnTo>
                    <a:pt x="377" y="96"/>
                  </a:lnTo>
                  <a:lnTo>
                    <a:pt x="421" y="96"/>
                  </a:lnTo>
                  <a:lnTo>
                    <a:pt x="399" y="48"/>
                  </a:lnTo>
                  <a:lnTo>
                    <a:pt x="421" y="0"/>
                  </a:lnTo>
                  <a:lnTo>
                    <a:pt x="480" y="8"/>
                  </a:lnTo>
                  <a:lnTo>
                    <a:pt x="458" y="40"/>
                  </a:lnTo>
                  <a:lnTo>
                    <a:pt x="495" y="40"/>
                  </a:lnTo>
                  <a:lnTo>
                    <a:pt x="487" y="80"/>
                  </a:lnTo>
                  <a:lnTo>
                    <a:pt x="532" y="56"/>
                  </a:lnTo>
                  <a:lnTo>
                    <a:pt x="606" y="64"/>
                  </a:lnTo>
                  <a:lnTo>
                    <a:pt x="613" y="104"/>
                  </a:lnTo>
                  <a:lnTo>
                    <a:pt x="628" y="144"/>
                  </a:lnTo>
                  <a:lnTo>
                    <a:pt x="569" y="240"/>
                  </a:lnTo>
                  <a:lnTo>
                    <a:pt x="524" y="328"/>
                  </a:lnTo>
                  <a:lnTo>
                    <a:pt x="613" y="264"/>
                  </a:lnTo>
                  <a:lnTo>
                    <a:pt x="591" y="248"/>
                  </a:lnTo>
                  <a:lnTo>
                    <a:pt x="620" y="216"/>
                  </a:lnTo>
                  <a:lnTo>
                    <a:pt x="628" y="240"/>
                  </a:lnTo>
                  <a:lnTo>
                    <a:pt x="620" y="280"/>
                  </a:lnTo>
                  <a:lnTo>
                    <a:pt x="635" y="328"/>
                  </a:lnTo>
                  <a:lnTo>
                    <a:pt x="672" y="360"/>
                  </a:lnTo>
                  <a:lnTo>
                    <a:pt x="672" y="392"/>
                  </a:lnTo>
                  <a:lnTo>
                    <a:pt x="694" y="416"/>
                  </a:lnTo>
                  <a:lnTo>
                    <a:pt x="650" y="480"/>
                  </a:lnTo>
                  <a:lnTo>
                    <a:pt x="650" y="528"/>
                  </a:lnTo>
                  <a:lnTo>
                    <a:pt x="620" y="536"/>
                  </a:lnTo>
                  <a:lnTo>
                    <a:pt x="591" y="568"/>
                  </a:lnTo>
                  <a:lnTo>
                    <a:pt x="613" y="600"/>
                  </a:lnTo>
                  <a:lnTo>
                    <a:pt x="628" y="640"/>
                  </a:lnTo>
                  <a:lnTo>
                    <a:pt x="628" y="672"/>
                  </a:lnTo>
                  <a:lnTo>
                    <a:pt x="642" y="696"/>
                  </a:lnTo>
                  <a:lnTo>
                    <a:pt x="613" y="736"/>
                  </a:lnTo>
                  <a:lnTo>
                    <a:pt x="635" y="744"/>
                  </a:lnTo>
                  <a:lnTo>
                    <a:pt x="642" y="784"/>
                  </a:lnTo>
                  <a:lnTo>
                    <a:pt x="665" y="816"/>
                  </a:lnTo>
                  <a:lnTo>
                    <a:pt x="650" y="848"/>
                  </a:lnTo>
                  <a:lnTo>
                    <a:pt x="657" y="888"/>
                  </a:lnTo>
                  <a:lnTo>
                    <a:pt x="724" y="888"/>
                  </a:lnTo>
                  <a:lnTo>
                    <a:pt x="731" y="912"/>
                  </a:lnTo>
                  <a:lnTo>
                    <a:pt x="724" y="920"/>
                  </a:lnTo>
                  <a:lnTo>
                    <a:pt x="702" y="920"/>
                  </a:lnTo>
                  <a:lnTo>
                    <a:pt x="694" y="968"/>
                  </a:lnTo>
                  <a:lnTo>
                    <a:pt x="679" y="984"/>
                  </a:lnTo>
                  <a:lnTo>
                    <a:pt x="702" y="1024"/>
                  </a:lnTo>
                  <a:lnTo>
                    <a:pt x="694" y="1056"/>
                  </a:lnTo>
                  <a:lnTo>
                    <a:pt x="665" y="1112"/>
                  </a:lnTo>
                  <a:lnTo>
                    <a:pt x="672" y="1152"/>
                  </a:lnTo>
                  <a:lnTo>
                    <a:pt x="702" y="1176"/>
                  </a:lnTo>
                  <a:lnTo>
                    <a:pt x="709" y="1200"/>
                  </a:lnTo>
                  <a:lnTo>
                    <a:pt x="694" y="1216"/>
                  </a:lnTo>
                  <a:lnTo>
                    <a:pt x="709" y="1248"/>
                  </a:lnTo>
                  <a:lnTo>
                    <a:pt x="702" y="1288"/>
                  </a:lnTo>
                  <a:lnTo>
                    <a:pt x="657" y="1272"/>
                  </a:lnTo>
                  <a:lnTo>
                    <a:pt x="635" y="1248"/>
                  </a:lnTo>
                  <a:lnTo>
                    <a:pt x="628" y="1248"/>
                  </a:lnTo>
                  <a:lnTo>
                    <a:pt x="628" y="1296"/>
                  </a:lnTo>
                  <a:lnTo>
                    <a:pt x="591" y="1344"/>
                  </a:lnTo>
                  <a:lnTo>
                    <a:pt x="583" y="1376"/>
                  </a:lnTo>
                  <a:lnTo>
                    <a:pt x="576" y="1376"/>
                  </a:lnTo>
                  <a:lnTo>
                    <a:pt x="554" y="1344"/>
                  </a:lnTo>
                  <a:lnTo>
                    <a:pt x="539" y="1344"/>
                  </a:lnTo>
                  <a:lnTo>
                    <a:pt x="532" y="1368"/>
                  </a:lnTo>
                  <a:lnTo>
                    <a:pt x="487" y="1368"/>
                  </a:lnTo>
                  <a:lnTo>
                    <a:pt x="487" y="1392"/>
                  </a:lnTo>
                  <a:lnTo>
                    <a:pt x="465" y="1416"/>
                  </a:lnTo>
                  <a:lnTo>
                    <a:pt x="495" y="1448"/>
                  </a:lnTo>
                  <a:lnTo>
                    <a:pt x="495" y="1488"/>
                  </a:lnTo>
                  <a:lnTo>
                    <a:pt x="473" y="1504"/>
                  </a:lnTo>
                  <a:lnTo>
                    <a:pt x="465" y="1584"/>
                  </a:lnTo>
                  <a:lnTo>
                    <a:pt x="436" y="1592"/>
                  </a:lnTo>
                  <a:lnTo>
                    <a:pt x="436" y="1616"/>
                  </a:lnTo>
                  <a:lnTo>
                    <a:pt x="465" y="1640"/>
                  </a:lnTo>
                  <a:lnTo>
                    <a:pt x="473" y="1640"/>
                  </a:lnTo>
                  <a:lnTo>
                    <a:pt x="465" y="1648"/>
                  </a:lnTo>
                  <a:lnTo>
                    <a:pt x="428" y="1664"/>
                  </a:lnTo>
                  <a:lnTo>
                    <a:pt x="391" y="1704"/>
                  </a:lnTo>
                  <a:lnTo>
                    <a:pt x="369" y="1752"/>
                  </a:lnTo>
                  <a:lnTo>
                    <a:pt x="347" y="1760"/>
                  </a:lnTo>
                  <a:lnTo>
                    <a:pt x="332" y="1784"/>
                  </a:lnTo>
                  <a:lnTo>
                    <a:pt x="266" y="1768"/>
                  </a:lnTo>
                  <a:lnTo>
                    <a:pt x="251" y="1752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02" name="Freeform 148"/>
            <p:cNvSpPr>
              <a:spLocks/>
            </p:cNvSpPr>
            <p:nvPr/>
          </p:nvSpPr>
          <p:spPr bwMode="auto">
            <a:xfrm rot="704206">
              <a:off x="2963" y="1998"/>
              <a:ext cx="413" cy="209"/>
            </a:xfrm>
            <a:custGeom>
              <a:avLst/>
              <a:gdLst>
                <a:gd name="T0" fmla="*/ 0 w 332"/>
                <a:gd name="T1" fmla="*/ 7126 h 185"/>
                <a:gd name="T2" fmla="*/ 0 w 332"/>
                <a:gd name="T3" fmla="*/ 7126 h 185"/>
                <a:gd name="T4" fmla="*/ 0 w 332"/>
                <a:gd name="T5" fmla="*/ 6831 h 185"/>
                <a:gd name="T6" fmla="*/ 4253 w 332"/>
                <a:gd name="T7" fmla="*/ 6571 h 185"/>
                <a:gd name="T8" fmla="*/ 10267 w 332"/>
                <a:gd name="T9" fmla="*/ 4710 h 185"/>
                <a:gd name="T10" fmla="*/ 14607 w 332"/>
                <a:gd name="T11" fmla="*/ 4365 h 185"/>
                <a:gd name="T12" fmla="*/ 18972 w 332"/>
                <a:gd name="T13" fmla="*/ 2477 h 185"/>
                <a:gd name="T14" fmla="*/ 32024 w 332"/>
                <a:gd name="T15" fmla="*/ 610 h 185"/>
                <a:gd name="T16" fmla="*/ 36331 w 332"/>
                <a:gd name="T17" fmla="*/ 0 h 185"/>
                <a:gd name="T18" fmla="*/ 40682 w 332"/>
                <a:gd name="T19" fmla="*/ 610 h 185"/>
                <a:gd name="T20" fmla="*/ 52577 w 332"/>
                <a:gd name="T21" fmla="*/ 970 h 185"/>
                <a:gd name="T22" fmla="*/ 61288 w 332"/>
                <a:gd name="T23" fmla="*/ 970 h 185"/>
                <a:gd name="T24" fmla="*/ 65549 w 332"/>
                <a:gd name="T25" fmla="*/ 293 h 1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2"/>
                <a:gd name="T40" fmla="*/ 0 h 185"/>
                <a:gd name="T41" fmla="*/ 332 w 332"/>
                <a:gd name="T42" fmla="*/ 185 h 1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2" h="185">
                  <a:moveTo>
                    <a:pt x="0" y="184"/>
                  </a:moveTo>
                  <a:lnTo>
                    <a:pt x="0" y="184"/>
                  </a:lnTo>
                  <a:lnTo>
                    <a:pt x="0" y="176"/>
                  </a:lnTo>
                  <a:lnTo>
                    <a:pt x="22" y="168"/>
                  </a:lnTo>
                  <a:lnTo>
                    <a:pt x="52" y="120"/>
                  </a:lnTo>
                  <a:lnTo>
                    <a:pt x="74" y="112"/>
                  </a:lnTo>
                  <a:lnTo>
                    <a:pt x="96" y="64"/>
                  </a:lnTo>
                  <a:lnTo>
                    <a:pt x="162" y="16"/>
                  </a:lnTo>
                  <a:lnTo>
                    <a:pt x="184" y="0"/>
                  </a:lnTo>
                  <a:lnTo>
                    <a:pt x="206" y="16"/>
                  </a:lnTo>
                  <a:lnTo>
                    <a:pt x="265" y="24"/>
                  </a:lnTo>
                  <a:lnTo>
                    <a:pt x="309" y="24"/>
                  </a:lnTo>
                  <a:lnTo>
                    <a:pt x="331" y="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03" name="Freeform 149"/>
            <p:cNvSpPr>
              <a:spLocks/>
            </p:cNvSpPr>
            <p:nvPr/>
          </p:nvSpPr>
          <p:spPr bwMode="auto">
            <a:xfrm rot="704206">
              <a:off x="2733" y="2069"/>
              <a:ext cx="223" cy="80"/>
            </a:xfrm>
            <a:custGeom>
              <a:avLst/>
              <a:gdLst>
                <a:gd name="T0" fmla="*/ 0 w 186"/>
                <a:gd name="T1" fmla="*/ 0 h 65"/>
                <a:gd name="T2" fmla="*/ 3449 w 186"/>
                <a:gd name="T3" fmla="*/ 760 h 65"/>
                <a:gd name="T4" fmla="*/ 3449 w 186"/>
                <a:gd name="T5" fmla="*/ 2395 h 65"/>
                <a:gd name="T6" fmla="*/ 8544 w 186"/>
                <a:gd name="T7" fmla="*/ 2739 h 65"/>
                <a:gd name="T8" fmla="*/ 13613 w 186"/>
                <a:gd name="T9" fmla="*/ 760 h 65"/>
                <a:gd name="T10" fmla="*/ 18672 w 186"/>
                <a:gd name="T11" fmla="*/ 1555 h 65"/>
                <a:gd name="T12" fmla="*/ 22091 w 186"/>
                <a:gd name="T13" fmla="*/ 3118 h 65"/>
                <a:gd name="T14" fmla="*/ 32539 w 186"/>
                <a:gd name="T15" fmla="*/ 2739 h 65"/>
                <a:gd name="T16" fmla="*/ 42712 w 186"/>
                <a:gd name="T17" fmla="*/ 3118 h 6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6"/>
                <a:gd name="T28" fmla="*/ 0 h 65"/>
                <a:gd name="T29" fmla="*/ 186 w 186"/>
                <a:gd name="T30" fmla="*/ 65 h 6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6" h="65">
                  <a:moveTo>
                    <a:pt x="0" y="0"/>
                  </a:moveTo>
                  <a:lnTo>
                    <a:pt x="15" y="16"/>
                  </a:lnTo>
                  <a:lnTo>
                    <a:pt x="15" y="48"/>
                  </a:lnTo>
                  <a:lnTo>
                    <a:pt x="37" y="56"/>
                  </a:lnTo>
                  <a:lnTo>
                    <a:pt x="59" y="16"/>
                  </a:lnTo>
                  <a:lnTo>
                    <a:pt x="81" y="32"/>
                  </a:lnTo>
                  <a:lnTo>
                    <a:pt x="96" y="64"/>
                  </a:lnTo>
                  <a:lnTo>
                    <a:pt x="141" y="56"/>
                  </a:lnTo>
                  <a:lnTo>
                    <a:pt x="185" y="6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04" name="Freeform 150"/>
            <p:cNvSpPr>
              <a:spLocks/>
            </p:cNvSpPr>
            <p:nvPr/>
          </p:nvSpPr>
          <p:spPr bwMode="auto">
            <a:xfrm rot="704206">
              <a:off x="2811" y="2195"/>
              <a:ext cx="533" cy="595"/>
            </a:xfrm>
            <a:custGeom>
              <a:avLst/>
              <a:gdLst>
                <a:gd name="T0" fmla="*/ 11837 w 429"/>
                <a:gd name="T1" fmla="*/ 0 h 513"/>
                <a:gd name="T2" fmla="*/ 11837 w 429"/>
                <a:gd name="T3" fmla="*/ 0 h 513"/>
                <a:gd name="T4" fmla="*/ 11837 w 429"/>
                <a:gd name="T5" fmla="*/ 823 h 513"/>
                <a:gd name="T6" fmla="*/ 6082 w 429"/>
                <a:gd name="T7" fmla="*/ 2169 h 513"/>
                <a:gd name="T8" fmla="*/ 1457 w 429"/>
                <a:gd name="T9" fmla="*/ 2440 h 513"/>
                <a:gd name="T10" fmla="*/ 2998 w 429"/>
                <a:gd name="T11" fmla="*/ 3525 h 513"/>
                <a:gd name="T12" fmla="*/ 0 w 429"/>
                <a:gd name="T13" fmla="*/ 4360 h 513"/>
                <a:gd name="T14" fmla="*/ 2998 w 429"/>
                <a:gd name="T15" fmla="*/ 4904 h 513"/>
                <a:gd name="T16" fmla="*/ 1457 w 429"/>
                <a:gd name="T17" fmla="*/ 5989 h 513"/>
                <a:gd name="T18" fmla="*/ 16368 w 429"/>
                <a:gd name="T19" fmla="*/ 7097 h 513"/>
                <a:gd name="T20" fmla="*/ 20676 w 429"/>
                <a:gd name="T21" fmla="*/ 8677 h 513"/>
                <a:gd name="T22" fmla="*/ 16368 w 429"/>
                <a:gd name="T23" fmla="*/ 8987 h 513"/>
                <a:gd name="T24" fmla="*/ 14761 w 429"/>
                <a:gd name="T25" fmla="*/ 10900 h 513"/>
                <a:gd name="T26" fmla="*/ 10363 w 429"/>
                <a:gd name="T27" fmla="*/ 11168 h 513"/>
                <a:gd name="T28" fmla="*/ 7488 w 429"/>
                <a:gd name="T29" fmla="*/ 11980 h 513"/>
                <a:gd name="T30" fmla="*/ 13339 w 429"/>
                <a:gd name="T31" fmla="*/ 12787 h 513"/>
                <a:gd name="T32" fmla="*/ 10363 w 429"/>
                <a:gd name="T33" fmla="*/ 13620 h 513"/>
                <a:gd name="T34" fmla="*/ 14761 w 429"/>
                <a:gd name="T35" fmla="*/ 15255 h 513"/>
                <a:gd name="T36" fmla="*/ 22449 w 429"/>
                <a:gd name="T37" fmla="*/ 14453 h 513"/>
                <a:gd name="T38" fmla="*/ 25093 w 429"/>
                <a:gd name="T39" fmla="*/ 13620 h 513"/>
                <a:gd name="T40" fmla="*/ 29876 w 429"/>
                <a:gd name="T41" fmla="*/ 14149 h 513"/>
                <a:gd name="T42" fmla="*/ 38628 w 429"/>
                <a:gd name="T43" fmla="*/ 14453 h 513"/>
                <a:gd name="T44" fmla="*/ 38628 w 429"/>
                <a:gd name="T45" fmla="*/ 16601 h 513"/>
                <a:gd name="T46" fmla="*/ 41737 w 429"/>
                <a:gd name="T47" fmla="*/ 17418 h 513"/>
                <a:gd name="T48" fmla="*/ 51978 w 429"/>
                <a:gd name="T49" fmla="*/ 17418 h 513"/>
                <a:gd name="T50" fmla="*/ 62537 w 429"/>
                <a:gd name="T51" fmla="*/ 16851 h 513"/>
                <a:gd name="T52" fmla="*/ 67005 w 429"/>
                <a:gd name="T53" fmla="*/ 16048 h 513"/>
                <a:gd name="T54" fmla="*/ 73085 w 429"/>
                <a:gd name="T55" fmla="*/ 16601 h 513"/>
                <a:gd name="T56" fmla="*/ 82060 w 429"/>
                <a:gd name="T57" fmla="*/ 16307 h 513"/>
                <a:gd name="T58" fmla="*/ 86336 w 429"/>
                <a:gd name="T59" fmla="*/ 17158 h 51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29"/>
                <a:gd name="T91" fmla="*/ 0 h 513"/>
                <a:gd name="T92" fmla="*/ 429 w 429"/>
                <a:gd name="T93" fmla="*/ 513 h 51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29" h="513">
                  <a:moveTo>
                    <a:pt x="59" y="0"/>
                  </a:moveTo>
                  <a:lnTo>
                    <a:pt x="59" y="0"/>
                  </a:lnTo>
                  <a:lnTo>
                    <a:pt x="59" y="24"/>
                  </a:lnTo>
                  <a:lnTo>
                    <a:pt x="30" y="64"/>
                  </a:lnTo>
                  <a:lnTo>
                    <a:pt x="7" y="72"/>
                  </a:lnTo>
                  <a:lnTo>
                    <a:pt x="15" y="104"/>
                  </a:lnTo>
                  <a:lnTo>
                    <a:pt x="0" y="128"/>
                  </a:lnTo>
                  <a:lnTo>
                    <a:pt x="15" y="144"/>
                  </a:lnTo>
                  <a:lnTo>
                    <a:pt x="7" y="176"/>
                  </a:lnTo>
                  <a:lnTo>
                    <a:pt x="81" y="208"/>
                  </a:lnTo>
                  <a:lnTo>
                    <a:pt x="103" y="256"/>
                  </a:lnTo>
                  <a:lnTo>
                    <a:pt x="81" y="264"/>
                  </a:lnTo>
                  <a:lnTo>
                    <a:pt x="74" y="320"/>
                  </a:lnTo>
                  <a:lnTo>
                    <a:pt x="52" y="328"/>
                  </a:lnTo>
                  <a:lnTo>
                    <a:pt x="37" y="352"/>
                  </a:lnTo>
                  <a:lnTo>
                    <a:pt x="66" y="376"/>
                  </a:lnTo>
                  <a:lnTo>
                    <a:pt x="52" y="400"/>
                  </a:lnTo>
                  <a:lnTo>
                    <a:pt x="74" y="448"/>
                  </a:lnTo>
                  <a:lnTo>
                    <a:pt x="111" y="424"/>
                  </a:lnTo>
                  <a:lnTo>
                    <a:pt x="125" y="400"/>
                  </a:lnTo>
                  <a:lnTo>
                    <a:pt x="148" y="416"/>
                  </a:lnTo>
                  <a:lnTo>
                    <a:pt x="192" y="424"/>
                  </a:lnTo>
                  <a:lnTo>
                    <a:pt x="192" y="488"/>
                  </a:lnTo>
                  <a:lnTo>
                    <a:pt x="207" y="512"/>
                  </a:lnTo>
                  <a:lnTo>
                    <a:pt x="258" y="512"/>
                  </a:lnTo>
                  <a:lnTo>
                    <a:pt x="310" y="496"/>
                  </a:lnTo>
                  <a:lnTo>
                    <a:pt x="332" y="472"/>
                  </a:lnTo>
                  <a:lnTo>
                    <a:pt x="362" y="488"/>
                  </a:lnTo>
                  <a:lnTo>
                    <a:pt x="406" y="480"/>
                  </a:lnTo>
                  <a:lnTo>
                    <a:pt x="428" y="50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05" name="Freeform 151"/>
            <p:cNvSpPr>
              <a:spLocks/>
            </p:cNvSpPr>
            <p:nvPr/>
          </p:nvSpPr>
          <p:spPr bwMode="auto">
            <a:xfrm rot="704206">
              <a:off x="2660" y="3031"/>
              <a:ext cx="142" cy="245"/>
            </a:xfrm>
            <a:custGeom>
              <a:avLst/>
              <a:gdLst>
                <a:gd name="T0" fmla="*/ 9266 w 120"/>
                <a:gd name="T1" fmla="*/ 8220 h 217"/>
                <a:gd name="T2" fmla="*/ 12833 w 120"/>
                <a:gd name="T3" fmla="*/ 7339 h 217"/>
                <a:gd name="T4" fmla="*/ 16409 w 120"/>
                <a:gd name="T5" fmla="*/ 6738 h 217"/>
                <a:gd name="T6" fmla="*/ 15186 w 120"/>
                <a:gd name="T7" fmla="*/ 5807 h 217"/>
                <a:gd name="T8" fmla="*/ 18642 w 120"/>
                <a:gd name="T9" fmla="*/ 5512 h 217"/>
                <a:gd name="T10" fmla="*/ 15186 w 120"/>
                <a:gd name="T11" fmla="*/ 3950 h 217"/>
                <a:gd name="T12" fmla="*/ 13889 w 120"/>
                <a:gd name="T13" fmla="*/ 2407 h 217"/>
                <a:gd name="T14" fmla="*/ 8116 w 120"/>
                <a:gd name="T15" fmla="*/ 895 h 217"/>
                <a:gd name="T16" fmla="*/ 2410 w 120"/>
                <a:gd name="T17" fmla="*/ 895 h 217"/>
                <a:gd name="T18" fmla="*/ 0 w 120"/>
                <a:gd name="T19" fmla="*/ 0 h 21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0"/>
                <a:gd name="T31" fmla="*/ 0 h 217"/>
                <a:gd name="T32" fmla="*/ 120 w 120"/>
                <a:gd name="T33" fmla="*/ 217 h 21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0" h="217">
                  <a:moveTo>
                    <a:pt x="60" y="216"/>
                  </a:moveTo>
                  <a:lnTo>
                    <a:pt x="82" y="192"/>
                  </a:lnTo>
                  <a:lnTo>
                    <a:pt x="104" y="176"/>
                  </a:lnTo>
                  <a:lnTo>
                    <a:pt x="97" y="152"/>
                  </a:lnTo>
                  <a:lnTo>
                    <a:pt x="119" y="144"/>
                  </a:lnTo>
                  <a:lnTo>
                    <a:pt x="97" y="104"/>
                  </a:lnTo>
                  <a:lnTo>
                    <a:pt x="89" y="64"/>
                  </a:lnTo>
                  <a:lnTo>
                    <a:pt x="52" y="24"/>
                  </a:lnTo>
                  <a:lnTo>
                    <a:pt x="15" y="24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06" name="Freeform 152"/>
            <p:cNvSpPr>
              <a:spLocks/>
            </p:cNvSpPr>
            <p:nvPr/>
          </p:nvSpPr>
          <p:spPr bwMode="auto">
            <a:xfrm rot="704206">
              <a:off x="2143" y="2777"/>
              <a:ext cx="413" cy="271"/>
            </a:xfrm>
            <a:custGeom>
              <a:avLst/>
              <a:gdLst>
                <a:gd name="T0" fmla="*/ 1887 w 332"/>
                <a:gd name="T1" fmla="*/ 2089 h 265"/>
                <a:gd name="T2" fmla="*/ 611 w 332"/>
                <a:gd name="T3" fmla="*/ 1742 h 265"/>
                <a:gd name="T4" fmla="*/ 1477 w 332"/>
                <a:gd name="T5" fmla="*/ 1602 h 265"/>
                <a:gd name="T6" fmla="*/ 209 w 332"/>
                <a:gd name="T7" fmla="*/ 1540 h 265"/>
                <a:gd name="T8" fmla="*/ 0 w 332"/>
                <a:gd name="T9" fmla="*/ 1540 h 265"/>
                <a:gd name="T10" fmla="*/ 0 w 332"/>
                <a:gd name="T11" fmla="*/ 1394 h 265"/>
                <a:gd name="T12" fmla="*/ 428 w 332"/>
                <a:gd name="T13" fmla="*/ 1246 h 265"/>
                <a:gd name="T14" fmla="*/ 0 w 332"/>
                <a:gd name="T15" fmla="*/ 978 h 265"/>
                <a:gd name="T16" fmla="*/ 0 w 332"/>
                <a:gd name="T17" fmla="*/ 698 h 265"/>
                <a:gd name="T18" fmla="*/ 1477 w 332"/>
                <a:gd name="T19" fmla="*/ 496 h 265"/>
                <a:gd name="T20" fmla="*/ 1238 w 332"/>
                <a:gd name="T21" fmla="*/ 280 h 265"/>
                <a:gd name="T22" fmla="*/ 1477 w 332"/>
                <a:gd name="T23" fmla="*/ 68 h 265"/>
                <a:gd name="T24" fmla="*/ 1477 w 332"/>
                <a:gd name="T25" fmla="*/ 0 h 265"/>
                <a:gd name="T26" fmla="*/ 2320 w 332"/>
                <a:gd name="T27" fmla="*/ 0 h 265"/>
                <a:gd name="T28" fmla="*/ 3991 w 332"/>
                <a:gd name="T29" fmla="*/ 136 h 265"/>
                <a:gd name="T30" fmla="*/ 5434 w 332"/>
                <a:gd name="T31" fmla="*/ 559 h 265"/>
                <a:gd name="T32" fmla="*/ 6059 w 332"/>
                <a:gd name="T33" fmla="*/ 559 h 265"/>
                <a:gd name="T34" fmla="*/ 6680 w 332"/>
                <a:gd name="T35" fmla="*/ 698 h 265"/>
                <a:gd name="T36" fmla="*/ 7351 w 332"/>
                <a:gd name="T37" fmla="*/ 627 h 265"/>
                <a:gd name="T38" fmla="*/ 8178 w 332"/>
                <a:gd name="T39" fmla="*/ 771 h 265"/>
                <a:gd name="T40" fmla="*/ 7562 w 332"/>
                <a:gd name="T41" fmla="*/ 839 h 265"/>
                <a:gd name="T42" fmla="*/ 7968 w 332"/>
                <a:gd name="T43" fmla="*/ 1110 h 265"/>
                <a:gd name="T44" fmla="*/ 9020 w 332"/>
                <a:gd name="T45" fmla="*/ 907 h 265"/>
                <a:gd name="T46" fmla="*/ 9428 w 332"/>
                <a:gd name="T47" fmla="*/ 1110 h 265"/>
                <a:gd name="T48" fmla="*/ 9428 w 332"/>
                <a:gd name="T49" fmla="*/ 1818 h 265"/>
                <a:gd name="T50" fmla="*/ 9020 w 332"/>
                <a:gd name="T51" fmla="*/ 1952 h 265"/>
                <a:gd name="T52" fmla="*/ 8815 w 332"/>
                <a:gd name="T53" fmla="*/ 2089 h 265"/>
                <a:gd name="T54" fmla="*/ 7562 w 332"/>
                <a:gd name="T55" fmla="*/ 2089 h 265"/>
                <a:gd name="T56" fmla="*/ 6680 w 332"/>
                <a:gd name="T57" fmla="*/ 2301 h 265"/>
                <a:gd name="T58" fmla="*/ 6059 w 332"/>
                <a:gd name="T59" fmla="*/ 2168 h 265"/>
                <a:gd name="T60" fmla="*/ 5852 w 332"/>
                <a:gd name="T61" fmla="*/ 1952 h 265"/>
                <a:gd name="T62" fmla="*/ 5061 w 332"/>
                <a:gd name="T63" fmla="*/ 1818 h 265"/>
                <a:gd name="T64" fmla="*/ 3132 w 332"/>
                <a:gd name="T65" fmla="*/ 2089 h 265"/>
                <a:gd name="T66" fmla="*/ 2507 w 332"/>
                <a:gd name="T67" fmla="*/ 2016 h 265"/>
                <a:gd name="T68" fmla="*/ 1887 w 332"/>
                <a:gd name="T69" fmla="*/ 2089 h 26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32"/>
                <a:gd name="T106" fmla="*/ 0 h 265"/>
                <a:gd name="T107" fmla="*/ 332 w 332"/>
                <a:gd name="T108" fmla="*/ 265 h 26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32" h="265">
                  <a:moveTo>
                    <a:pt x="66" y="240"/>
                  </a:moveTo>
                  <a:lnTo>
                    <a:pt x="22" y="200"/>
                  </a:lnTo>
                  <a:lnTo>
                    <a:pt x="52" y="184"/>
                  </a:lnTo>
                  <a:lnTo>
                    <a:pt x="7" y="176"/>
                  </a:lnTo>
                  <a:lnTo>
                    <a:pt x="0" y="176"/>
                  </a:lnTo>
                  <a:lnTo>
                    <a:pt x="0" y="160"/>
                  </a:lnTo>
                  <a:lnTo>
                    <a:pt x="15" y="144"/>
                  </a:lnTo>
                  <a:lnTo>
                    <a:pt x="0" y="112"/>
                  </a:lnTo>
                  <a:lnTo>
                    <a:pt x="0" y="80"/>
                  </a:lnTo>
                  <a:lnTo>
                    <a:pt x="52" y="56"/>
                  </a:lnTo>
                  <a:lnTo>
                    <a:pt x="44" y="32"/>
                  </a:lnTo>
                  <a:lnTo>
                    <a:pt x="52" y="8"/>
                  </a:lnTo>
                  <a:lnTo>
                    <a:pt x="52" y="0"/>
                  </a:lnTo>
                  <a:lnTo>
                    <a:pt x="81" y="0"/>
                  </a:lnTo>
                  <a:lnTo>
                    <a:pt x="140" y="16"/>
                  </a:lnTo>
                  <a:lnTo>
                    <a:pt x="191" y="64"/>
                  </a:lnTo>
                  <a:lnTo>
                    <a:pt x="213" y="64"/>
                  </a:lnTo>
                  <a:lnTo>
                    <a:pt x="235" y="80"/>
                  </a:lnTo>
                  <a:lnTo>
                    <a:pt x="258" y="72"/>
                  </a:lnTo>
                  <a:lnTo>
                    <a:pt x="287" y="88"/>
                  </a:lnTo>
                  <a:lnTo>
                    <a:pt x="265" y="96"/>
                  </a:lnTo>
                  <a:lnTo>
                    <a:pt x="280" y="128"/>
                  </a:lnTo>
                  <a:lnTo>
                    <a:pt x="316" y="104"/>
                  </a:lnTo>
                  <a:lnTo>
                    <a:pt x="331" y="128"/>
                  </a:lnTo>
                  <a:lnTo>
                    <a:pt x="331" y="208"/>
                  </a:lnTo>
                  <a:lnTo>
                    <a:pt x="316" y="224"/>
                  </a:lnTo>
                  <a:lnTo>
                    <a:pt x="309" y="240"/>
                  </a:lnTo>
                  <a:lnTo>
                    <a:pt x="265" y="240"/>
                  </a:lnTo>
                  <a:lnTo>
                    <a:pt x="235" y="264"/>
                  </a:lnTo>
                  <a:lnTo>
                    <a:pt x="213" y="248"/>
                  </a:lnTo>
                  <a:lnTo>
                    <a:pt x="206" y="224"/>
                  </a:lnTo>
                  <a:lnTo>
                    <a:pt x="177" y="208"/>
                  </a:lnTo>
                  <a:lnTo>
                    <a:pt x="110" y="240"/>
                  </a:lnTo>
                  <a:lnTo>
                    <a:pt x="88" y="232"/>
                  </a:lnTo>
                  <a:lnTo>
                    <a:pt x="66" y="24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4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cs typeface="Arial" charset="0"/>
                </a:rPr>
                <a:t>  </a:t>
              </a:r>
              <a:endParaRPr lang="ru-RU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alibri"/>
                <a:cs typeface="Arial" charset="0"/>
              </a:endParaRPr>
            </a:p>
          </p:txBody>
        </p:sp>
        <p:sp>
          <p:nvSpPr>
            <p:cNvPr id="707" name="Freeform 153"/>
            <p:cNvSpPr>
              <a:spLocks/>
            </p:cNvSpPr>
            <p:nvPr/>
          </p:nvSpPr>
          <p:spPr bwMode="auto">
            <a:xfrm rot="704206">
              <a:off x="2160" y="3034"/>
              <a:ext cx="521" cy="398"/>
            </a:xfrm>
            <a:custGeom>
              <a:avLst/>
              <a:gdLst>
                <a:gd name="T0" fmla="*/ 41777 w 437"/>
                <a:gd name="T1" fmla="*/ 9636 h 361"/>
                <a:gd name="T2" fmla="*/ 39088 w 437"/>
                <a:gd name="T3" fmla="*/ 8495 h 361"/>
                <a:gd name="T4" fmla="*/ 34649 w 437"/>
                <a:gd name="T5" fmla="*/ 8495 h 361"/>
                <a:gd name="T6" fmla="*/ 23066 w 437"/>
                <a:gd name="T7" fmla="*/ 8495 h 361"/>
                <a:gd name="T8" fmla="*/ 20195 w 437"/>
                <a:gd name="T9" fmla="*/ 7274 h 361"/>
                <a:gd name="T10" fmla="*/ 17272 w 437"/>
                <a:gd name="T11" fmla="*/ 7020 h 361"/>
                <a:gd name="T12" fmla="*/ 14421 w 437"/>
                <a:gd name="T13" fmla="*/ 7607 h 361"/>
                <a:gd name="T14" fmla="*/ 10146 w 437"/>
                <a:gd name="T15" fmla="*/ 7607 h 361"/>
                <a:gd name="T16" fmla="*/ 0 w 437"/>
                <a:gd name="T17" fmla="*/ 1204 h 361"/>
                <a:gd name="T18" fmla="*/ 4212 w 437"/>
                <a:gd name="T19" fmla="*/ 857 h 361"/>
                <a:gd name="T20" fmla="*/ 8510 w 437"/>
                <a:gd name="T21" fmla="*/ 1204 h 361"/>
                <a:gd name="T22" fmla="*/ 21580 w 437"/>
                <a:gd name="T23" fmla="*/ 0 h 361"/>
                <a:gd name="T24" fmla="*/ 27321 w 437"/>
                <a:gd name="T25" fmla="*/ 595 h 361"/>
                <a:gd name="T26" fmla="*/ 28787 w 437"/>
                <a:gd name="T27" fmla="*/ 1440 h 361"/>
                <a:gd name="T28" fmla="*/ 33296 w 437"/>
                <a:gd name="T29" fmla="*/ 2026 h 361"/>
                <a:gd name="T30" fmla="*/ 39088 w 437"/>
                <a:gd name="T31" fmla="*/ 1204 h 361"/>
                <a:gd name="T32" fmla="*/ 47757 w 437"/>
                <a:gd name="T33" fmla="*/ 1204 h 361"/>
                <a:gd name="T34" fmla="*/ 48881 w 437"/>
                <a:gd name="T35" fmla="*/ 595 h 361"/>
                <a:gd name="T36" fmla="*/ 51978 w 437"/>
                <a:gd name="T37" fmla="*/ 0 h 361"/>
                <a:gd name="T38" fmla="*/ 53196 w 437"/>
                <a:gd name="T39" fmla="*/ 0 h 361"/>
                <a:gd name="T40" fmla="*/ 56251 w 437"/>
                <a:gd name="T41" fmla="*/ 1204 h 361"/>
                <a:gd name="T42" fmla="*/ 63421 w 437"/>
                <a:gd name="T43" fmla="*/ 2326 h 361"/>
                <a:gd name="T44" fmla="*/ 63421 w 437"/>
                <a:gd name="T45" fmla="*/ 3518 h 361"/>
                <a:gd name="T46" fmla="*/ 66403 w 437"/>
                <a:gd name="T47" fmla="*/ 4372 h 361"/>
                <a:gd name="T48" fmla="*/ 66403 w 437"/>
                <a:gd name="T49" fmla="*/ 4664 h 361"/>
                <a:gd name="T50" fmla="*/ 76480 w 437"/>
                <a:gd name="T51" fmla="*/ 5258 h 361"/>
                <a:gd name="T52" fmla="*/ 69338 w 437"/>
                <a:gd name="T53" fmla="*/ 7020 h 361"/>
                <a:gd name="T54" fmla="*/ 74999 w 437"/>
                <a:gd name="T55" fmla="*/ 8200 h 361"/>
                <a:gd name="T56" fmla="*/ 76480 w 437"/>
                <a:gd name="T57" fmla="*/ 7274 h 361"/>
                <a:gd name="T58" fmla="*/ 79334 w 437"/>
                <a:gd name="T59" fmla="*/ 7274 h 361"/>
                <a:gd name="T60" fmla="*/ 77940 w 437"/>
                <a:gd name="T61" fmla="*/ 8495 h 361"/>
                <a:gd name="T62" fmla="*/ 85148 w 437"/>
                <a:gd name="T63" fmla="*/ 9931 h 361"/>
                <a:gd name="T64" fmla="*/ 80929 w 437"/>
                <a:gd name="T65" fmla="*/ 10216 h 361"/>
                <a:gd name="T66" fmla="*/ 80929 w 437"/>
                <a:gd name="T67" fmla="*/ 10855 h 361"/>
                <a:gd name="T68" fmla="*/ 82151 w 437"/>
                <a:gd name="T69" fmla="*/ 11133 h 361"/>
                <a:gd name="T70" fmla="*/ 80929 w 437"/>
                <a:gd name="T71" fmla="*/ 12248 h 361"/>
                <a:gd name="T72" fmla="*/ 72281 w 437"/>
                <a:gd name="T73" fmla="*/ 12248 h 361"/>
                <a:gd name="T74" fmla="*/ 64956 w 437"/>
                <a:gd name="T75" fmla="*/ 13157 h 361"/>
                <a:gd name="T76" fmla="*/ 62204 w 437"/>
                <a:gd name="T77" fmla="*/ 12581 h 361"/>
                <a:gd name="T78" fmla="*/ 59134 w 437"/>
                <a:gd name="T79" fmla="*/ 11681 h 361"/>
                <a:gd name="T80" fmla="*/ 54834 w 437"/>
                <a:gd name="T81" fmla="*/ 12248 h 361"/>
                <a:gd name="T82" fmla="*/ 48881 w 437"/>
                <a:gd name="T83" fmla="*/ 11412 h 361"/>
                <a:gd name="T84" fmla="*/ 47757 w 437"/>
                <a:gd name="T85" fmla="*/ 10526 h 361"/>
                <a:gd name="T86" fmla="*/ 44619 w 437"/>
                <a:gd name="T87" fmla="*/ 10216 h 361"/>
                <a:gd name="T88" fmla="*/ 41777 w 437"/>
                <a:gd name="T89" fmla="*/ 9636 h 3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437"/>
                <a:gd name="T136" fmla="*/ 0 h 361"/>
                <a:gd name="T137" fmla="*/ 437 w 437"/>
                <a:gd name="T138" fmla="*/ 361 h 361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437" h="361">
                  <a:moveTo>
                    <a:pt x="214" y="264"/>
                  </a:moveTo>
                  <a:lnTo>
                    <a:pt x="200" y="232"/>
                  </a:lnTo>
                  <a:lnTo>
                    <a:pt x="177" y="232"/>
                  </a:lnTo>
                  <a:lnTo>
                    <a:pt x="118" y="232"/>
                  </a:lnTo>
                  <a:lnTo>
                    <a:pt x="103" y="200"/>
                  </a:lnTo>
                  <a:lnTo>
                    <a:pt x="89" y="192"/>
                  </a:lnTo>
                  <a:lnTo>
                    <a:pt x="74" y="208"/>
                  </a:lnTo>
                  <a:lnTo>
                    <a:pt x="52" y="208"/>
                  </a:lnTo>
                  <a:lnTo>
                    <a:pt x="0" y="32"/>
                  </a:lnTo>
                  <a:lnTo>
                    <a:pt x="22" y="24"/>
                  </a:lnTo>
                  <a:lnTo>
                    <a:pt x="44" y="32"/>
                  </a:lnTo>
                  <a:lnTo>
                    <a:pt x="111" y="0"/>
                  </a:lnTo>
                  <a:lnTo>
                    <a:pt x="140" y="16"/>
                  </a:lnTo>
                  <a:lnTo>
                    <a:pt x="148" y="40"/>
                  </a:lnTo>
                  <a:lnTo>
                    <a:pt x="170" y="56"/>
                  </a:lnTo>
                  <a:lnTo>
                    <a:pt x="200" y="32"/>
                  </a:lnTo>
                  <a:lnTo>
                    <a:pt x="244" y="32"/>
                  </a:lnTo>
                  <a:lnTo>
                    <a:pt x="251" y="16"/>
                  </a:lnTo>
                  <a:lnTo>
                    <a:pt x="266" y="0"/>
                  </a:lnTo>
                  <a:lnTo>
                    <a:pt x="273" y="0"/>
                  </a:lnTo>
                  <a:lnTo>
                    <a:pt x="288" y="32"/>
                  </a:lnTo>
                  <a:lnTo>
                    <a:pt x="325" y="64"/>
                  </a:lnTo>
                  <a:lnTo>
                    <a:pt x="325" y="96"/>
                  </a:lnTo>
                  <a:lnTo>
                    <a:pt x="340" y="120"/>
                  </a:lnTo>
                  <a:lnTo>
                    <a:pt x="340" y="128"/>
                  </a:lnTo>
                  <a:lnTo>
                    <a:pt x="392" y="144"/>
                  </a:lnTo>
                  <a:lnTo>
                    <a:pt x="355" y="192"/>
                  </a:lnTo>
                  <a:lnTo>
                    <a:pt x="384" y="224"/>
                  </a:lnTo>
                  <a:lnTo>
                    <a:pt x="392" y="200"/>
                  </a:lnTo>
                  <a:lnTo>
                    <a:pt x="407" y="200"/>
                  </a:lnTo>
                  <a:lnTo>
                    <a:pt x="399" y="232"/>
                  </a:lnTo>
                  <a:lnTo>
                    <a:pt x="436" y="272"/>
                  </a:lnTo>
                  <a:lnTo>
                    <a:pt x="414" y="280"/>
                  </a:lnTo>
                  <a:lnTo>
                    <a:pt x="414" y="296"/>
                  </a:lnTo>
                  <a:lnTo>
                    <a:pt x="421" y="304"/>
                  </a:lnTo>
                  <a:lnTo>
                    <a:pt x="414" y="336"/>
                  </a:lnTo>
                  <a:lnTo>
                    <a:pt x="370" y="336"/>
                  </a:lnTo>
                  <a:lnTo>
                    <a:pt x="333" y="360"/>
                  </a:lnTo>
                  <a:lnTo>
                    <a:pt x="318" y="344"/>
                  </a:lnTo>
                  <a:lnTo>
                    <a:pt x="303" y="320"/>
                  </a:lnTo>
                  <a:lnTo>
                    <a:pt x="281" y="336"/>
                  </a:lnTo>
                  <a:lnTo>
                    <a:pt x="251" y="312"/>
                  </a:lnTo>
                  <a:lnTo>
                    <a:pt x="244" y="288"/>
                  </a:lnTo>
                  <a:lnTo>
                    <a:pt x="229" y="280"/>
                  </a:lnTo>
                  <a:lnTo>
                    <a:pt x="214" y="26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600" b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08" name="Freeform 154"/>
            <p:cNvSpPr>
              <a:spLocks/>
            </p:cNvSpPr>
            <p:nvPr/>
          </p:nvSpPr>
          <p:spPr bwMode="auto">
            <a:xfrm rot="704206">
              <a:off x="2410" y="3192"/>
              <a:ext cx="151" cy="150"/>
            </a:xfrm>
            <a:custGeom>
              <a:avLst/>
              <a:gdLst>
                <a:gd name="T0" fmla="*/ 28628 w 126"/>
                <a:gd name="T1" fmla="*/ 0 h 137"/>
                <a:gd name="T2" fmla="*/ 26860 w 126"/>
                <a:gd name="T3" fmla="*/ 253 h 137"/>
                <a:gd name="T4" fmla="*/ 23289 w 126"/>
                <a:gd name="T5" fmla="*/ 253 h 137"/>
                <a:gd name="T6" fmla="*/ 20077 w 126"/>
                <a:gd name="T7" fmla="*/ 1340 h 137"/>
                <a:gd name="T8" fmla="*/ 11707 w 126"/>
                <a:gd name="T9" fmla="*/ 2404 h 137"/>
                <a:gd name="T10" fmla="*/ 3437 w 126"/>
                <a:gd name="T11" fmla="*/ 2691 h 137"/>
                <a:gd name="T12" fmla="*/ 1542 w 126"/>
                <a:gd name="T13" fmla="*/ 3186 h 137"/>
                <a:gd name="T14" fmla="*/ 4936 w 126"/>
                <a:gd name="T15" fmla="*/ 3767 h 137"/>
                <a:gd name="T16" fmla="*/ 0 w 126"/>
                <a:gd name="T17" fmla="*/ 4524 h 1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26"/>
                <a:gd name="T28" fmla="*/ 0 h 137"/>
                <a:gd name="T29" fmla="*/ 126 w 126"/>
                <a:gd name="T30" fmla="*/ 137 h 1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26" h="137">
                  <a:moveTo>
                    <a:pt x="125" y="0"/>
                  </a:moveTo>
                  <a:lnTo>
                    <a:pt x="118" y="8"/>
                  </a:lnTo>
                  <a:lnTo>
                    <a:pt x="103" y="8"/>
                  </a:lnTo>
                  <a:lnTo>
                    <a:pt x="88" y="40"/>
                  </a:lnTo>
                  <a:lnTo>
                    <a:pt x="52" y="72"/>
                  </a:lnTo>
                  <a:lnTo>
                    <a:pt x="15" y="80"/>
                  </a:lnTo>
                  <a:lnTo>
                    <a:pt x="7" y="96"/>
                  </a:lnTo>
                  <a:lnTo>
                    <a:pt x="22" y="112"/>
                  </a:lnTo>
                  <a:lnTo>
                    <a:pt x="0" y="13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09" name="Freeform 155"/>
            <p:cNvSpPr>
              <a:spLocks/>
            </p:cNvSpPr>
            <p:nvPr/>
          </p:nvSpPr>
          <p:spPr bwMode="auto">
            <a:xfrm rot="704206">
              <a:off x="1976" y="2573"/>
              <a:ext cx="245" cy="398"/>
            </a:xfrm>
            <a:custGeom>
              <a:avLst/>
              <a:gdLst>
                <a:gd name="T0" fmla="*/ 44419 w 216"/>
                <a:gd name="T1" fmla="*/ 4277 h 345"/>
                <a:gd name="T2" fmla="*/ 44419 w 216"/>
                <a:gd name="T3" fmla="*/ 4528 h 345"/>
                <a:gd name="T4" fmla="*/ 42888 w 216"/>
                <a:gd name="T5" fmla="*/ 5256 h 345"/>
                <a:gd name="T6" fmla="*/ 44419 w 216"/>
                <a:gd name="T7" fmla="*/ 5986 h 345"/>
                <a:gd name="T8" fmla="*/ 33653 w 216"/>
                <a:gd name="T9" fmla="*/ 6772 h 345"/>
                <a:gd name="T10" fmla="*/ 33653 w 216"/>
                <a:gd name="T11" fmla="*/ 7793 h 345"/>
                <a:gd name="T12" fmla="*/ 36684 w 216"/>
                <a:gd name="T13" fmla="*/ 8780 h 345"/>
                <a:gd name="T14" fmla="*/ 33653 w 216"/>
                <a:gd name="T15" fmla="*/ 9268 h 345"/>
                <a:gd name="T16" fmla="*/ 33653 w 216"/>
                <a:gd name="T17" fmla="*/ 9806 h 345"/>
                <a:gd name="T18" fmla="*/ 21431 w 216"/>
                <a:gd name="T19" fmla="*/ 10784 h 345"/>
                <a:gd name="T20" fmla="*/ 16878 w 216"/>
                <a:gd name="T21" fmla="*/ 10572 h 345"/>
                <a:gd name="T22" fmla="*/ 16878 w 216"/>
                <a:gd name="T23" fmla="*/ 9806 h 345"/>
                <a:gd name="T24" fmla="*/ 21431 w 216"/>
                <a:gd name="T25" fmla="*/ 9806 h 345"/>
                <a:gd name="T26" fmla="*/ 7687 w 216"/>
                <a:gd name="T27" fmla="*/ 8262 h 345"/>
                <a:gd name="T28" fmla="*/ 0 w 216"/>
                <a:gd name="T29" fmla="*/ 8523 h 345"/>
                <a:gd name="T30" fmla="*/ 4511 w 216"/>
                <a:gd name="T31" fmla="*/ 7525 h 345"/>
                <a:gd name="T32" fmla="*/ 3162 w 216"/>
                <a:gd name="T33" fmla="*/ 6247 h 345"/>
                <a:gd name="T34" fmla="*/ 1484 w 216"/>
                <a:gd name="T35" fmla="*/ 5986 h 345"/>
                <a:gd name="T36" fmla="*/ 3162 w 216"/>
                <a:gd name="T37" fmla="*/ 5006 h 345"/>
                <a:gd name="T38" fmla="*/ 7687 w 216"/>
                <a:gd name="T39" fmla="*/ 4757 h 345"/>
                <a:gd name="T40" fmla="*/ 7687 w 216"/>
                <a:gd name="T41" fmla="*/ 4037 h 345"/>
                <a:gd name="T42" fmla="*/ 13879 w 216"/>
                <a:gd name="T43" fmla="*/ 3770 h 345"/>
                <a:gd name="T44" fmla="*/ 13879 w 216"/>
                <a:gd name="T45" fmla="*/ 2772 h 345"/>
                <a:gd name="T46" fmla="*/ 9182 w 216"/>
                <a:gd name="T47" fmla="*/ 2026 h 345"/>
                <a:gd name="T48" fmla="*/ 9182 w 216"/>
                <a:gd name="T49" fmla="*/ 755 h 345"/>
                <a:gd name="T50" fmla="*/ 15088 w 216"/>
                <a:gd name="T51" fmla="*/ 0 h 345"/>
                <a:gd name="T52" fmla="*/ 16878 w 216"/>
                <a:gd name="T53" fmla="*/ 239 h 345"/>
                <a:gd name="T54" fmla="*/ 16878 w 216"/>
                <a:gd name="T55" fmla="*/ 1251 h 345"/>
                <a:gd name="T56" fmla="*/ 26041 w 216"/>
                <a:gd name="T57" fmla="*/ 1766 h 345"/>
                <a:gd name="T58" fmla="*/ 29193 w 216"/>
                <a:gd name="T59" fmla="*/ 1251 h 345"/>
                <a:gd name="T60" fmla="*/ 33653 w 216"/>
                <a:gd name="T61" fmla="*/ 1766 h 345"/>
                <a:gd name="T62" fmla="*/ 41223 w 216"/>
                <a:gd name="T63" fmla="*/ 755 h 345"/>
                <a:gd name="T64" fmla="*/ 41223 w 216"/>
                <a:gd name="T65" fmla="*/ 994 h 345"/>
                <a:gd name="T66" fmla="*/ 42888 w 216"/>
                <a:gd name="T67" fmla="*/ 2772 h 345"/>
                <a:gd name="T68" fmla="*/ 44419 w 216"/>
                <a:gd name="T69" fmla="*/ 4277 h 3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16"/>
                <a:gd name="T106" fmla="*/ 0 h 345"/>
                <a:gd name="T107" fmla="*/ 216 w 216"/>
                <a:gd name="T108" fmla="*/ 345 h 34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16" h="345">
                  <a:moveTo>
                    <a:pt x="215" y="136"/>
                  </a:moveTo>
                  <a:lnTo>
                    <a:pt x="215" y="144"/>
                  </a:lnTo>
                  <a:lnTo>
                    <a:pt x="208" y="168"/>
                  </a:lnTo>
                  <a:lnTo>
                    <a:pt x="215" y="192"/>
                  </a:lnTo>
                  <a:lnTo>
                    <a:pt x="163" y="216"/>
                  </a:lnTo>
                  <a:lnTo>
                    <a:pt x="163" y="248"/>
                  </a:lnTo>
                  <a:lnTo>
                    <a:pt x="178" y="280"/>
                  </a:lnTo>
                  <a:lnTo>
                    <a:pt x="163" y="296"/>
                  </a:lnTo>
                  <a:lnTo>
                    <a:pt x="163" y="312"/>
                  </a:lnTo>
                  <a:lnTo>
                    <a:pt x="104" y="344"/>
                  </a:lnTo>
                  <a:lnTo>
                    <a:pt x="82" y="336"/>
                  </a:lnTo>
                  <a:lnTo>
                    <a:pt x="82" y="312"/>
                  </a:lnTo>
                  <a:lnTo>
                    <a:pt x="104" y="312"/>
                  </a:lnTo>
                  <a:lnTo>
                    <a:pt x="37" y="264"/>
                  </a:lnTo>
                  <a:lnTo>
                    <a:pt x="0" y="272"/>
                  </a:lnTo>
                  <a:lnTo>
                    <a:pt x="22" y="240"/>
                  </a:lnTo>
                  <a:lnTo>
                    <a:pt x="15" y="200"/>
                  </a:lnTo>
                  <a:lnTo>
                    <a:pt x="7" y="192"/>
                  </a:lnTo>
                  <a:lnTo>
                    <a:pt x="15" y="160"/>
                  </a:lnTo>
                  <a:lnTo>
                    <a:pt x="37" y="152"/>
                  </a:lnTo>
                  <a:lnTo>
                    <a:pt x="37" y="128"/>
                  </a:lnTo>
                  <a:lnTo>
                    <a:pt x="67" y="120"/>
                  </a:lnTo>
                  <a:lnTo>
                    <a:pt x="67" y="88"/>
                  </a:lnTo>
                  <a:lnTo>
                    <a:pt x="44" y="64"/>
                  </a:lnTo>
                  <a:lnTo>
                    <a:pt x="44" y="24"/>
                  </a:lnTo>
                  <a:lnTo>
                    <a:pt x="74" y="0"/>
                  </a:lnTo>
                  <a:lnTo>
                    <a:pt x="82" y="8"/>
                  </a:lnTo>
                  <a:lnTo>
                    <a:pt x="82" y="40"/>
                  </a:lnTo>
                  <a:lnTo>
                    <a:pt x="126" y="56"/>
                  </a:lnTo>
                  <a:lnTo>
                    <a:pt x="141" y="40"/>
                  </a:lnTo>
                  <a:lnTo>
                    <a:pt x="163" y="56"/>
                  </a:lnTo>
                  <a:lnTo>
                    <a:pt x="200" y="24"/>
                  </a:lnTo>
                  <a:lnTo>
                    <a:pt x="200" y="32"/>
                  </a:lnTo>
                  <a:lnTo>
                    <a:pt x="208" y="88"/>
                  </a:lnTo>
                  <a:lnTo>
                    <a:pt x="215" y="136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10" name="Freeform 156"/>
            <p:cNvSpPr>
              <a:spLocks/>
            </p:cNvSpPr>
            <p:nvPr/>
          </p:nvSpPr>
          <p:spPr bwMode="auto">
            <a:xfrm rot="704206">
              <a:off x="1511" y="1676"/>
              <a:ext cx="777" cy="488"/>
            </a:xfrm>
            <a:custGeom>
              <a:avLst/>
              <a:gdLst>
                <a:gd name="T0" fmla="*/ 129671 w 651"/>
                <a:gd name="T1" fmla="*/ 2310 h 425"/>
                <a:gd name="T2" fmla="*/ 129671 w 651"/>
                <a:gd name="T3" fmla="*/ 3496 h 425"/>
                <a:gd name="T4" fmla="*/ 131260 w 651"/>
                <a:gd name="T5" fmla="*/ 4339 h 425"/>
                <a:gd name="T6" fmla="*/ 120791 w 651"/>
                <a:gd name="T7" fmla="*/ 5799 h 425"/>
                <a:gd name="T8" fmla="*/ 113423 w 651"/>
                <a:gd name="T9" fmla="*/ 6047 h 425"/>
                <a:gd name="T10" fmla="*/ 104272 w 651"/>
                <a:gd name="T11" fmla="*/ 7229 h 425"/>
                <a:gd name="T12" fmla="*/ 101313 w 651"/>
                <a:gd name="T13" fmla="*/ 7531 h 425"/>
                <a:gd name="T14" fmla="*/ 98615 w 651"/>
                <a:gd name="T15" fmla="*/ 7531 h 425"/>
                <a:gd name="T16" fmla="*/ 95518 w 651"/>
                <a:gd name="T17" fmla="*/ 8340 h 425"/>
                <a:gd name="T18" fmla="*/ 92519 w 651"/>
                <a:gd name="T19" fmla="*/ 8340 h 425"/>
                <a:gd name="T20" fmla="*/ 87962 w 651"/>
                <a:gd name="T21" fmla="*/ 8098 h 425"/>
                <a:gd name="T22" fmla="*/ 83630 w 651"/>
                <a:gd name="T23" fmla="*/ 9000 h 425"/>
                <a:gd name="T24" fmla="*/ 83630 w 651"/>
                <a:gd name="T25" fmla="*/ 10144 h 425"/>
                <a:gd name="T26" fmla="*/ 77516 w 651"/>
                <a:gd name="T27" fmla="*/ 10997 h 425"/>
                <a:gd name="T28" fmla="*/ 73145 w 651"/>
                <a:gd name="T29" fmla="*/ 14150 h 425"/>
                <a:gd name="T30" fmla="*/ 71774 w 651"/>
                <a:gd name="T31" fmla="*/ 14453 h 425"/>
                <a:gd name="T32" fmla="*/ 65659 w 651"/>
                <a:gd name="T33" fmla="*/ 15327 h 425"/>
                <a:gd name="T34" fmla="*/ 53514 w 651"/>
                <a:gd name="T35" fmla="*/ 14150 h 425"/>
                <a:gd name="T36" fmla="*/ 41783 w 651"/>
                <a:gd name="T37" fmla="*/ 14150 h 425"/>
                <a:gd name="T38" fmla="*/ 33040 w 651"/>
                <a:gd name="T39" fmla="*/ 13599 h 425"/>
                <a:gd name="T40" fmla="*/ 31408 w 651"/>
                <a:gd name="T41" fmla="*/ 12729 h 425"/>
                <a:gd name="T42" fmla="*/ 22465 w 651"/>
                <a:gd name="T43" fmla="*/ 12729 h 425"/>
                <a:gd name="T44" fmla="*/ 23830 w 651"/>
                <a:gd name="T45" fmla="*/ 14150 h 425"/>
                <a:gd name="T46" fmla="*/ 18017 w 651"/>
                <a:gd name="T47" fmla="*/ 14150 h 425"/>
                <a:gd name="T48" fmla="*/ 14773 w 651"/>
                <a:gd name="T49" fmla="*/ 13896 h 425"/>
                <a:gd name="T50" fmla="*/ 7509 w 651"/>
                <a:gd name="T51" fmla="*/ 13896 h 425"/>
                <a:gd name="T52" fmla="*/ 4416 w 651"/>
                <a:gd name="T53" fmla="*/ 14453 h 425"/>
                <a:gd name="T54" fmla="*/ 1460 w 651"/>
                <a:gd name="T55" fmla="*/ 14453 h 425"/>
                <a:gd name="T56" fmla="*/ 0 w 651"/>
                <a:gd name="T57" fmla="*/ 12473 h 425"/>
                <a:gd name="T58" fmla="*/ 6085 w 651"/>
                <a:gd name="T59" fmla="*/ 10706 h 425"/>
                <a:gd name="T60" fmla="*/ 8962 w 651"/>
                <a:gd name="T61" fmla="*/ 10144 h 425"/>
                <a:gd name="T62" fmla="*/ 16381 w 651"/>
                <a:gd name="T63" fmla="*/ 10144 h 425"/>
                <a:gd name="T64" fmla="*/ 14773 w 651"/>
                <a:gd name="T65" fmla="*/ 9000 h 425"/>
                <a:gd name="T66" fmla="*/ 26957 w 651"/>
                <a:gd name="T67" fmla="*/ 7531 h 425"/>
                <a:gd name="T68" fmla="*/ 20751 w 651"/>
                <a:gd name="T69" fmla="*/ 6904 h 425"/>
                <a:gd name="T70" fmla="*/ 16381 w 651"/>
                <a:gd name="T71" fmla="*/ 7531 h 425"/>
                <a:gd name="T72" fmla="*/ 11844 w 651"/>
                <a:gd name="T73" fmla="*/ 6635 h 425"/>
                <a:gd name="T74" fmla="*/ 16381 w 651"/>
                <a:gd name="T75" fmla="*/ 5799 h 425"/>
                <a:gd name="T76" fmla="*/ 20751 w 651"/>
                <a:gd name="T77" fmla="*/ 3747 h 425"/>
                <a:gd name="T78" fmla="*/ 16381 w 651"/>
                <a:gd name="T79" fmla="*/ 2604 h 425"/>
                <a:gd name="T80" fmla="*/ 18017 w 651"/>
                <a:gd name="T81" fmla="*/ 1986 h 425"/>
                <a:gd name="T82" fmla="*/ 26957 w 651"/>
                <a:gd name="T83" fmla="*/ 2842 h 425"/>
                <a:gd name="T84" fmla="*/ 31408 w 651"/>
                <a:gd name="T85" fmla="*/ 4050 h 425"/>
                <a:gd name="T86" fmla="*/ 37487 w 651"/>
                <a:gd name="T87" fmla="*/ 3747 h 425"/>
                <a:gd name="T88" fmla="*/ 40200 w 651"/>
                <a:gd name="T89" fmla="*/ 4339 h 425"/>
                <a:gd name="T90" fmla="*/ 43049 w 651"/>
                <a:gd name="T91" fmla="*/ 3747 h 425"/>
                <a:gd name="T92" fmla="*/ 43049 w 651"/>
                <a:gd name="T93" fmla="*/ 2310 h 425"/>
                <a:gd name="T94" fmla="*/ 40200 w 651"/>
                <a:gd name="T95" fmla="*/ 1753 h 425"/>
                <a:gd name="T96" fmla="*/ 46195 w 651"/>
                <a:gd name="T97" fmla="*/ 593 h 425"/>
                <a:gd name="T98" fmla="*/ 61284 w 651"/>
                <a:gd name="T99" fmla="*/ 289 h 425"/>
                <a:gd name="T100" fmla="*/ 62752 w 651"/>
                <a:gd name="T101" fmla="*/ 0 h 425"/>
                <a:gd name="T102" fmla="*/ 67051 w 651"/>
                <a:gd name="T103" fmla="*/ 289 h 425"/>
                <a:gd name="T104" fmla="*/ 84884 w 651"/>
                <a:gd name="T105" fmla="*/ 2310 h 425"/>
                <a:gd name="T106" fmla="*/ 103132 w 651"/>
                <a:gd name="T107" fmla="*/ 3747 h 425"/>
                <a:gd name="T108" fmla="*/ 111890 w 651"/>
                <a:gd name="T109" fmla="*/ 3747 h 425"/>
                <a:gd name="T110" fmla="*/ 114843 w 651"/>
                <a:gd name="T111" fmla="*/ 3188 h 425"/>
                <a:gd name="T112" fmla="*/ 120791 w 651"/>
                <a:gd name="T113" fmla="*/ 3188 h 425"/>
                <a:gd name="T114" fmla="*/ 123940 w 651"/>
                <a:gd name="T115" fmla="*/ 2604 h 425"/>
                <a:gd name="T116" fmla="*/ 129671 w 651"/>
                <a:gd name="T117" fmla="*/ 2310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651"/>
                <a:gd name="T178" fmla="*/ 0 h 425"/>
                <a:gd name="T179" fmla="*/ 651 w 651"/>
                <a:gd name="T180" fmla="*/ 425 h 4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651" h="425">
                  <a:moveTo>
                    <a:pt x="643" y="64"/>
                  </a:moveTo>
                  <a:lnTo>
                    <a:pt x="643" y="96"/>
                  </a:lnTo>
                  <a:lnTo>
                    <a:pt x="650" y="120"/>
                  </a:lnTo>
                  <a:lnTo>
                    <a:pt x="598" y="160"/>
                  </a:lnTo>
                  <a:lnTo>
                    <a:pt x="561" y="168"/>
                  </a:lnTo>
                  <a:lnTo>
                    <a:pt x="517" y="200"/>
                  </a:lnTo>
                  <a:lnTo>
                    <a:pt x="502" y="208"/>
                  </a:lnTo>
                  <a:lnTo>
                    <a:pt x="488" y="208"/>
                  </a:lnTo>
                  <a:lnTo>
                    <a:pt x="473" y="232"/>
                  </a:lnTo>
                  <a:lnTo>
                    <a:pt x="458" y="232"/>
                  </a:lnTo>
                  <a:lnTo>
                    <a:pt x="436" y="224"/>
                  </a:lnTo>
                  <a:lnTo>
                    <a:pt x="414" y="248"/>
                  </a:lnTo>
                  <a:lnTo>
                    <a:pt x="414" y="280"/>
                  </a:lnTo>
                  <a:lnTo>
                    <a:pt x="384" y="304"/>
                  </a:lnTo>
                  <a:lnTo>
                    <a:pt x="362" y="392"/>
                  </a:lnTo>
                  <a:lnTo>
                    <a:pt x="355" y="400"/>
                  </a:lnTo>
                  <a:lnTo>
                    <a:pt x="325" y="424"/>
                  </a:lnTo>
                  <a:lnTo>
                    <a:pt x="266" y="392"/>
                  </a:lnTo>
                  <a:lnTo>
                    <a:pt x="207" y="392"/>
                  </a:lnTo>
                  <a:lnTo>
                    <a:pt x="163" y="376"/>
                  </a:lnTo>
                  <a:lnTo>
                    <a:pt x="155" y="352"/>
                  </a:lnTo>
                  <a:lnTo>
                    <a:pt x="111" y="352"/>
                  </a:lnTo>
                  <a:lnTo>
                    <a:pt x="118" y="392"/>
                  </a:lnTo>
                  <a:lnTo>
                    <a:pt x="89" y="392"/>
                  </a:lnTo>
                  <a:lnTo>
                    <a:pt x="74" y="384"/>
                  </a:lnTo>
                  <a:lnTo>
                    <a:pt x="37" y="384"/>
                  </a:lnTo>
                  <a:lnTo>
                    <a:pt x="22" y="400"/>
                  </a:lnTo>
                  <a:lnTo>
                    <a:pt x="7" y="400"/>
                  </a:lnTo>
                  <a:lnTo>
                    <a:pt x="0" y="344"/>
                  </a:lnTo>
                  <a:lnTo>
                    <a:pt x="30" y="296"/>
                  </a:lnTo>
                  <a:lnTo>
                    <a:pt x="44" y="280"/>
                  </a:lnTo>
                  <a:lnTo>
                    <a:pt x="81" y="280"/>
                  </a:lnTo>
                  <a:lnTo>
                    <a:pt x="74" y="248"/>
                  </a:lnTo>
                  <a:lnTo>
                    <a:pt x="133" y="208"/>
                  </a:lnTo>
                  <a:lnTo>
                    <a:pt x="103" y="192"/>
                  </a:lnTo>
                  <a:lnTo>
                    <a:pt x="81" y="208"/>
                  </a:lnTo>
                  <a:lnTo>
                    <a:pt x="59" y="184"/>
                  </a:lnTo>
                  <a:lnTo>
                    <a:pt x="81" y="160"/>
                  </a:lnTo>
                  <a:lnTo>
                    <a:pt x="103" y="104"/>
                  </a:lnTo>
                  <a:lnTo>
                    <a:pt x="81" y="72"/>
                  </a:lnTo>
                  <a:lnTo>
                    <a:pt x="89" y="56"/>
                  </a:lnTo>
                  <a:lnTo>
                    <a:pt x="133" y="80"/>
                  </a:lnTo>
                  <a:lnTo>
                    <a:pt x="155" y="112"/>
                  </a:lnTo>
                  <a:lnTo>
                    <a:pt x="185" y="104"/>
                  </a:lnTo>
                  <a:lnTo>
                    <a:pt x="199" y="120"/>
                  </a:lnTo>
                  <a:lnTo>
                    <a:pt x="214" y="104"/>
                  </a:lnTo>
                  <a:lnTo>
                    <a:pt x="214" y="64"/>
                  </a:lnTo>
                  <a:lnTo>
                    <a:pt x="199" y="48"/>
                  </a:lnTo>
                  <a:lnTo>
                    <a:pt x="229" y="16"/>
                  </a:lnTo>
                  <a:lnTo>
                    <a:pt x="303" y="8"/>
                  </a:lnTo>
                  <a:lnTo>
                    <a:pt x="310" y="0"/>
                  </a:lnTo>
                  <a:lnTo>
                    <a:pt x="332" y="8"/>
                  </a:lnTo>
                  <a:lnTo>
                    <a:pt x="421" y="64"/>
                  </a:lnTo>
                  <a:lnTo>
                    <a:pt x="510" y="104"/>
                  </a:lnTo>
                  <a:lnTo>
                    <a:pt x="554" y="104"/>
                  </a:lnTo>
                  <a:lnTo>
                    <a:pt x="569" y="88"/>
                  </a:lnTo>
                  <a:lnTo>
                    <a:pt x="598" y="88"/>
                  </a:lnTo>
                  <a:lnTo>
                    <a:pt x="613" y="72"/>
                  </a:lnTo>
                  <a:lnTo>
                    <a:pt x="643" y="6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11" name="Freeform 158" descr="Широкий диагональный 2"/>
            <p:cNvSpPr>
              <a:spLocks/>
            </p:cNvSpPr>
            <p:nvPr/>
          </p:nvSpPr>
          <p:spPr bwMode="auto">
            <a:xfrm rot="704206">
              <a:off x="1662" y="2534"/>
              <a:ext cx="245" cy="201"/>
            </a:xfrm>
            <a:custGeom>
              <a:avLst/>
              <a:gdLst>
                <a:gd name="T0" fmla="*/ 43242 w 222"/>
                <a:gd name="T1" fmla="*/ 3470 h 177"/>
                <a:gd name="T2" fmla="*/ 38793 w 222"/>
                <a:gd name="T3" fmla="*/ 3247 h 177"/>
                <a:gd name="T4" fmla="*/ 37502 w 222"/>
                <a:gd name="T5" fmla="*/ 2544 h 177"/>
                <a:gd name="T6" fmla="*/ 31472 w 222"/>
                <a:gd name="T7" fmla="*/ 2544 h 177"/>
                <a:gd name="T8" fmla="*/ 28354 w 222"/>
                <a:gd name="T9" fmla="*/ 1596 h 177"/>
                <a:gd name="T10" fmla="*/ 28354 w 222"/>
                <a:gd name="T11" fmla="*/ 699 h 177"/>
                <a:gd name="T12" fmla="*/ 25232 w 222"/>
                <a:gd name="T13" fmla="*/ 461 h 177"/>
                <a:gd name="T14" fmla="*/ 19567 w 222"/>
                <a:gd name="T15" fmla="*/ 699 h 177"/>
                <a:gd name="T16" fmla="*/ 13399 w 222"/>
                <a:gd name="T17" fmla="*/ 0 h 177"/>
                <a:gd name="T18" fmla="*/ 10411 w 222"/>
                <a:gd name="T19" fmla="*/ 0 h 177"/>
                <a:gd name="T20" fmla="*/ 6040 w 222"/>
                <a:gd name="T21" fmla="*/ 461 h 177"/>
                <a:gd name="T22" fmla="*/ 4420 w 222"/>
                <a:gd name="T23" fmla="*/ 1596 h 177"/>
                <a:gd name="T24" fmla="*/ 0 w 222"/>
                <a:gd name="T25" fmla="*/ 2320 h 177"/>
                <a:gd name="T26" fmla="*/ 1465 w 222"/>
                <a:gd name="T27" fmla="*/ 3247 h 177"/>
                <a:gd name="T28" fmla="*/ 4420 w 222"/>
                <a:gd name="T29" fmla="*/ 3470 h 177"/>
                <a:gd name="T30" fmla="*/ 4420 w 222"/>
                <a:gd name="T31" fmla="*/ 4377 h 177"/>
                <a:gd name="T32" fmla="*/ 11915 w 222"/>
                <a:gd name="T33" fmla="*/ 4377 h 177"/>
                <a:gd name="T34" fmla="*/ 16444 w 222"/>
                <a:gd name="T35" fmla="*/ 5084 h 177"/>
                <a:gd name="T36" fmla="*/ 20859 w 222"/>
                <a:gd name="T37" fmla="*/ 4377 h 177"/>
                <a:gd name="T38" fmla="*/ 37502 w 222"/>
                <a:gd name="T39" fmla="*/ 4626 h 177"/>
                <a:gd name="T40" fmla="*/ 44845 w 222"/>
                <a:gd name="T41" fmla="*/ 4139 h 177"/>
                <a:gd name="T42" fmla="*/ 43242 w 222"/>
                <a:gd name="T43" fmla="*/ 3470 h 17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2"/>
                <a:gd name="T67" fmla="*/ 0 h 177"/>
                <a:gd name="T68" fmla="*/ 222 w 222"/>
                <a:gd name="T69" fmla="*/ 177 h 17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2" h="177">
                  <a:moveTo>
                    <a:pt x="214" y="120"/>
                  </a:moveTo>
                  <a:lnTo>
                    <a:pt x="192" y="112"/>
                  </a:lnTo>
                  <a:lnTo>
                    <a:pt x="184" y="88"/>
                  </a:lnTo>
                  <a:lnTo>
                    <a:pt x="155" y="88"/>
                  </a:lnTo>
                  <a:lnTo>
                    <a:pt x="140" y="56"/>
                  </a:lnTo>
                  <a:lnTo>
                    <a:pt x="140" y="24"/>
                  </a:lnTo>
                  <a:lnTo>
                    <a:pt x="125" y="16"/>
                  </a:lnTo>
                  <a:lnTo>
                    <a:pt x="96" y="24"/>
                  </a:lnTo>
                  <a:lnTo>
                    <a:pt x="66" y="0"/>
                  </a:lnTo>
                  <a:lnTo>
                    <a:pt x="52" y="0"/>
                  </a:lnTo>
                  <a:lnTo>
                    <a:pt x="29" y="16"/>
                  </a:lnTo>
                  <a:lnTo>
                    <a:pt x="22" y="56"/>
                  </a:lnTo>
                  <a:lnTo>
                    <a:pt x="0" y="80"/>
                  </a:lnTo>
                  <a:lnTo>
                    <a:pt x="7" y="112"/>
                  </a:lnTo>
                  <a:lnTo>
                    <a:pt x="22" y="120"/>
                  </a:lnTo>
                  <a:lnTo>
                    <a:pt x="22" y="152"/>
                  </a:lnTo>
                  <a:lnTo>
                    <a:pt x="59" y="152"/>
                  </a:lnTo>
                  <a:lnTo>
                    <a:pt x="81" y="176"/>
                  </a:lnTo>
                  <a:lnTo>
                    <a:pt x="103" y="152"/>
                  </a:lnTo>
                  <a:lnTo>
                    <a:pt x="184" y="160"/>
                  </a:lnTo>
                  <a:lnTo>
                    <a:pt x="221" y="144"/>
                  </a:lnTo>
                  <a:lnTo>
                    <a:pt x="214" y="120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12" name="Freeform 159"/>
            <p:cNvSpPr>
              <a:spLocks/>
            </p:cNvSpPr>
            <p:nvPr/>
          </p:nvSpPr>
          <p:spPr bwMode="auto">
            <a:xfrm rot="704206">
              <a:off x="1472" y="2446"/>
              <a:ext cx="231" cy="282"/>
            </a:xfrm>
            <a:custGeom>
              <a:avLst/>
              <a:gdLst>
                <a:gd name="T0" fmla="*/ 0 w 193"/>
                <a:gd name="T1" fmla="*/ 7858 h 265"/>
                <a:gd name="T2" fmla="*/ 0 w 193"/>
                <a:gd name="T3" fmla="*/ 6778 h 265"/>
                <a:gd name="T4" fmla="*/ 7994 w 193"/>
                <a:gd name="T5" fmla="*/ 4567 h 265"/>
                <a:gd name="T6" fmla="*/ 14569 w 193"/>
                <a:gd name="T7" fmla="*/ 4567 h 265"/>
                <a:gd name="T8" fmla="*/ 19621 w 193"/>
                <a:gd name="T9" fmla="*/ 3506 h 265"/>
                <a:gd name="T10" fmla="*/ 4662 w 193"/>
                <a:gd name="T11" fmla="*/ 3211 h 265"/>
                <a:gd name="T12" fmla="*/ 3254 w 193"/>
                <a:gd name="T13" fmla="*/ 2430 h 265"/>
                <a:gd name="T14" fmla="*/ 1524 w 193"/>
                <a:gd name="T15" fmla="*/ 1664 h 265"/>
                <a:gd name="T16" fmla="*/ 4662 w 193"/>
                <a:gd name="T17" fmla="*/ 1069 h 265"/>
                <a:gd name="T18" fmla="*/ 11443 w 193"/>
                <a:gd name="T19" fmla="*/ 1664 h 265"/>
                <a:gd name="T20" fmla="*/ 7994 w 193"/>
                <a:gd name="T21" fmla="*/ 2161 h 265"/>
                <a:gd name="T22" fmla="*/ 14569 w 193"/>
                <a:gd name="T23" fmla="*/ 2161 h 265"/>
                <a:gd name="T24" fmla="*/ 22584 w 193"/>
                <a:gd name="T25" fmla="*/ 1906 h 265"/>
                <a:gd name="T26" fmla="*/ 22584 w 193"/>
                <a:gd name="T27" fmla="*/ 516 h 265"/>
                <a:gd name="T28" fmla="*/ 24381 w 193"/>
                <a:gd name="T29" fmla="*/ 0 h 265"/>
                <a:gd name="T30" fmla="*/ 30803 w 193"/>
                <a:gd name="T31" fmla="*/ 1069 h 265"/>
                <a:gd name="T32" fmla="*/ 37312 w 193"/>
                <a:gd name="T33" fmla="*/ 1069 h 265"/>
                <a:gd name="T34" fmla="*/ 42177 w 193"/>
                <a:gd name="T35" fmla="*/ 1906 h 265"/>
                <a:gd name="T36" fmla="*/ 40518 w 193"/>
                <a:gd name="T37" fmla="*/ 3211 h 265"/>
                <a:gd name="T38" fmla="*/ 35785 w 193"/>
                <a:gd name="T39" fmla="*/ 4058 h 265"/>
                <a:gd name="T40" fmla="*/ 37312 w 193"/>
                <a:gd name="T41" fmla="*/ 5131 h 265"/>
                <a:gd name="T42" fmla="*/ 40518 w 193"/>
                <a:gd name="T43" fmla="*/ 5391 h 265"/>
                <a:gd name="T44" fmla="*/ 40518 w 193"/>
                <a:gd name="T45" fmla="*/ 6489 h 265"/>
                <a:gd name="T46" fmla="*/ 30803 w 193"/>
                <a:gd name="T47" fmla="*/ 6489 h 265"/>
                <a:gd name="T48" fmla="*/ 24381 w 193"/>
                <a:gd name="T49" fmla="*/ 5729 h 265"/>
                <a:gd name="T50" fmla="*/ 21119 w 193"/>
                <a:gd name="T51" fmla="*/ 7029 h 265"/>
                <a:gd name="T52" fmla="*/ 24381 w 193"/>
                <a:gd name="T53" fmla="*/ 8633 h 265"/>
                <a:gd name="T54" fmla="*/ 13026 w 193"/>
                <a:gd name="T55" fmla="*/ 8146 h 265"/>
                <a:gd name="T56" fmla="*/ 13026 w 193"/>
                <a:gd name="T57" fmla="*/ 8964 h 265"/>
                <a:gd name="T58" fmla="*/ 4662 w 193"/>
                <a:gd name="T59" fmla="*/ 8964 h 265"/>
                <a:gd name="T60" fmla="*/ 7994 w 193"/>
                <a:gd name="T61" fmla="*/ 8392 h 265"/>
                <a:gd name="T62" fmla="*/ 4662 w 193"/>
                <a:gd name="T63" fmla="*/ 7858 h 265"/>
                <a:gd name="T64" fmla="*/ 0 w 193"/>
                <a:gd name="T65" fmla="*/ 7858 h 2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3"/>
                <a:gd name="T100" fmla="*/ 0 h 265"/>
                <a:gd name="T101" fmla="*/ 193 w 193"/>
                <a:gd name="T102" fmla="*/ 265 h 26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3" h="265">
                  <a:moveTo>
                    <a:pt x="0" y="232"/>
                  </a:moveTo>
                  <a:lnTo>
                    <a:pt x="0" y="200"/>
                  </a:lnTo>
                  <a:lnTo>
                    <a:pt x="37" y="136"/>
                  </a:lnTo>
                  <a:lnTo>
                    <a:pt x="66" y="136"/>
                  </a:lnTo>
                  <a:lnTo>
                    <a:pt x="89" y="104"/>
                  </a:lnTo>
                  <a:lnTo>
                    <a:pt x="22" y="96"/>
                  </a:lnTo>
                  <a:lnTo>
                    <a:pt x="15" y="72"/>
                  </a:lnTo>
                  <a:lnTo>
                    <a:pt x="7" y="48"/>
                  </a:lnTo>
                  <a:lnTo>
                    <a:pt x="22" y="32"/>
                  </a:lnTo>
                  <a:lnTo>
                    <a:pt x="52" y="48"/>
                  </a:lnTo>
                  <a:lnTo>
                    <a:pt x="37" y="64"/>
                  </a:lnTo>
                  <a:lnTo>
                    <a:pt x="66" y="64"/>
                  </a:lnTo>
                  <a:lnTo>
                    <a:pt x="103" y="56"/>
                  </a:lnTo>
                  <a:lnTo>
                    <a:pt x="103" y="16"/>
                  </a:lnTo>
                  <a:lnTo>
                    <a:pt x="111" y="0"/>
                  </a:lnTo>
                  <a:lnTo>
                    <a:pt x="140" y="32"/>
                  </a:lnTo>
                  <a:lnTo>
                    <a:pt x="170" y="32"/>
                  </a:lnTo>
                  <a:lnTo>
                    <a:pt x="192" y="56"/>
                  </a:lnTo>
                  <a:lnTo>
                    <a:pt x="185" y="96"/>
                  </a:lnTo>
                  <a:lnTo>
                    <a:pt x="163" y="120"/>
                  </a:lnTo>
                  <a:lnTo>
                    <a:pt x="170" y="152"/>
                  </a:lnTo>
                  <a:lnTo>
                    <a:pt x="185" y="160"/>
                  </a:lnTo>
                  <a:lnTo>
                    <a:pt x="185" y="192"/>
                  </a:lnTo>
                  <a:lnTo>
                    <a:pt x="140" y="192"/>
                  </a:lnTo>
                  <a:lnTo>
                    <a:pt x="111" y="168"/>
                  </a:lnTo>
                  <a:lnTo>
                    <a:pt x="96" y="208"/>
                  </a:lnTo>
                  <a:lnTo>
                    <a:pt x="111" y="256"/>
                  </a:lnTo>
                  <a:lnTo>
                    <a:pt x="59" y="240"/>
                  </a:lnTo>
                  <a:lnTo>
                    <a:pt x="59" y="264"/>
                  </a:lnTo>
                  <a:lnTo>
                    <a:pt x="22" y="264"/>
                  </a:lnTo>
                  <a:lnTo>
                    <a:pt x="37" y="248"/>
                  </a:lnTo>
                  <a:lnTo>
                    <a:pt x="22" y="232"/>
                  </a:lnTo>
                  <a:lnTo>
                    <a:pt x="0" y="232"/>
                  </a:lnTo>
                </a:path>
              </a:pathLst>
            </a:custGeom>
            <a:solidFill>
              <a:srgbClr val="92D050"/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13" name="Freeform 160" descr="Широкий диагональный 2"/>
            <p:cNvSpPr>
              <a:spLocks/>
            </p:cNvSpPr>
            <p:nvPr/>
          </p:nvSpPr>
          <p:spPr bwMode="auto">
            <a:xfrm rot="704206">
              <a:off x="1335" y="2322"/>
              <a:ext cx="274" cy="390"/>
            </a:xfrm>
            <a:custGeom>
              <a:avLst/>
              <a:gdLst>
                <a:gd name="T0" fmla="*/ 24102 w 230"/>
                <a:gd name="T1" fmla="*/ 10860 h 353"/>
                <a:gd name="T2" fmla="*/ 22551 w 230"/>
                <a:gd name="T3" fmla="*/ 10860 h 353"/>
                <a:gd name="T4" fmla="*/ 18215 w 230"/>
                <a:gd name="T5" fmla="*/ 11683 h 353"/>
                <a:gd name="T6" fmla="*/ 15290 w 230"/>
                <a:gd name="T7" fmla="*/ 11925 h 353"/>
                <a:gd name="T8" fmla="*/ 14200 w 230"/>
                <a:gd name="T9" fmla="*/ 11412 h 353"/>
                <a:gd name="T10" fmla="*/ 11196 w 230"/>
                <a:gd name="T11" fmla="*/ 11132 h 353"/>
                <a:gd name="T12" fmla="*/ 7050 w 230"/>
                <a:gd name="T13" fmla="*/ 11412 h 353"/>
                <a:gd name="T14" fmla="*/ 5841 w 230"/>
                <a:gd name="T15" fmla="*/ 10860 h 353"/>
                <a:gd name="T16" fmla="*/ 5841 w 230"/>
                <a:gd name="T17" fmla="*/ 9725 h 353"/>
                <a:gd name="T18" fmla="*/ 8399 w 230"/>
                <a:gd name="T19" fmla="*/ 9237 h 353"/>
                <a:gd name="T20" fmla="*/ 5841 w 230"/>
                <a:gd name="T21" fmla="*/ 8647 h 353"/>
                <a:gd name="T22" fmla="*/ 2900 w 230"/>
                <a:gd name="T23" fmla="*/ 9237 h 353"/>
                <a:gd name="T24" fmla="*/ 1390 w 230"/>
                <a:gd name="T25" fmla="*/ 8156 h 353"/>
                <a:gd name="T26" fmla="*/ 2900 w 230"/>
                <a:gd name="T27" fmla="*/ 7090 h 353"/>
                <a:gd name="T28" fmla="*/ 0 w 230"/>
                <a:gd name="T29" fmla="*/ 5733 h 353"/>
                <a:gd name="T30" fmla="*/ 0 w 230"/>
                <a:gd name="T31" fmla="*/ 3510 h 353"/>
                <a:gd name="T32" fmla="*/ 4170 w 230"/>
                <a:gd name="T33" fmla="*/ 2719 h 353"/>
                <a:gd name="T34" fmla="*/ 2900 w 230"/>
                <a:gd name="T35" fmla="*/ 1912 h 353"/>
                <a:gd name="T36" fmla="*/ 10006 w 230"/>
                <a:gd name="T37" fmla="*/ 1912 h 353"/>
                <a:gd name="T38" fmla="*/ 11196 w 230"/>
                <a:gd name="T39" fmla="*/ 823 h 353"/>
                <a:gd name="T40" fmla="*/ 18215 w 230"/>
                <a:gd name="T41" fmla="*/ 0 h 353"/>
                <a:gd name="T42" fmla="*/ 19646 w 230"/>
                <a:gd name="T43" fmla="*/ 0 h 353"/>
                <a:gd name="T44" fmla="*/ 19646 w 230"/>
                <a:gd name="T45" fmla="*/ 516 h 353"/>
                <a:gd name="T46" fmla="*/ 22551 w 230"/>
                <a:gd name="T47" fmla="*/ 823 h 353"/>
                <a:gd name="T48" fmla="*/ 22551 w 230"/>
                <a:gd name="T49" fmla="*/ 1353 h 353"/>
                <a:gd name="T50" fmla="*/ 28228 w 230"/>
                <a:gd name="T51" fmla="*/ 1353 h 353"/>
                <a:gd name="T52" fmla="*/ 28228 w 230"/>
                <a:gd name="T53" fmla="*/ 1912 h 353"/>
                <a:gd name="T54" fmla="*/ 32470 w 230"/>
                <a:gd name="T55" fmla="*/ 2165 h 353"/>
                <a:gd name="T56" fmla="*/ 35217 w 230"/>
                <a:gd name="T57" fmla="*/ 2999 h 353"/>
                <a:gd name="T58" fmla="*/ 43696 w 230"/>
                <a:gd name="T59" fmla="*/ 3510 h 353"/>
                <a:gd name="T60" fmla="*/ 43696 w 230"/>
                <a:gd name="T61" fmla="*/ 4892 h 353"/>
                <a:gd name="T62" fmla="*/ 36679 w 230"/>
                <a:gd name="T63" fmla="*/ 5135 h 353"/>
                <a:gd name="T64" fmla="*/ 31082 w 230"/>
                <a:gd name="T65" fmla="*/ 5135 h 353"/>
                <a:gd name="T66" fmla="*/ 33731 w 230"/>
                <a:gd name="T67" fmla="*/ 4575 h 353"/>
                <a:gd name="T68" fmla="*/ 28228 w 230"/>
                <a:gd name="T69" fmla="*/ 4060 h 353"/>
                <a:gd name="T70" fmla="*/ 25297 w 230"/>
                <a:gd name="T71" fmla="*/ 4575 h 353"/>
                <a:gd name="T72" fmla="*/ 26745 w 230"/>
                <a:gd name="T73" fmla="*/ 5401 h 353"/>
                <a:gd name="T74" fmla="*/ 28228 w 230"/>
                <a:gd name="T75" fmla="*/ 6250 h 353"/>
                <a:gd name="T76" fmla="*/ 40793 w 230"/>
                <a:gd name="T77" fmla="*/ 6495 h 353"/>
                <a:gd name="T78" fmla="*/ 36679 w 230"/>
                <a:gd name="T79" fmla="*/ 7569 h 353"/>
                <a:gd name="T80" fmla="*/ 31082 w 230"/>
                <a:gd name="T81" fmla="*/ 7569 h 353"/>
                <a:gd name="T82" fmla="*/ 24102 w 230"/>
                <a:gd name="T83" fmla="*/ 9725 h 353"/>
                <a:gd name="T84" fmla="*/ 24102 w 230"/>
                <a:gd name="T85" fmla="*/ 10860 h 35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30"/>
                <a:gd name="T130" fmla="*/ 0 h 353"/>
                <a:gd name="T131" fmla="*/ 230 w 230"/>
                <a:gd name="T132" fmla="*/ 353 h 353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30" h="353">
                  <a:moveTo>
                    <a:pt x="126" y="320"/>
                  </a:moveTo>
                  <a:lnTo>
                    <a:pt x="118" y="320"/>
                  </a:lnTo>
                  <a:lnTo>
                    <a:pt x="96" y="344"/>
                  </a:lnTo>
                  <a:lnTo>
                    <a:pt x="81" y="352"/>
                  </a:lnTo>
                  <a:lnTo>
                    <a:pt x="74" y="336"/>
                  </a:lnTo>
                  <a:lnTo>
                    <a:pt x="59" y="328"/>
                  </a:lnTo>
                  <a:lnTo>
                    <a:pt x="37" y="336"/>
                  </a:lnTo>
                  <a:lnTo>
                    <a:pt x="30" y="320"/>
                  </a:lnTo>
                  <a:lnTo>
                    <a:pt x="30" y="288"/>
                  </a:lnTo>
                  <a:lnTo>
                    <a:pt x="44" y="272"/>
                  </a:lnTo>
                  <a:lnTo>
                    <a:pt x="30" y="256"/>
                  </a:lnTo>
                  <a:lnTo>
                    <a:pt x="15" y="272"/>
                  </a:lnTo>
                  <a:lnTo>
                    <a:pt x="7" y="240"/>
                  </a:lnTo>
                  <a:lnTo>
                    <a:pt x="15" y="208"/>
                  </a:lnTo>
                  <a:lnTo>
                    <a:pt x="0" y="168"/>
                  </a:lnTo>
                  <a:lnTo>
                    <a:pt x="0" y="104"/>
                  </a:lnTo>
                  <a:lnTo>
                    <a:pt x="22" y="80"/>
                  </a:lnTo>
                  <a:lnTo>
                    <a:pt x="15" y="56"/>
                  </a:lnTo>
                  <a:lnTo>
                    <a:pt x="52" y="56"/>
                  </a:lnTo>
                  <a:lnTo>
                    <a:pt x="59" y="24"/>
                  </a:lnTo>
                  <a:lnTo>
                    <a:pt x="96" y="0"/>
                  </a:lnTo>
                  <a:lnTo>
                    <a:pt x="103" y="0"/>
                  </a:lnTo>
                  <a:lnTo>
                    <a:pt x="103" y="16"/>
                  </a:lnTo>
                  <a:lnTo>
                    <a:pt x="118" y="24"/>
                  </a:lnTo>
                  <a:lnTo>
                    <a:pt x="118" y="40"/>
                  </a:lnTo>
                  <a:lnTo>
                    <a:pt x="148" y="40"/>
                  </a:lnTo>
                  <a:lnTo>
                    <a:pt x="148" y="56"/>
                  </a:lnTo>
                  <a:lnTo>
                    <a:pt x="170" y="64"/>
                  </a:lnTo>
                  <a:lnTo>
                    <a:pt x="185" y="88"/>
                  </a:lnTo>
                  <a:lnTo>
                    <a:pt x="229" y="104"/>
                  </a:lnTo>
                  <a:lnTo>
                    <a:pt x="229" y="144"/>
                  </a:lnTo>
                  <a:lnTo>
                    <a:pt x="192" y="152"/>
                  </a:lnTo>
                  <a:lnTo>
                    <a:pt x="163" y="152"/>
                  </a:lnTo>
                  <a:lnTo>
                    <a:pt x="177" y="136"/>
                  </a:lnTo>
                  <a:lnTo>
                    <a:pt x="148" y="120"/>
                  </a:lnTo>
                  <a:lnTo>
                    <a:pt x="133" y="136"/>
                  </a:lnTo>
                  <a:lnTo>
                    <a:pt x="140" y="160"/>
                  </a:lnTo>
                  <a:lnTo>
                    <a:pt x="148" y="184"/>
                  </a:lnTo>
                  <a:lnTo>
                    <a:pt x="214" y="192"/>
                  </a:lnTo>
                  <a:lnTo>
                    <a:pt x="192" y="224"/>
                  </a:lnTo>
                  <a:lnTo>
                    <a:pt x="163" y="224"/>
                  </a:lnTo>
                  <a:lnTo>
                    <a:pt x="126" y="288"/>
                  </a:lnTo>
                  <a:lnTo>
                    <a:pt x="126" y="320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14" name="Freeform 161" descr="Широкий диагональный 2"/>
            <p:cNvSpPr>
              <a:spLocks/>
            </p:cNvSpPr>
            <p:nvPr/>
          </p:nvSpPr>
          <p:spPr bwMode="auto">
            <a:xfrm rot="704206">
              <a:off x="1122" y="2394"/>
              <a:ext cx="413" cy="411"/>
            </a:xfrm>
            <a:custGeom>
              <a:avLst/>
              <a:gdLst>
                <a:gd name="T0" fmla="*/ 49159 w 348"/>
                <a:gd name="T1" fmla="*/ 7884 h 377"/>
                <a:gd name="T2" fmla="*/ 52837 w 348"/>
                <a:gd name="T3" fmla="*/ 7884 h 377"/>
                <a:gd name="T4" fmla="*/ 55458 w 348"/>
                <a:gd name="T5" fmla="*/ 8419 h 377"/>
                <a:gd name="T6" fmla="*/ 52837 w 348"/>
                <a:gd name="T7" fmla="*/ 8978 h 377"/>
                <a:gd name="T8" fmla="*/ 59091 w 348"/>
                <a:gd name="T9" fmla="*/ 11412 h 377"/>
                <a:gd name="T10" fmla="*/ 53913 w 348"/>
                <a:gd name="T11" fmla="*/ 12772 h 377"/>
                <a:gd name="T12" fmla="*/ 47760 w 348"/>
                <a:gd name="T13" fmla="*/ 11412 h 377"/>
                <a:gd name="T14" fmla="*/ 42705 w 348"/>
                <a:gd name="T15" fmla="*/ 11935 h 377"/>
                <a:gd name="T16" fmla="*/ 39082 w 348"/>
                <a:gd name="T17" fmla="*/ 9730 h 377"/>
                <a:gd name="T18" fmla="*/ 32736 w 348"/>
                <a:gd name="T19" fmla="*/ 9730 h 377"/>
                <a:gd name="T20" fmla="*/ 30123 w 348"/>
                <a:gd name="T21" fmla="*/ 9239 h 377"/>
                <a:gd name="T22" fmla="*/ 18956 w 348"/>
                <a:gd name="T23" fmla="*/ 9239 h 377"/>
                <a:gd name="T24" fmla="*/ 20098 w 348"/>
                <a:gd name="T25" fmla="*/ 8419 h 377"/>
                <a:gd name="T26" fmla="*/ 13700 w 348"/>
                <a:gd name="T27" fmla="*/ 7091 h 377"/>
                <a:gd name="T28" fmla="*/ 12493 w 348"/>
                <a:gd name="T29" fmla="*/ 5735 h 377"/>
                <a:gd name="T30" fmla="*/ 7474 w 348"/>
                <a:gd name="T31" fmla="*/ 5735 h 377"/>
                <a:gd name="T32" fmla="*/ 8870 w 348"/>
                <a:gd name="T33" fmla="*/ 4899 h 377"/>
                <a:gd name="T34" fmla="*/ 2632 w 348"/>
                <a:gd name="T35" fmla="*/ 4576 h 377"/>
                <a:gd name="T36" fmla="*/ 0 w 348"/>
                <a:gd name="T37" fmla="*/ 3797 h 377"/>
                <a:gd name="T38" fmla="*/ 5223 w 348"/>
                <a:gd name="T39" fmla="*/ 3797 h 377"/>
                <a:gd name="T40" fmla="*/ 7474 w 348"/>
                <a:gd name="T41" fmla="*/ 2723 h 377"/>
                <a:gd name="T42" fmla="*/ 13700 w 348"/>
                <a:gd name="T43" fmla="*/ 2435 h 377"/>
                <a:gd name="T44" fmla="*/ 15249 w 348"/>
                <a:gd name="T45" fmla="*/ 1353 h 377"/>
                <a:gd name="T46" fmla="*/ 18956 w 348"/>
                <a:gd name="T47" fmla="*/ 1070 h 377"/>
                <a:gd name="T48" fmla="*/ 22751 w 348"/>
                <a:gd name="T49" fmla="*/ 0 h 377"/>
                <a:gd name="T50" fmla="*/ 27584 w 348"/>
                <a:gd name="T51" fmla="*/ 516 h 377"/>
                <a:gd name="T52" fmla="*/ 27584 w 348"/>
                <a:gd name="T53" fmla="*/ 2723 h 377"/>
                <a:gd name="T54" fmla="*/ 30123 w 348"/>
                <a:gd name="T55" fmla="*/ 4065 h 377"/>
                <a:gd name="T56" fmla="*/ 29049 w 348"/>
                <a:gd name="T57" fmla="*/ 5142 h 377"/>
                <a:gd name="T58" fmla="*/ 30123 w 348"/>
                <a:gd name="T59" fmla="*/ 6254 h 377"/>
                <a:gd name="T60" fmla="*/ 32736 w 348"/>
                <a:gd name="T61" fmla="*/ 5735 h 377"/>
                <a:gd name="T62" fmla="*/ 35352 w 348"/>
                <a:gd name="T63" fmla="*/ 6254 h 377"/>
                <a:gd name="T64" fmla="*/ 32736 w 348"/>
                <a:gd name="T65" fmla="*/ 6811 h 377"/>
                <a:gd name="T66" fmla="*/ 32736 w 348"/>
                <a:gd name="T67" fmla="*/ 7884 h 377"/>
                <a:gd name="T68" fmla="*/ 33835 w 348"/>
                <a:gd name="T69" fmla="*/ 8419 h 377"/>
                <a:gd name="T70" fmla="*/ 37651 w 348"/>
                <a:gd name="T71" fmla="*/ 8158 h 377"/>
                <a:gd name="T72" fmla="*/ 40155 w 348"/>
                <a:gd name="T73" fmla="*/ 8419 h 377"/>
                <a:gd name="T74" fmla="*/ 41484 w 348"/>
                <a:gd name="T75" fmla="*/ 8978 h 377"/>
                <a:gd name="T76" fmla="*/ 43967 w 348"/>
                <a:gd name="T77" fmla="*/ 8651 h 377"/>
                <a:gd name="T78" fmla="*/ 47760 w 348"/>
                <a:gd name="T79" fmla="*/ 7884 h 377"/>
                <a:gd name="T80" fmla="*/ 49159 w 348"/>
                <a:gd name="T81" fmla="*/ 7884 h 37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48"/>
                <a:gd name="T124" fmla="*/ 0 h 377"/>
                <a:gd name="T125" fmla="*/ 348 w 348"/>
                <a:gd name="T126" fmla="*/ 377 h 37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48" h="377">
                  <a:moveTo>
                    <a:pt x="288" y="232"/>
                  </a:moveTo>
                  <a:lnTo>
                    <a:pt x="310" y="232"/>
                  </a:lnTo>
                  <a:lnTo>
                    <a:pt x="325" y="248"/>
                  </a:lnTo>
                  <a:lnTo>
                    <a:pt x="310" y="264"/>
                  </a:lnTo>
                  <a:lnTo>
                    <a:pt x="347" y="336"/>
                  </a:lnTo>
                  <a:lnTo>
                    <a:pt x="318" y="376"/>
                  </a:lnTo>
                  <a:lnTo>
                    <a:pt x="281" y="336"/>
                  </a:lnTo>
                  <a:lnTo>
                    <a:pt x="251" y="352"/>
                  </a:lnTo>
                  <a:lnTo>
                    <a:pt x="229" y="288"/>
                  </a:lnTo>
                  <a:lnTo>
                    <a:pt x="192" y="288"/>
                  </a:lnTo>
                  <a:lnTo>
                    <a:pt x="177" y="272"/>
                  </a:lnTo>
                  <a:lnTo>
                    <a:pt x="111" y="272"/>
                  </a:lnTo>
                  <a:lnTo>
                    <a:pt x="118" y="248"/>
                  </a:lnTo>
                  <a:lnTo>
                    <a:pt x="81" y="208"/>
                  </a:lnTo>
                  <a:lnTo>
                    <a:pt x="74" y="168"/>
                  </a:lnTo>
                  <a:lnTo>
                    <a:pt x="44" y="168"/>
                  </a:lnTo>
                  <a:lnTo>
                    <a:pt x="52" y="144"/>
                  </a:lnTo>
                  <a:lnTo>
                    <a:pt x="15" y="136"/>
                  </a:lnTo>
                  <a:lnTo>
                    <a:pt x="0" y="112"/>
                  </a:lnTo>
                  <a:lnTo>
                    <a:pt x="30" y="112"/>
                  </a:lnTo>
                  <a:lnTo>
                    <a:pt x="44" y="80"/>
                  </a:lnTo>
                  <a:lnTo>
                    <a:pt x="81" y="72"/>
                  </a:lnTo>
                  <a:lnTo>
                    <a:pt x="89" y="40"/>
                  </a:lnTo>
                  <a:lnTo>
                    <a:pt x="111" y="32"/>
                  </a:lnTo>
                  <a:lnTo>
                    <a:pt x="133" y="0"/>
                  </a:lnTo>
                  <a:lnTo>
                    <a:pt x="162" y="16"/>
                  </a:lnTo>
                  <a:lnTo>
                    <a:pt x="162" y="80"/>
                  </a:lnTo>
                  <a:lnTo>
                    <a:pt x="177" y="120"/>
                  </a:lnTo>
                  <a:lnTo>
                    <a:pt x="170" y="152"/>
                  </a:lnTo>
                  <a:lnTo>
                    <a:pt x="177" y="184"/>
                  </a:lnTo>
                  <a:lnTo>
                    <a:pt x="192" y="168"/>
                  </a:lnTo>
                  <a:lnTo>
                    <a:pt x="207" y="184"/>
                  </a:lnTo>
                  <a:lnTo>
                    <a:pt x="192" y="200"/>
                  </a:lnTo>
                  <a:lnTo>
                    <a:pt x="192" y="232"/>
                  </a:lnTo>
                  <a:lnTo>
                    <a:pt x="199" y="248"/>
                  </a:lnTo>
                  <a:lnTo>
                    <a:pt x="222" y="240"/>
                  </a:lnTo>
                  <a:lnTo>
                    <a:pt x="236" y="248"/>
                  </a:lnTo>
                  <a:lnTo>
                    <a:pt x="244" y="264"/>
                  </a:lnTo>
                  <a:lnTo>
                    <a:pt x="258" y="256"/>
                  </a:lnTo>
                  <a:lnTo>
                    <a:pt x="281" y="232"/>
                  </a:lnTo>
                  <a:lnTo>
                    <a:pt x="288" y="232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15" name="Freeform 162"/>
            <p:cNvSpPr>
              <a:spLocks/>
            </p:cNvSpPr>
            <p:nvPr/>
          </p:nvSpPr>
          <p:spPr bwMode="auto">
            <a:xfrm rot="704206">
              <a:off x="1112" y="1563"/>
              <a:ext cx="413" cy="382"/>
            </a:xfrm>
            <a:custGeom>
              <a:avLst/>
              <a:gdLst>
                <a:gd name="T0" fmla="*/ 3768 w 348"/>
                <a:gd name="T1" fmla="*/ 4890 h 321"/>
                <a:gd name="T2" fmla="*/ 2632 w 348"/>
                <a:gd name="T3" fmla="*/ 4348 h 321"/>
                <a:gd name="T4" fmla="*/ 0 w 348"/>
                <a:gd name="T5" fmla="*/ 3797 h 321"/>
                <a:gd name="T6" fmla="*/ 1118 w 348"/>
                <a:gd name="T7" fmla="*/ 2718 h 321"/>
                <a:gd name="T8" fmla="*/ 7474 w 348"/>
                <a:gd name="T9" fmla="*/ 2718 h 321"/>
                <a:gd name="T10" fmla="*/ 8870 w 348"/>
                <a:gd name="T11" fmla="*/ 1666 h 321"/>
                <a:gd name="T12" fmla="*/ 18956 w 348"/>
                <a:gd name="T13" fmla="*/ 0 h 321"/>
                <a:gd name="T14" fmla="*/ 22751 w 348"/>
                <a:gd name="T15" fmla="*/ 0 h 321"/>
                <a:gd name="T16" fmla="*/ 29049 w 348"/>
                <a:gd name="T17" fmla="*/ 1353 h 321"/>
                <a:gd name="T18" fmla="*/ 26356 w 348"/>
                <a:gd name="T19" fmla="*/ 1666 h 321"/>
                <a:gd name="T20" fmla="*/ 27584 w 348"/>
                <a:gd name="T21" fmla="*/ 3215 h 321"/>
                <a:gd name="T22" fmla="*/ 36337 w 348"/>
                <a:gd name="T23" fmla="*/ 5135 h 321"/>
                <a:gd name="T24" fmla="*/ 41484 w 348"/>
                <a:gd name="T25" fmla="*/ 5135 h 321"/>
                <a:gd name="T26" fmla="*/ 42705 w 348"/>
                <a:gd name="T27" fmla="*/ 5977 h 321"/>
                <a:gd name="T28" fmla="*/ 47760 w 348"/>
                <a:gd name="T29" fmla="*/ 6240 h 321"/>
                <a:gd name="T30" fmla="*/ 56556 w 348"/>
                <a:gd name="T31" fmla="*/ 7304 h 321"/>
                <a:gd name="T32" fmla="*/ 59091 w 348"/>
                <a:gd name="T33" fmla="*/ 8412 h 321"/>
                <a:gd name="T34" fmla="*/ 59091 w 348"/>
                <a:gd name="T35" fmla="*/ 8969 h 321"/>
                <a:gd name="T36" fmla="*/ 55458 w 348"/>
                <a:gd name="T37" fmla="*/ 9717 h 321"/>
                <a:gd name="T38" fmla="*/ 53913 w 348"/>
                <a:gd name="T39" fmla="*/ 10568 h 321"/>
                <a:gd name="T40" fmla="*/ 43967 w 348"/>
                <a:gd name="T41" fmla="*/ 10857 h 321"/>
                <a:gd name="T42" fmla="*/ 30123 w 348"/>
                <a:gd name="T43" fmla="*/ 8153 h 321"/>
                <a:gd name="T44" fmla="*/ 21477 w 348"/>
                <a:gd name="T45" fmla="*/ 8412 h 321"/>
                <a:gd name="T46" fmla="*/ 17547 w 348"/>
                <a:gd name="T47" fmla="*/ 8153 h 321"/>
                <a:gd name="T48" fmla="*/ 17547 w 348"/>
                <a:gd name="T49" fmla="*/ 7304 h 321"/>
                <a:gd name="T50" fmla="*/ 20098 w 348"/>
                <a:gd name="T51" fmla="*/ 6803 h 321"/>
                <a:gd name="T52" fmla="*/ 18956 w 348"/>
                <a:gd name="T53" fmla="*/ 6240 h 321"/>
                <a:gd name="T54" fmla="*/ 6298 w 348"/>
                <a:gd name="T55" fmla="*/ 6240 h 321"/>
                <a:gd name="T56" fmla="*/ 6298 w 348"/>
                <a:gd name="T57" fmla="*/ 4890 h 321"/>
                <a:gd name="T58" fmla="*/ 3768 w 348"/>
                <a:gd name="T59" fmla="*/ 4890 h 32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48"/>
                <a:gd name="T91" fmla="*/ 0 h 321"/>
                <a:gd name="T92" fmla="*/ 348 w 348"/>
                <a:gd name="T93" fmla="*/ 321 h 32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48" h="321">
                  <a:moveTo>
                    <a:pt x="22" y="144"/>
                  </a:moveTo>
                  <a:lnTo>
                    <a:pt x="15" y="128"/>
                  </a:lnTo>
                  <a:lnTo>
                    <a:pt x="0" y="112"/>
                  </a:lnTo>
                  <a:lnTo>
                    <a:pt x="7" y="80"/>
                  </a:lnTo>
                  <a:lnTo>
                    <a:pt x="44" y="80"/>
                  </a:lnTo>
                  <a:lnTo>
                    <a:pt x="52" y="48"/>
                  </a:lnTo>
                  <a:lnTo>
                    <a:pt x="111" y="0"/>
                  </a:lnTo>
                  <a:lnTo>
                    <a:pt x="133" y="0"/>
                  </a:lnTo>
                  <a:lnTo>
                    <a:pt x="170" y="40"/>
                  </a:lnTo>
                  <a:lnTo>
                    <a:pt x="155" y="48"/>
                  </a:lnTo>
                  <a:lnTo>
                    <a:pt x="162" y="96"/>
                  </a:lnTo>
                  <a:lnTo>
                    <a:pt x="214" y="152"/>
                  </a:lnTo>
                  <a:lnTo>
                    <a:pt x="244" y="152"/>
                  </a:lnTo>
                  <a:lnTo>
                    <a:pt x="251" y="176"/>
                  </a:lnTo>
                  <a:lnTo>
                    <a:pt x="281" y="184"/>
                  </a:lnTo>
                  <a:lnTo>
                    <a:pt x="332" y="216"/>
                  </a:lnTo>
                  <a:lnTo>
                    <a:pt x="347" y="248"/>
                  </a:lnTo>
                  <a:lnTo>
                    <a:pt x="347" y="264"/>
                  </a:lnTo>
                  <a:lnTo>
                    <a:pt x="325" y="288"/>
                  </a:lnTo>
                  <a:lnTo>
                    <a:pt x="318" y="312"/>
                  </a:lnTo>
                  <a:lnTo>
                    <a:pt x="258" y="320"/>
                  </a:lnTo>
                  <a:lnTo>
                    <a:pt x="177" y="240"/>
                  </a:lnTo>
                  <a:lnTo>
                    <a:pt x="126" y="248"/>
                  </a:lnTo>
                  <a:lnTo>
                    <a:pt x="103" y="240"/>
                  </a:lnTo>
                  <a:lnTo>
                    <a:pt x="103" y="216"/>
                  </a:lnTo>
                  <a:lnTo>
                    <a:pt x="118" y="200"/>
                  </a:lnTo>
                  <a:lnTo>
                    <a:pt x="111" y="184"/>
                  </a:lnTo>
                  <a:lnTo>
                    <a:pt x="37" y="184"/>
                  </a:lnTo>
                  <a:lnTo>
                    <a:pt x="37" y="144"/>
                  </a:lnTo>
                  <a:lnTo>
                    <a:pt x="22" y="144"/>
                  </a:lnTo>
                </a:path>
              </a:pathLst>
            </a:custGeom>
            <a:solidFill>
              <a:srgbClr val="92D050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16" name="Freeform 165" descr="Широкий диагональный 2"/>
            <p:cNvSpPr>
              <a:spLocks/>
            </p:cNvSpPr>
            <p:nvPr/>
          </p:nvSpPr>
          <p:spPr bwMode="auto">
            <a:xfrm rot="704206">
              <a:off x="1185" y="2186"/>
              <a:ext cx="295" cy="210"/>
            </a:xfrm>
            <a:custGeom>
              <a:avLst/>
              <a:gdLst>
                <a:gd name="T0" fmla="*/ 25087 w 223"/>
                <a:gd name="T1" fmla="*/ 0 h 193"/>
                <a:gd name="T2" fmla="*/ 10407 w 223"/>
                <a:gd name="T3" fmla="*/ 337 h 193"/>
                <a:gd name="T4" fmla="*/ 5370 w 223"/>
                <a:gd name="T5" fmla="*/ 1073 h 193"/>
                <a:gd name="T6" fmla="*/ 5370 w 223"/>
                <a:gd name="T7" fmla="*/ 1779 h 193"/>
                <a:gd name="T8" fmla="*/ 0 w 223"/>
                <a:gd name="T9" fmla="*/ 2510 h 193"/>
                <a:gd name="T10" fmla="*/ 3946 w 223"/>
                <a:gd name="T11" fmla="*/ 3548 h 193"/>
                <a:gd name="T12" fmla="*/ 9350 w 223"/>
                <a:gd name="T13" fmla="*/ 3548 h 193"/>
                <a:gd name="T14" fmla="*/ 10407 w 223"/>
                <a:gd name="T15" fmla="*/ 4930 h 193"/>
                <a:gd name="T16" fmla="*/ 11869 w 223"/>
                <a:gd name="T17" fmla="*/ 6013 h 193"/>
                <a:gd name="T18" fmla="*/ 18468 w 223"/>
                <a:gd name="T19" fmla="*/ 6013 h 193"/>
                <a:gd name="T20" fmla="*/ 23486 w 223"/>
                <a:gd name="T21" fmla="*/ 7828 h 193"/>
                <a:gd name="T22" fmla="*/ 29035 w 223"/>
                <a:gd name="T23" fmla="*/ 8522 h 193"/>
                <a:gd name="T24" fmla="*/ 32640 w 223"/>
                <a:gd name="T25" fmla="*/ 7454 h 193"/>
                <a:gd name="T26" fmla="*/ 31460 w 223"/>
                <a:gd name="T27" fmla="*/ 6348 h 193"/>
                <a:gd name="T28" fmla="*/ 38027 w 223"/>
                <a:gd name="T29" fmla="*/ 6348 h 193"/>
                <a:gd name="T30" fmla="*/ 39327 w 223"/>
                <a:gd name="T31" fmla="*/ 4930 h 193"/>
                <a:gd name="T32" fmla="*/ 38027 w 223"/>
                <a:gd name="T33" fmla="*/ 5299 h 193"/>
                <a:gd name="T34" fmla="*/ 38027 w 223"/>
                <a:gd name="T35" fmla="*/ 3196 h 193"/>
                <a:gd name="T36" fmla="*/ 34016 w 223"/>
                <a:gd name="T37" fmla="*/ 3196 h 193"/>
                <a:gd name="T38" fmla="*/ 32640 w 223"/>
                <a:gd name="T39" fmla="*/ 3883 h 193"/>
                <a:gd name="T40" fmla="*/ 27427 w 223"/>
                <a:gd name="T41" fmla="*/ 2510 h 193"/>
                <a:gd name="T42" fmla="*/ 26225 w 223"/>
                <a:gd name="T43" fmla="*/ 717 h 193"/>
                <a:gd name="T44" fmla="*/ 25087 w 223"/>
                <a:gd name="T45" fmla="*/ 337 h 193"/>
                <a:gd name="T46" fmla="*/ 25087 w 223"/>
                <a:gd name="T47" fmla="*/ 0 h 19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23"/>
                <a:gd name="T73" fmla="*/ 0 h 193"/>
                <a:gd name="T74" fmla="*/ 223 w 223"/>
                <a:gd name="T75" fmla="*/ 193 h 19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23" h="193">
                  <a:moveTo>
                    <a:pt x="141" y="0"/>
                  </a:moveTo>
                  <a:lnTo>
                    <a:pt x="59" y="8"/>
                  </a:lnTo>
                  <a:lnTo>
                    <a:pt x="30" y="24"/>
                  </a:lnTo>
                  <a:lnTo>
                    <a:pt x="30" y="40"/>
                  </a:lnTo>
                  <a:lnTo>
                    <a:pt x="0" y="56"/>
                  </a:lnTo>
                  <a:lnTo>
                    <a:pt x="22" y="80"/>
                  </a:lnTo>
                  <a:lnTo>
                    <a:pt x="52" y="80"/>
                  </a:lnTo>
                  <a:lnTo>
                    <a:pt x="59" y="112"/>
                  </a:lnTo>
                  <a:lnTo>
                    <a:pt x="67" y="136"/>
                  </a:lnTo>
                  <a:lnTo>
                    <a:pt x="104" y="136"/>
                  </a:lnTo>
                  <a:lnTo>
                    <a:pt x="133" y="176"/>
                  </a:lnTo>
                  <a:lnTo>
                    <a:pt x="163" y="192"/>
                  </a:lnTo>
                  <a:lnTo>
                    <a:pt x="185" y="168"/>
                  </a:lnTo>
                  <a:lnTo>
                    <a:pt x="178" y="144"/>
                  </a:lnTo>
                  <a:lnTo>
                    <a:pt x="215" y="144"/>
                  </a:lnTo>
                  <a:lnTo>
                    <a:pt x="222" y="112"/>
                  </a:lnTo>
                  <a:lnTo>
                    <a:pt x="215" y="120"/>
                  </a:lnTo>
                  <a:lnTo>
                    <a:pt x="215" y="72"/>
                  </a:lnTo>
                  <a:lnTo>
                    <a:pt x="192" y="72"/>
                  </a:lnTo>
                  <a:lnTo>
                    <a:pt x="185" y="88"/>
                  </a:lnTo>
                  <a:lnTo>
                    <a:pt x="155" y="56"/>
                  </a:lnTo>
                  <a:lnTo>
                    <a:pt x="148" y="16"/>
                  </a:lnTo>
                  <a:lnTo>
                    <a:pt x="141" y="8"/>
                  </a:lnTo>
                  <a:lnTo>
                    <a:pt x="141" y="0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17" name="Freeform 168" descr="Широкий диагональный 2"/>
            <p:cNvSpPr>
              <a:spLocks/>
            </p:cNvSpPr>
            <p:nvPr/>
          </p:nvSpPr>
          <p:spPr bwMode="auto">
            <a:xfrm rot="704206">
              <a:off x="1114" y="2320"/>
              <a:ext cx="177" cy="172"/>
            </a:xfrm>
            <a:custGeom>
              <a:avLst/>
              <a:gdLst>
                <a:gd name="T0" fmla="*/ 20096 w 172"/>
                <a:gd name="T1" fmla="*/ 0 h 153"/>
                <a:gd name="T2" fmla="*/ 12907 w 172"/>
                <a:gd name="T3" fmla="*/ 994 h 153"/>
                <a:gd name="T4" fmla="*/ 8738 w 172"/>
                <a:gd name="T5" fmla="*/ 0 h 153"/>
                <a:gd name="T6" fmla="*/ 1442 w 172"/>
                <a:gd name="T7" fmla="*/ 0 h 153"/>
                <a:gd name="T8" fmla="*/ 0 w 172"/>
                <a:gd name="T9" fmla="*/ 1625 h 153"/>
                <a:gd name="T10" fmla="*/ 0 w 172"/>
                <a:gd name="T11" fmla="*/ 2204 h 153"/>
                <a:gd name="T12" fmla="*/ 2915 w 172"/>
                <a:gd name="T13" fmla="*/ 3186 h 153"/>
                <a:gd name="T14" fmla="*/ 7109 w 172"/>
                <a:gd name="T15" fmla="*/ 4487 h 153"/>
                <a:gd name="T16" fmla="*/ 7109 w 172"/>
                <a:gd name="T17" fmla="*/ 6054 h 153"/>
                <a:gd name="T18" fmla="*/ 12907 w 172"/>
                <a:gd name="T19" fmla="*/ 6054 h 153"/>
                <a:gd name="T20" fmla="*/ 15932 w 172"/>
                <a:gd name="T21" fmla="*/ 4811 h 153"/>
                <a:gd name="T22" fmla="*/ 22991 w 172"/>
                <a:gd name="T23" fmla="*/ 4487 h 153"/>
                <a:gd name="T24" fmla="*/ 24294 w 172"/>
                <a:gd name="T25" fmla="*/ 3186 h 153"/>
                <a:gd name="T26" fmla="*/ 28948 w 172"/>
                <a:gd name="T27" fmla="*/ 2856 h 153"/>
                <a:gd name="T28" fmla="*/ 33121 w 172"/>
                <a:gd name="T29" fmla="*/ 1625 h 153"/>
                <a:gd name="T30" fmla="*/ 27203 w 172"/>
                <a:gd name="T31" fmla="*/ 0 h 153"/>
                <a:gd name="T32" fmla="*/ 20096 w 172"/>
                <a:gd name="T33" fmla="*/ 0 h 15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2"/>
                <a:gd name="T52" fmla="*/ 0 h 153"/>
                <a:gd name="T53" fmla="*/ 172 w 172"/>
                <a:gd name="T54" fmla="*/ 153 h 15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2" h="153">
                  <a:moveTo>
                    <a:pt x="104" y="0"/>
                  </a:moveTo>
                  <a:lnTo>
                    <a:pt x="67" y="24"/>
                  </a:lnTo>
                  <a:lnTo>
                    <a:pt x="45" y="0"/>
                  </a:lnTo>
                  <a:lnTo>
                    <a:pt x="7" y="0"/>
                  </a:lnTo>
                  <a:lnTo>
                    <a:pt x="0" y="40"/>
                  </a:lnTo>
                  <a:lnTo>
                    <a:pt x="0" y="56"/>
                  </a:lnTo>
                  <a:lnTo>
                    <a:pt x="15" y="80"/>
                  </a:lnTo>
                  <a:lnTo>
                    <a:pt x="37" y="112"/>
                  </a:lnTo>
                  <a:lnTo>
                    <a:pt x="37" y="152"/>
                  </a:lnTo>
                  <a:lnTo>
                    <a:pt x="67" y="152"/>
                  </a:lnTo>
                  <a:lnTo>
                    <a:pt x="82" y="120"/>
                  </a:lnTo>
                  <a:lnTo>
                    <a:pt x="119" y="112"/>
                  </a:lnTo>
                  <a:lnTo>
                    <a:pt x="126" y="80"/>
                  </a:lnTo>
                  <a:lnTo>
                    <a:pt x="149" y="72"/>
                  </a:lnTo>
                  <a:lnTo>
                    <a:pt x="171" y="40"/>
                  </a:lnTo>
                  <a:lnTo>
                    <a:pt x="141" y="0"/>
                  </a:lnTo>
                  <a:lnTo>
                    <a:pt x="104" y="0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18" name="Freeform 169"/>
            <p:cNvSpPr>
              <a:spLocks/>
            </p:cNvSpPr>
            <p:nvPr/>
          </p:nvSpPr>
          <p:spPr bwMode="auto">
            <a:xfrm rot="704206">
              <a:off x="858" y="2206"/>
              <a:ext cx="295" cy="326"/>
            </a:xfrm>
            <a:custGeom>
              <a:avLst/>
              <a:gdLst>
                <a:gd name="T0" fmla="*/ 22134 w 258"/>
                <a:gd name="T1" fmla="*/ 9855 h 273"/>
                <a:gd name="T2" fmla="*/ 26942 w 258"/>
                <a:gd name="T3" fmla="*/ 10114 h 273"/>
                <a:gd name="T4" fmla="*/ 28421 w 258"/>
                <a:gd name="T5" fmla="*/ 8959 h 273"/>
                <a:gd name="T6" fmla="*/ 40247 w 258"/>
                <a:gd name="T7" fmla="*/ 8368 h 273"/>
                <a:gd name="T8" fmla="*/ 46344 w 258"/>
                <a:gd name="T9" fmla="*/ 8368 h 273"/>
                <a:gd name="T10" fmla="*/ 52175 w 258"/>
                <a:gd name="T11" fmla="*/ 8059 h 273"/>
                <a:gd name="T12" fmla="*/ 52175 w 258"/>
                <a:gd name="T13" fmla="*/ 6621 h 273"/>
                <a:gd name="T14" fmla="*/ 47834 w 258"/>
                <a:gd name="T15" fmla="*/ 5339 h 273"/>
                <a:gd name="T16" fmla="*/ 44901 w 258"/>
                <a:gd name="T17" fmla="*/ 4449 h 273"/>
                <a:gd name="T18" fmla="*/ 44901 w 258"/>
                <a:gd name="T19" fmla="*/ 3854 h 273"/>
                <a:gd name="T20" fmla="*/ 35819 w 258"/>
                <a:gd name="T21" fmla="*/ 3854 h 273"/>
                <a:gd name="T22" fmla="*/ 32826 w 258"/>
                <a:gd name="T23" fmla="*/ 2995 h 273"/>
                <a:gd name="T24" fmla="*/ 29778 w 258"/>
                <a:gd name="T25" fmla="*/ 2371 h 273"/>
                <a:gd name="T26" fmla="*/ 25379 w 258"/>
                <a:gd name="T27" fmla="*/ 2371 h 273"/>
                <a:gd name="T28" fmla="*/ 19145 w 258"/>
                <a:gd name="T29" fmla="*/ 1225 h 273"/>
                <a:gd name="T30" fmla="*/ 16525 w 258"/>
                <a:gd name="T31" fmla="*/ 1225 h 273"/>
                <a:gd name="T32" fmla="*/ 10388 w 258"/>
                <a:gd name="T33" fmla="*/ 0 h 273"/>
                <a:gd name="T34" fmla="*/ 8981 w 258"/>
                <a:gd name="T35" fmla="*/ 0 h 273"/>
                <a:gd name="T36" fmla="*/ 4422 w 258"/>
                <a:gd name="T37" fmla="*/ 597 h 273"/>
                <a:gd name="T38" fmla="*/ 0 w 258"/>
                <a:gd name="T39" fmla="*/ 597 h 273"/>
                <a:gd name="T40" fmla="*/ 0 w 258"/>
                <a:gd name="T41" fmla="*/ 2086 h 273"/>
                <a:gd name="T42" fmla="*/ 0 w 258"/>
                <a:gd name="T43" fmla="*/ 3256 h 273"/>
                <a:gd name="T44" fmla="*/ 11925 w 258"/>
                <a:gd name="T45" fmla="*/ 4144 h 273"/>
                <a:gd name="T46" fmla="*/ 11925 w 258"/>
                <a:gd name="T47" fmla="*/ 5339 h 273"/>
                <a:gd name="T48" fmla="*/ 8981 w 258"/>
                <a:gd name="T49" fmla="*/ 5662 h 273"/>
                <a:gd name="T50" fmla="*/ 11925 w 258"/>
                <a:gd name="T51" fmla="*/ 5950 h 273"/>
                <a:gd name="T52" fmla="*/ 19145 w 258"/>
                <a:gd name="T53" fmla="*/ 6621 h 273"/>
                <a:gd name="T54" fmla="*/ 19145 w 258"/>
                <a:gd name="T55" fmla="*/ 7480 h 273"/>
                <a:gd name="T56" fmla="*/ 19145 w 258"/>
                <a:gd name="T57" fmla="*/ 7760 h 273"/>
                <a:gd name="T58" fmla="*/ 22134 w 258"/>
                <a:gd name="T59" fmla="*/ 9855 h 273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58"/>
                <a:gd name="T91" fmla="*/ 0 h 273"/>
                <a:gd name="T92" fmla="*/ 258 w 258"/>
                <a:gd name="T93" fmla="*/ 273 h 273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58" h="273">
                  <a:moveTo>
                    <a:pt x="110" y="264"/>
                  </a:moveTo>
                  <a:lnTo>
                    <a:pt x="132" y="272"/>
                  </a:lnTo>
                  <a:lnTo>
                    <a:pt x="140" y="240"/>
                  </a:lnTo>
                  <a:lnTo>
                    <a:pt x="198" y="224"/>
                  </a:lnTo>
                  <a:lnTo>
                    <a:pt x="228" y="224"/>
                  </a:lnTo>
                  <a:lnTo>
                    <a:pt x="257" y="216"/>
                  </a:lnTo>
                  <a:lnTo>
                    <a:pt x="257" y="176"/>
                  </a:lnTo>
                  <a:lnTo>
                    <a:pt x="235" y="144"/>
                  </a:lnTo>
                  <a:lnTo>
                    <a:pt x="220" y="120"/>
                  </a:lnTo>
                  <a:lnTo>
                    <a:pt x="220" y="104"/>
                  </a:lnTo>
                  <a:lnTo>
                    <a:pt x="176" y="104"/>
                  </a:lnTo>
                  <a:lnTo>
                    <a:pt x="162" y="80"/>
                  </a:lnTo>
                  <a:lnTo>
                    <a:pt x="147" y="64"/>
                  </a:lnTo>
                  <a:lnTo>
                    <a:pt x="125" y="64"/>
                  </a:lnTo>
                  <a:lnTo>
                    <a:pt x="95" y="32"/>
                  </a:lnTo>
                  <a:lnTo>
                    <a:pt x="81" y="32"/>
                  </a:lnTo>
                  <a:lnTo>
                    <a:pt x="51" y="0"/>
                  </a:lnTo>
                  <a:lnTo>
                    <a:pt x="44" y="0"/>
                  </a:lnTo>
                  <a:lnTo>
                    <a:pt x="22" y="16"/>
                  </a:lnTo>
                  <a:lnTo>
                    <a:pt x="0" y="16"/>
                  </a:lnTo>
                  <a:lnTo>
                    <a:pt x="0" y="56"/>
                  </a:lnTo>
                  <a:lnTo>
                    <a:pt x="0" y="88"/>
                  </a:lnTo>
                  <a:lnTo>
                    <a:pt x="59" y="112"/>
                  </a:lnTo>
                  <a:lnTo>
                    <a:pt x="59" y="144"/>
                  </a:lnTo>
                  <a:lnTo>
                    <a:pt x="44" y="152"/>
                  </a:lnTo>
                  <a:lnTo>
                    <a:pt x="59" y="160"/>
                  </a:lnTo>
                  <a:lnTo>
                    <a:pt x="95" y="176"/>
                  </a:lnTo>
                  <a:lnTo>
                    <a:pt x="95" y="200"/>
                  </a:lnTo>
                  <a:lnTo>
                    <a:pt x="95" y="208"/>
                  </a:lnTo>
                  <a:lnTo>
                    <a:pt x="110" y="26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19" name="Freeform 171" descr="Широкий диагональный 2"/>
            <p:cNvSpPr>
              <a:spLocks/>
            </p:cNvSpPr>
            <p:nvPr/>
          </p:nvSpPr>
          <p:spPr bwMode="auto">
            <a:xfrm rot="704206">
              <a:off x="670" y="2203"/>
              <a:ext cx="301" cy="289"/>
            </a:xfrm>
            <a:custGeom>
              <a:avLst/>
              <a:gdLst>
                <a:gd name="T0" fmla="*/ 7687 w 252"/>
                <a:gd name="T1" fmla="*/ 7819 h 257"/>
                <a:gd name="T2" fmla="*/ 3162 w 252"/>
                <a:gd name="T3" fmla="*/ 7296 h 257"/>
                <a:gd name="T4" fmla="*/ 4511 w 252"/>
                <a:gd name="T5" fmla="*/ 6228 h 257"/>
                <a:gd name="T6" fmla="*/ 0 w 252"/>
                <a:gd name="T7" fmla="*/ 5390 h 257"/>
                <a:gd name="T8" fmla="*/ 1484 w 252"/>
                <a:gd name="T9" fmla="*/ 5131 h 257"/>
                <a:gd name="T10" fmla="*/ 12062 w 252"/>
                <a:gd name="T11" fmla="*/ 4873 h 257"/>
                <a:gd name="T12" fmla="*/ 10576 w 252"/>
                <a:gd name="T13" fmla="*/ 3790 h 257"/>
                <a:gd name="T14" fmla="*/ 13569 w 252"/>
                <a:gd name="T15" fmla="*/ 2990 h 257"/>
                <a:gd name="T16" fmla="*/ 16876 w 252"/>
                <a:gd name="T17" fmla="*/ 2710 h 257"/>
                <a:gd name="T18" fmla="*/ 13569 w 252"/>
                <a:gd name="T19" fmla="*/ 1345 h 257"/>
                <a:gd name="T20" fmla="*/ 16876 w 252"/>
                <a:gd name="T21" fmla="*/ 1064 h 257"/>
                <a:gd name="T22" fmla="*/ 16876 w 252"/>
                <a:gd name="T23" fmla="*/ 254 h 257"/>
                <a:gd name="T24" fmla="*/ 24441 w 252"/>
                <a:gd name="T25" fmla="*/ 0 h 257"/>
                <a:gd name="T26" fmla="*/ 27509 w 252"/>
                <a:gd name="T27" fmla="*/ 516 h 257"/>
                <a:gd name="T28" fmla="*/ 31916 w 252"/>
                <a:gd name="T29" fmla="*/ 823 h 257"/>
                <a:gd name="T30" fmla="*/ 31916 w 252"/>
                <a:gd name="T31" fmla="*/ 1906 h 257"/>
                <a:gd name="T32" fmla="*/ 44378 w 252"/>
                <a:gd name="T33" fmla="*/ 2710 h 257"/>
                <a:gd name="T34" fmla="*/ 44378 w 252"/>
                <a:gd name="T35" fmla="*/ 3790 h 257"/>
                <a:gd name="T36" fmla="*/ 41035 w 252"/>
                <a:gd name="T37" fmla="*/ 4058 h 257"/>
                <a:gd name="T38" fmla="*/ 44378 w 252"/>
                <a:gd name="T39" fmla="*/ 4333 h 257"/>
                <a:gd name="T40" fmla="*/ 51870 w 252"/>
                <a:gd name="T41" fmla="*/ 4873 h 257"/>
                <a:gd name="T42" fmla="*/ 51870 w 252"/>
                <a:gd name="T43" fmla="*/ 5729 h 257"/>
                <a:gd name="T44" fmla="*/ 51870 w 252"/>
                <a:gd name="T45" fmla="*/ 5953 h 257"/>
                <a:gd name="T46" fmla="*/ 39725 w 252"/>
                <a:gd name="T47" fmla="*/ 7296 h 257"/>
                <a:gd name="T48" fmla="*/ 39725 w 252"/>
                <a:gd name="T49" fmla="*/ 8390 h 257"/>
                <a:gd name="T50" fmla="*/ 35027 w 252"/>
                <a:gd name="T51" fmla="*/ 8633 h 257"/>
                <a:gd name="T52" fmla="*/ 31916 w 252"/>
                <a:gd name="T53" fmla="*/ 7557 h 257"/>
                <a:gd name="T54" fmla="*/ 24441 w 252"/>
                <a:gd name="T55" fmla="*/ 7819 h 257"/>
                <a:gd name="T56" fmla="*/ 24441 w 252"/>
                <a:gd name="T57" fmla="*/ 8146 h 257"/>
                <a:gd name="T58" fmla="*/ 19922 w 252"/>
                <a:gd name="T59" fmla="*/ 8146 h 257"/>
                <a:gd name="T60" fmla="*/ 18385 w 252"/>
                <a:gd name="T61" fmla="*/ 7028 h 257"/>
                <a:gd name="T62" fmla="*/ 15088 w 252"/>
                <a:gd name="T63" fmla="*/ 7557 h 257"/>
                <a:gd name="T64" fmla="*/ 7687 w 252"/>
                <a:gd name="T65" fmla="*/ 7819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52"/>
                <a:gd name="T100" fmla="*/ 0 h 257"/>
                <a:gd name="T101" fmla="*/ 252 w 252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52" h="257">
                  <a:moveTo>
                    <a:pt x="37" y="232"/>
                  </a:moveTo>
                  <a:lnTo>
                    <a:pt x="15" y="216"/>
                  </a:lnTo>
                  <a:lnTo>
                    <a:pt x="22" y="184"/>
                  </a:lnTo>
                  <a:lnTo>
                    <a:pt x="0" y="160"/>
                  </a:lnTo>
                  <a:lnTo>
                    <a:pt x="7" y="152"/>
                  </a:lnTo>
                  <a:lnTo>
                    <a:pt x="59" y="144"/>
                  </a:lnTo>
                  <a:lnTo>
                    <a:pt x="52" y="112"/>
                  </a:lnTo>
                  <a:lnTo>
                    <a:pt x="66" y="88"/>
                  </a:lnTo>
                  <a:lnTo>
                    <a:pt x="81" y="80"/>
                  </a:lnTo>
                  <a:lnTo>
                    <a:pt x="66" y="40"/>
                  </a:lnTo>
                  <a:lnTo>
                    <a:pt x="81" y="32"/>
                  </a:lnTo>
                  <a:lnTo>
                    <a:pt x="81" y="8"/>
                  </a:lnTo>
                  <a:lnTo>
                    <a:pt x="118" y="0"/>
                  </a:lnTo>
                  <a:lnTo>
                    <a:pt x="133" y="16"/>
                  </a:lnTo>
                  <a:lnTo>
                    <a:pt x="155" y="24"/>
                  </a:lnTo>
                  <a:lnTo>
                    <a:pt x="155" y="56"/>
                  </a:lnTo>
                  <a:lnTo>
                    <a:pt x="214" y="80"/>
                  </a:lnTo>
                  <a:lnTo>
                    <a:pt x="214" y="112"/>
                  </a:lnTo>
                  <a:lnTo>
                    <a:pt x="199" y="120"/>
                  </a:lnTo>
                  <a:lnTo>
                    <a:pt x="214" y="128"/>
                  </a:lnTo>
                  <a:lnTo>
                    <a:pt x="251" y="144"/>
                  </a:lnTo>
                  <a:lnTo>
                    <a:pt x="251" y="168"/>
                  </a:lnTo>
                  <a:lnTo>
                    <a:pt x="251" y="176"/>
                  </a:lnTo>
                  <a:lnTo>
                    <a:pt x="192" y="216"/>
                  </a:lnTo>
                  <a:lnTo>
                    <a:pt x="192" y="248"/>
                  </a:lnTo>
                  <a:lnTo>
                    <a:pt x="170" y="256"/>
                  </a:lnTo>
                  <a:lnTo>
                    <a:pt x="155" y="224"/>
                  </a:lnTo>
                  <a:lnTo>
                    <a:pt x="118" y="232"/>
                  </a:lnTo>
                  <a:lnTo>
                    <a:pt x="118" y="240"/>
                  </a:lnTo>
                  <a:lnTo>
                    <a:pt x="96" y="240"/>
                  </a:lnTo>
                  <a:lnTo>
                    <a:pt x="89" y="208"/>
                  </a:lnTo>
                  <a:lnTo>
                    <a:pt x="74" y="224"/>
                  </a:lnTo>
                  <a:lnTo>
                    <a:pt x="37" y="232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20" name="Freeform 172" descr="Широкий диагональный 2"/>
            <p:cNvSpPr>
              <a:spLocks/>
            </p:cNvSpPr>
            <p:nvPr/>
          </p:nvSpPr>
          <p:spPr bwMode="auto">
            <a:xfrm rot="704206">
              <a:off x="536" y="2411"/>
              <a:ext cx="266" cy="291"/>
            </a:xfrm>
            <a:custGeom>
              <a:avLst/>
              <a:gdLst>
                <a:gd name="T0" fmla="*/ 25148 w 222"/>
                <a:gd name="T1" fmla="*/ 1017 h 257"/>
                <a:gd name="T2" fmla="*/ 33358 w 222"/>
                <a:gd name="T3" fmla="*/ 648 h 257"/>
                <a:gd name="T4" fmla="*/ 36659 w 222"/>
                <a:gd name="T5" fmla="*/ 0 h 257"/>
                <a:gd name="T6" fmla="*/ 38225 w 222"/>
                <a:gd name="T7" fmla="*/ 1332 h 257"/>
                <a:gd name="T8" fmla="*/ 43689 w 222"/>
                <a:gd name="T9" fmla="*/ 1332 h 257"/>
                <a:gd name="T10" fmla="*/ 41714 w 222"/>
                <a:gd name="T11" fmla="*/ 1984 h 257"/>
                <a:gd name="T12" fmla="*/ 43689 w 222"/>
                <a:gd name="T13" fmla="*/ 3990 h 257"/>
                <a:gd name="T14" fmla="*/ 50341 w 222"/>
                <a:gd name="T15" fmla="*/ 4991 h 257"/>
                <a:gd name="T16" fmla="*/ 44985 w 222"/>
                <a:gd name="T17" fmla="*/ 5358 h 257"/>
                <a:gd name="T18" fmla="*/ 44985 w 222"/>
                <a:gd name="T19" fmla="*/ 6960 h 257"/>
                <a:gd name="T20" fmla="*/ 38225 w 222"/>
                <a:gd name="T21" fmla="*/ 6960 h 257"/>
                <a:gd name="T22" fmla="*/ 39973 w 222"/>
                <a:gd name="T23" fmla="*/ 8283 h 257"/>
                <a:gd name="T24" fmla="*/ 35262 w 222"/>
                <a:gd name="T25" fmla="*/ 8983 h 257"/>
                <a:gd name="T26" fmla="*/ 38225 w 222"/>
                <a:gd name="T27" fmla="*/ 9340 h 257"/>
                <a:gd name="T28" fmla="*/ 26625 w 222"/>
                <a:gd name="T29" fmla="*/ 10620 h 257"/>
                <a:gd name="T30" fmla="*/ 25148 w 222"/>
                <a:gd name="T31" fmla="*/ 9665 h 257"/>
                <a:gd name="T32" fmla="*/ 19963 w 222"/>
                <a:gd name="T33" fmla="*/ 9340 h 257"/>
                <a:gd name="T34" fmla="*/ 18414 w 222"/>
                <a:gd name="T35" fmla="*/ 7290 h 257"/>
                <a:gd name="T36" fmla="*/ 16770 w 222"/>
                <a:gd name="T37" fmla="*/ 6298 h 257"/>
                <a:gd name="T38" fmla="*/ 11681 w 222"/>
                <a:gd name="T39" fmla="*/ 4991 h 257"/>
                <a:gd name="T40" fmla="*/ 6553 w 222"/>
                <a:gd name="T41" fmla="*/ 3691 h 257"/>
                <a:gd name="T42" fmla="*/ 3404 w 222"/>
                <a:gd name="T43" fmla="*/ 3324 h 257"/>
                <a:gd name="T44" fmla="*/ 0 w 222"/>
                <a:gd name="T45" fmla="*/ 1672 h 257"/>
                <a:gd name="T46" fmla="*/ 3404 w 222"/>
                <a:gd name="T47" fmla="*/ 1332 h 257"/>
                <a:gd name="T48" fmla="*/ 6553 w 222"/>
                <a:gd name="T49" fmla="*/ 2290 h 257"/>
                <a:gd name="T50" fmla="*/ 10074 w 222"/>
                <a:gd name="T51" fmla="*/ 2290 h 257"/>
                <a:gd name="T52" fmla="*/ 8408 w 222"/>
                <a:gd name="T53" fmla="*/ 3324 h 257"/>
                <a:gd name="T54" fmla="*/ 11681 w 222"/>
                <a:gd name="T55" fmla="*/ 3324 h 257"/>
                <a:gd name="T56" fmla="*/ 16770 w 222"/>
                <a:gd name="T57" fmla="*/ 3990 h 257"/>
                <a:gd name="T58" fmla="*/ 30132 w 222"/>
                <a:gd name="T59" fmla="*/ 2290 h 257"/>
                <a:gd name="T60" fmla="*/ 28499 w 222"/>
                <a:gd name="T61" fmla="*/ 1672 h 257"/>
                <a:gd name="T62" fmla="*/ 23235 w 222"/>
                <a:gd name="T63" fmla="*/ 1672 h 257"/>
                <a:gd name="T64" fmla="*/ 25148 w 222"/>
                <a:gd name="T65" fmla="*/ 1017 h 2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2"/>
                <a:gd name="T100" fmla="*/ 0 h 257"/>
                <a:gd name="T101" fmla="*/ 222 w 222"/>
                <a:gd name="T102" fmla="*/ 257 h 25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2" h="257">
                  <a:moveTo>
                    <a:pt x="111" y="24"/>
                  </a:moveTo>
                  <a:lnTo>
                    <a:pt x="147" y="16"/>
                  </a:lnTo>
                  <a:lnTo>
                    <a:pt x="162" y="0"/>
                  </a:lnTo>
                  <a:lnTo>
                    <a:pt x="169" y="32"/>
                  </a:lnTo>
                  <a:lnTo>
                    <a:pt x="192" y="32"/>
                  </a:lnTo>
                  <a:lnTo>
                    <a:pt x="184" y="48"/>
                  </a:lnTo>
                  <a:lnTo>
                    <a:pt x="192" y="96"/>
                  </a:lnTo>
                  <a:lnTo>
                    <a:pt x="221" y="120"/>
                  </a:lnTo>
                  <a:lnTo>
                    <a:pt x="199" y="128"/>
                  </a:lnTo>
                  <a:lnTo>
                    <a:pt x="199" y="168"/>
                  </a:lnTo>
                  <a:lnTo>
                    <a:pt x="169" y="168"/>
                  </a:lnTo>
                  <a:lnTo>
                    <a:pt x="177" y="200"/>
                  </a:lnTo>
                  <a:lnTo>
                    <a:pt x="155" y="216"/>
                  </a:lnTo>
                  <a:lnTo>
                    <a:pt x="169" y="224"/>
                  </a:lnTo>
                  <a:lnTo>
                    <a:pt x="118" y="256"/>
                  </a:lnTo>
                  <a:lnTo>
                    <a:pt x="111" y="232"/>
                  </a:lnTo>
                  <a:lnTo>
                    <a:pt x="88" y="224"/>
                  </a:lnTo>
                  <a:lnTo>
                    <a:pt x="81" y="176"/>
                  </a:lnTo>
                  <a:lnTo>
                    <a:pt x="74" y="152"/>
                  </a:lnTo>
                  <a:lnTo>
                    <a:pt x="52" y="120"/>
                  </a:lnTo>
                  <a:lnTo>
                    <a:pt x="29" y="88"/>
                  </a:lnTo>
                  <a:lnTo>
                    <a:pt x="15" y="80"/>
                  </a:lnTo>
                  <a:lnTo>
                    <a:pt x="0" y="40"/>
                  </a:lnTo>
                  <a:lnTo>
                    <a:pt x="15" y="32"/>
                  </a:lnTo>
                  <a:lnTo>
                    <a:pt x="29" y="56"/>
                  </a:lnTo>
                  <a:lnTo>
                    <a:pt x="44" y="56"/>
                  </a:lnTo>
                  <a:lnTo>
                    <a:pt x="37" y="80"/>
                  </a:lnTo>
                  <a:lnTo>
                    <a:pt x="52" y="80"/>
                  </a:lnTo>
                  <a:lnTo>
                    <a:pt x="74" y="96"/>
                  </a:lnTo>
                  <a:lnTo>
                    <a:pt x="133" y="56"/>
                  </a:lnTo>
                  <a:lnTo>
                    <a:pt x="125" y="40"/>
                  </a:lnTo>
                  <a:lnTo>
                    <a:pt x="103" y="40"/>
                  </a:lnTo>
                  <a:lnTo>
                    <a:pt x="111" y="24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21" name="Freeform 173"/>
            <p:cNvSpPr>
              <a:spLocks/>
            </p:cNvSpPr>
            <p:nvPr/>
          </p:nvSpPr>
          <p:spPr bwMode="auto">
            <a:xfrm rot="704206">
              <a:off x="1171" y="1141"/>
              <a:ext cx="379" cy="475"/>
            </a:xfrm>
            <a:custGeom>
              <a:avLst/>
              <a:gdLst>
                <a:gd name="T0" fmla="*/ 0 w 318"/>
                <a:gd name="T1" fmla="*/ 8112 h 417"/>
                <a:gd name="T2" fmla="*/ 20027 w 318"/>
                <a:gd name="T3" fmla="*/ 7800 h 417"/>
                <a:gd name="T4" fmla="*/ 22815 w 318"/>
                <a:gd name="T5" fmla="*/ 5170 h 417"/>
                <a:gd name="T6" fmla="*/ 26989 w 318"/>
                <a:gd name="T7" fmla="*/ 4916 h 417"/>
                <a:gd name="T8" fmla="*/ 32829 w 318"/>
                <a:gd name="T9" fmla="*/ 3502 h 417"/>
                <a:gd name="T10" fmla="*/ 35512 w 318"/>
                <a:gd name="T11" fmla="*/ 1986 h 417"/>
                <a:gd name="T12" fmla="*/ 44075 w 318"/>
                <a:gd name="T13" fmla="*/ 1434 h 417"/>
                <a:gd name="T14" fmla="*/ 48392 w 318"/>
                <a:gd name="T15" fmla="*/ 0 h 417"/>
                <a:gd name="T16" fmla="*/ 54079 w 318"/>
                <a:gd name="T17" fmla="*/ 1149 h 417"/>
                <a:gd name="T18" fmla="*/ 52530 w 318"/>
                <a:gd name="T19" fmla="*/ 2313 h 417"/>
                <a:gd name="T20" fmla="*/ 55576 w 318"/>
                <a:gd name="T21" fmla="*/ 2843 h 417"/>
                <a:gd name="T22" fmla="*/ 57297 w 318"/>
                <a:gd name="T23" fmla="*/ 1986 h 417"/>
                <a:gd name="T24" fmla="*/ 59899 w 318"/>
                <a:gd name="T25" fmla="*/ 2313 h 417"/>
                <a:gd name="T26" fmla="*/ 58383 w 318"/>
                <a:gd name="T27" fmla="*/ 2607 h 417"/>
                <a:gd name="T28" fmla="*/ 61466 w 318"/>
                <a:gd name="T29" fmla="*/ 4587 h 417"/>
                <a:gd name="T30" fmla="*/ 52530 w 318"/>
                <a:gd name="T31" fmla="*/ 6093 h 417"/>
                <a:gd name="T32" fmla="*/ 49856 w 318"/>
                <a:gd name="T33" fmla="*/ 8112 h 417"/>
                <a:gd name="T34" fmla="*/ 52530 w 318"/>
                <a:gd name="T35" fmla="*/ 9292 h 417"/>
                <a:gd name="T36" fmla="*/ 48392 w 318"/>
                <a:gd name="T37" fmla="*/ 10144 h 417"/>
                <a:gd name="T38" fmla="*/ 45634 w 318"/>
                <a:gd name="T39" fmla="*/ 10144 h 417"/>
                <a:gd name="T40" fmla="*/ 41377 w 318"/>
                <a:gd name="T41" fmla="*/ 11615 h 417"/>
                <a:gd name="T42" fmla="*/ 44075 w 318"/>
                <a:gd name="T43" fmla="*/ 12492 h 417"/>
                <a:gd name="T44" fmla="*/ 41377 w 318"/>
                <a:gd name="T45" fmla="*/ 14186 h 417"/>
                <a:gd name="T46" fmla="*/ 35512 w 318"/>
                <a:gd name="T47" fmla="*/ 15054 h 417"/>
                <a:gd name="T48" fmla="*/ 28448 w 318"/>
                <a:gd name="T49" fmla="*/ 13649 h 417"/>
                <a:gd name="T50" fmla="*/ 24279 w 318"/>
                <a:gd name="T51" fmla="*/ 13649 h 417"/>
                <a:gd name="T52" fmla="*/ 15657 w 318"/>
                <a:gd name="T53" fmla="*/ 11901 h 417"/>
                <a:gd name="T54" fmla="*/ 14341 w 318"/>
                <a:gd name="T55" fmla="*/ 12492 h 417"/>
                <a:gd name="T56" fmla="*/ 8471 w 318"/>
                <a:gd name="T57" fmla="*/ 12492 h 417"/>
                <a:gd name="T58" fmla="*/ 0 w 318"/>
                <a:gd name="T59" fmla="*/ 8112 h 41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318"/>
                <a:gd name="T91" fmla="*/ 0 h 417"/>
                <a:gd name="T92" fmla="*/ 318 w 318"/>
                <a:gd name="T93" fmla="*/ 417 h 41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318" h="417">
                  <a:moveTo>
                    <a:pt x="0" y="224"/>
                  </a:moveTo>
                  <a:lnTo>
                    <a:pt x="103" y="216"/>
                  </a:lnTo>
                  <a:lnTo>
                    <a:pt x="118" y="144"/>
                  </a:lnTo>
                  <a:lnTo>
                    <a:pt x="140" y="136"/>
                  </a:lnTo>
                  <a:lnTo>
                    <a:pt x="170" y="96"/>
                  </a:lnTo>
                  <a:lnTo>
                    <a:pt x="184" y="56"/>
                  </a:lnTo>
                  <a:lnTo>
                    <a:pt x="229" y="40"/>
                  </a:lnTo>
                  <a:lnTo>
                    <a:pt x="251" y="0"/>
                  </a:lnTo>
                  <a:lnTo>
                    <a:pt x="280" y="32"/>
                  </a:lnTo>
                  <a:lnTo>
                    <a:pt x="273" y="64"/>
                  </a:lnTo>
                  <a:lnTo>
                    <a:pt x="288" y="80"/>
                  </a:lnTo>
                  <a:lnTo>
                    <a:pt x="295" y="56"/>
                  </a:lnTo>
                  <a:lnTo>
                    <a:pt x="310" y="64"/>
                  </a:lnTo>
                  <a:lnTo>
                    <a:pt x="302" y="72"/>
                  </a:lnTo>
                  <a:lnTo>
                    <a:pt x="317" y="128"/>
                  </a:lnTo>
                  <a:lnTo>
                    <a:pt x="273" y="168"/>
                  </a:lnTo>
                  <a:lnTo>
                    <a:pt x="258" y="224"/>
                  </a:lnTo>
                  <a:lnTo>
                    <a:pt x="273" y="256"/>
                  </a:lnTo>
                  <a:lnTo>
                    <a:pt x="251" y="280"/>
                  </a:lnTo>
                  <a:lnTo>
                    <a:pt x="236" y="280"/>
                  </a:lnTo>
                  <a:lnTo>
                    <a:pt x="214" y="320"/>
                  </a:lnTo>
                  <a:lnTo>
                    <a:pt x="229" y="344"/>
                  </a:lnTo>
                  <a:lnTo>
                    <a:pt x="214" y="392"/>
                  </a:lnTo>
                  <a:lnTo>
                    <a:pt x="184" y="416"/>
                  </a:lnTo>
                  <a:lnTo>
                    <a:pt x="147" y="376"/>
                  </a:lnTo>
                  <a:lnTo>
                    <a:pt x="125" y="376"/>
                  </a:lnTo>
                  <a:lnTo>
                    <a:pt x="81" y="328"/>
                  </a:lnTo>
                  <a:lnTo>
                    <a:pt x="74" y="344"/>
                  </a:lnTo>
                  <a:lnTo>
                    <a:pt x="44" y="344"/>
                  </a:lnTo>
                  <a:lnTo>
                    <a:pt x="0" y="224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22" name="Freeform 174"/>
            <p:cNvSpPr>
              <a:spLocks/>
            </p:cNvSpPr>
            <p:nvPr/>
          </p:nvSpPr>
          <p:spPr bwMode="auto">
            <a:xfrm rot="704206">
              <a:off x="1503" y="1053"/>
              <a:ext cx="300" cy="398"/>
            </a:xfrm>
            <a:custGeom>
              <a:avLst/>
              <a:gdLst>
                <a:gd name="T0" fmla="*/ 4090 w 252"/>
                <a:gd name="T1" fmla="*/ 3216 h 345"/>
                <a:gd name="T2" fmla="*/ 13860 w 252"/>
                <a:gd name="T3" fmla="*/ 2719 h 345"/>
                <a:gd name="T4" fmla="*/ 10987 w 252"/>
                <a:gd name="T5" fmla="*/ 1353 h 345"/>
                <a:gd name="T6" fmla="*/ 18007 w 252"/>
                <a:gd name="T7" fmla="*/ 254 h 345"/>
                <a:gd name="T8" fmla="*/ 26271 w 252"/>
                <a:gd name="T9" fmla="*/ 0 h 345"/>
                <a:gd name="T10" fmla="*/ 30381 w 252"/>
                <a:gd name="T11" fmla="*/ 0 h 345"/>
                <a:gd name="T12" fmla="*/ 34510 w 252"/>
                <a:gd name="T13" fmla="*/ 823 h 345"/>
                <a:gd name="T14" fmla="*/ 40081 w 252"/>
                <a:gd name="T15" fmla="*/ 1912 h 345"/>
                <a:gd name="T16" fmla="*/ 34510 w 252"/>
                <a:gd name="T17" fmla="*/ 2165 h 345"/>
                <a:gd name="T18" fmla="*/ 41421 w 252"/>
                <a:gd name="T19" fmla="*/ 3797 h 345"/>
                <a:gd name="T20" fmla="*/ 42949 w 252"/>
                <a:gd name="T21" fmla="*/ 6495 h 345"/>
                <a:gd name="T22" fmla="*/ 46970 w 252"/>
                <a:gd name="T23" fmla="*/ 9514 h 345"/>
                <a:gd name="T24" fmla="*/ 36077 w 252"/>
                <a:gd name="T25" fmla="*/ 11683 h 345"/>
                <a:gd name="T26" fmla="*/ 27793 w 252"/>
                <a:gd name="T27" fmla="*/ 11409 h 345"/>
                <a:gd name="T28" fmla="*/ 15126 w 252"/>
                <a:gd name="T29" fmla="*/ 7305 h 345"/>
                <a:gd name="T30" fmla="*/ 15126 w 252"/>
                <a:gd name="T31" fmla="*/ 5733 h 345"/>
                <a:gd name="T32" fmla="*/ 10987 w 252"/>
                <a:gd name="T33" fmla="*/ 6495 h 345"/>
                <a:gd name="T34" fmla="*/ 8214 w 252"/>
                <a:gd name="T35" fmla="*/ 6250 h 345"/>
                <a:gd name="T36" fmla="*/ 6900 w 252"/>
                <a:gd name="T37" fmla="*/ 7090 h 345"/>
                <a:gd name="T38" fmla="*/ 4090 w 252"/>
                <a:gd name="T39" fmla="*/ 6495 h 345"/>
                <a:gd name="T40" fmla="*/ 5787 w 252"/>
                <a:gd name="T41" fmla="*/ 5401 h 345"/>
                <a:gd name="T42" fmla="*/ 0 w 252"/>
                <a:gd name="T43" fmla="*/ 4350 h 345"/>
                <a:gd name="T44" fmla="*/ 4090 w 252"/>
                <a:gd name="T45" fmla="*/ 3216 h 34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52"/>
                <a:gd name="T70" fmla="*/ 0 h 345"/>
                <a:gd name="T71" fmla="*/ 252 w 252"/>
                <a:gd name="T72" fmla="*/ 345 h 34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52" h="345">
                  <a:moveTo>
                    <a:pt x="22" y="96"/>
                  </a:moveTo>
                  <a:lnTo>
                    <a:pt x="74" y="80"/>
                  </a:lnTo>
                  <a:lnTo>
                    <a:pt x="59" y="40"/>
                  </a:lnTo>
                  <a:lnTo>
                    <a:pt x="96" y="8"/>
                  </a:lnTo>
                  <a:lnTo>
                    <a:pt x="140" y="0"/>
                  </a:lnTo>
                  <a:lnTo>
                    <a:pt x="162" y="0"/>
                  </a:lnTo>
                  <a:lnTo>
                    <a:pt x="185" y="24"/>
                  </a:lnTo>
                  <a:lnTo>
                    <a:pt x="214" y="56"/>
                  </a:lnTo>
                  <a:lnTo>
                    <a:pt x="185" y="64"/>
                  </a:lnTo>
                  <a:lnTo>
                    <a:pt x="222" y="112"/>
                  </a:lnTo>
                  <a:lnTo>
                    <a:pt x="229" y="192"/>
                  </a:lnTo>
                  <a:lnTo>
                    <a:pt x="251" y="280"/>
                  </a:lnTo>
                  <a:lnTo>
                    <a:pt x="192" y="344"/>
                  </a:lnTo>
                  <a:lnTo>
                    <a:pt x="148" y="336"/>
                  </a:lnTo>
                  <a:lnTo>
                    <a:pt x="81" y="216"/>
                  </a:lnTo>
                  <a:lnTo>
                    <a:pt x="81" y="168"/>
                  </a:lnTo>
                  <a:lnTo>
                    <a:pt x="59" y="192"/>
                  </a:lnTo>
                  <a:lnTo>
                    <a:pt x="44" y="184"/>
                  </a:lnTo>
                  <a:lnTo>
                    <a:pt x="37" y="208"/>
                  </a:lnTo>
                  <a:lnTo>
                    <a:pt x="22" y="192"/>
                  </a:lnTo>
                  <a:lnTo>
                    <a:pt x="30" y="160"/>
                  </a:lnTo>
                  <a:lnTo>
                    <a:pt x="0" y="128"/>
                  </a:lnTo>
                  <a:lnTo>
                    <a:pt x="22" y="9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23" name="Freeform 175"/>
            <p:cNvSpPr>
              <a:spLocks/>
            </p:cNvSpPr>
            <p:nvPr/>
          </p:nvSpPr>
          <p:spPr bwMode="auto">
            <a:xfrm rot="704206">
              <a:off x="988" y="1349"/>
              <a:ext cx="295" cy="251"/>
            </a:xfrm>
            <a:custGeom>
              <a:avLst/>
              <a:gdLst>
                <a:gd name="T0" fmla="*/ 47304 w 258"/>
                <a:gd name="T1" fmla="*/ 6428 h 233"/>
                <a:gd name="T2" fmla="*/ 36514 w 258"/>
                <a:gd name="T3" fmla="*/ 8485 h 233"/>
                <a:gd name="T4" fmla="*/ 35123 w 258"/>
                <a:gd name="T5" fmla="*/ 9853 h 233"/>
                <a:gd name="T6" fmla="*/ 28336 w 258"/>
                <a:gd name="T7" fmla="*/ 9853 h 233"/>
                <a:gd name="T8" fmla="*/ 24352 w 258"/>
                <a:gd name="T9" fmla="*/ 9184 h 233"/>
                <a:gd name="T10" fmla="*/ 23170 w 258"/>
                <a:gd name="T11" fmla="*/ 7815 h 233"/>
                <a:gd name="T12" fmla="*/ 19042 w 258"/>
                <a:gd name="T13" fmla="*/ 7427 h 233"/>
                <a:gd name="T14" fmla="*/ 16364 w 258"/>
                <a:gd name="T15" fmla="*/ 6130 h 233"/>
                <a:gd name="T16" fmla="*/ 9593 w 258"/>
                <a:gd name="T17" fmla="*/ 6428 h 233"/>
                <a:gd name="T18" fmla="*/ 5422 w 258"/>
                <a:gd name="T19" fmla="*/ 5742 h 233"/>
                <a:gd name="T20" fmla="*/ 2840 w 258"/>
                <a:gd name="T21" fmla="*/ 5742 h 233"/>
                <a:gd name="T22" fmla="*/ 0 w 258"/>
                <a:gd name="T23" fmla="*/ 2734 h 233"/>
                <a:gd name="T24" fmla="*/ 4071 w 258"/>
                <a:gd name="T25" fmla="*/ 1712 h 233"/>
                <a:gd name="T26" fmla="*/ 10870 w 258"/>
                <a:gd name="T27" fmla="*/ 1994 h 233"/>
                <a:gd name="T28" fmla="*/ 14956 w 258"/>
                <a:gd name="T29" fmla="*/ 3724 h 233"/>
                <a:gd name="T30" fmla="*/ 16364 w 258"/>
                <a:gd name="T31" fmla="*/ 1712 h 233"/>
                <a:gd name="T32" fmla="*/ 16364 w 258"/>
                <a:gd name="T33" fmla="*/ 307 h 233"/>
                <a:gd name="T34" fmla="*/ 24352 w 258"/>
                <a:gd name="T35" fmla="*/ 0 h 233"/>
                <a:gd name="T36" fmla="*/ 32405 w 258"/>
                <a:gd name="T37" fmla="*/ 5068 h 233"/>
                <a:gd name="T38" fmla="*/ 37931 w 258"/>
                <a:gd name="T39" fmla="*/ 5068 h 233"/>
                <a:gd name="T40" fmla="*/ 39160 w 258"/>
                <a:gd name="T41" fmla="*/ 4419 h 233"/>
                <a:gd name="T42" fmla="*/ 47304 w 258"/>
                <a:gd name="T43" fmla="*/ 6428 h 23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8"/>
                <a:gd name="T67" fmla="*/ 0 h 233"/>
                <a:gd name="T68" fmla="*/ 258 w 258"/>
                <a:gd name="T69" fmla="*/ 233 h 233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8" h="233">
                  <a:moveTo>
                    <a:pt x="257" y="152"/>
                  </a:moveTo>
                  <a:lnTo>
                    <a:pt x="198" y="200"/>
                  </a:lnTo>
                  <a:lnTo>
                    <a:pt x="191" y="232"/>
                  </a:lnTo>
                  <a:lnTo>
                    <a:pt x="154" y="232"/>
                  </a:lnTo>
                  <a:lnTo>
                    <a:pt x="132" y="216"/>
                  </a:lnTo>
                  <a:lnTo>
                    <a:pt x="125" y="184"/>
                  </a:lnTo>
                  <a:lnTo>
                    <a:pt x="103" y="176"/>
                  </a:lnTo>
                  <a:lnTo>
                    <a:pt x="88" y="144"/>
                  </a:lnTo>
                  <a:lnTo>
                    <a:pt x="51" y="152"/>
                  </a:lnTo>
                  <a:lnTo>
                    <a:pt x="29" y="136"/>
                  </a:lnTo>
                  <a:lnTo>
                    <a:pt x="15" y="136"/>
                  </a:lnTo>
                  <a:lnTo>
                    <a:pt x="0" y="64"/>
                  </a:lnTo>
                  <a:lnTo>
                    <a:pt x="22" y="40"/>
                  </a:lnTo>
                  <a:lnTo>
                    <a:pt x="59" y="48"/>
                  </a:lnTo>
                  <a:lnTo>
                    <a:pt x="81" y="88"/>
                  </a:lnTo>
                  <a:lnTo>
                    <a:pt x="88" y="40"/>
                  </a:lnTo>
                  <a:lnTo>
                    <a:pt x="88" y="8"/>
                  </a:lnTo>
                  <a:lnTo>
                    <a:pt x="132" y="0"/>
                  </a:lnTo>
                  <a:lnTo>
                    <a:pt x="176" y="120"/>
                  </a:lnTo>
                  <a:lnTo>
                    <a:pt x="206" y="120"/>
                  </a:lnTo>
                  <a:lnTo>
                    <a:pt x="213" y="104"/>
                  </a:lnTo>
                  <a:lnTo>
                    <a:pt x="257" y="152"/>
                  </a:lnTo>
                </a:path>
              </a:pathLst>
            </a:custGeom>
            <a:solidFill>
              <a:srgbClr val="92D050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24" name="Freeform 176"/>
            <p:cNvSpPr>
              <a:spLocks/>
            </p:cNvSpPr>
            <p:nvPr/>
          </p:nvSpPr>
          <p:spPr bwMode="auto">
            <a:xfrm rot="704206">
              <a:off x="819" y="1367"/>
              <a:ext cx="177" cy="244"/>
            </a:xfrm>
            <a:custGeom>
              <a:avLst/>
              <a:gdLst>
                <a:gd name="T0" fmla="*/ 17530 w 148"/>
                <a:gd name="T1" fmla="*/ 5570 h 241"/>
                <a:gd name="T2" fmla="*/ 15954 w 148"/>
                <a:gd name="T3" fmla="*/ 5797 h 241"/>
                <a:gd name="T4" fmla="*/ 15954 w 148"/>
                <a:gd name="T5" fmla="*/ 6766 h 241"/>
                <a:gd name="T6" fmla="*/ 11947 w 148"/>
                <a:gd name="T7" fmla="*/ 7252 h 241"/>
                <a:gd name="T8" fmla="*/ 7978 w 148"/>
                <a:gd name="T9" fmla="*/ 7252 h 241"/>
                <a:gd name="T10" fmla="*/ 5212 w 148"/>
                <a:gd name="T11" fmla="*/ 6039 h 241"/>
                <a:gd name="T12" fmla="*/ 2761 w 148"/>
                <a:gd name="T13" fmla="*/ 5797 h 241"/>
                <a:gd name="T14" fmla="*/ 3989 w 148"/>
                <a:gd name="T15" fmla="*/ 5329 h 241"/>
                <a:gd name="T16" fmla="*/ 0 w 148"/>
                <a:gd name="T17" fmla="*/ 4324 h 241"/>
                <a:gd name="T18" fmla="*/ 0 w 148"/>
                <a:gd name="T19" fmla="*/ 4089 h 241"/>
                <a:gd name="T20" fmla="*/ 5212 w 148"/>
                <a:gd name="T21" fmla="*/ 3383 h 241"/>
                <a:gd name="T22" fmla="*/ 5212 w 148"/>
                <a:gd name="T23" fmla="*/ 2684 h 241"/>
                <a:gd name="T24" fmla="*/ 7978 w 148"/>
                <a:gd name="T25" fmla="*/ 2430 h 241"/>
                <a:gd name="T26" fmla="*/ 9285 w 148"/>
                <a:gd name="T27" fmla="*/ 1728 h 241"/>
                <a:gd name="T28" fmla="*/ 13416 w 148"/>
                <a:gd name="T29" fmla="*/ 1428 h 241"/>
                <a:gd name="T30" fmla="*/ 20020 w 148"/>
                <a:gd name="T31" fmla="*/ 0 h 241"/>
                <a:gd name="T32" fmla="*/ 23892 w 148"/>
                <a:gd name="T33" fmla="*/ 233 h 241"/>
                <a:gd name="T34" fmla="*/ 26589 w 148"/>
                <a:gd name="T35" fmla="*/ 2430 h 241"/>
                <a:gd name="T36" fmla="*/ 22561 w 148"/>
                <a:gd name="T37" fmla="*/ 2684 h 241"/>
                <a:gd name="T38" fmla="*/ 22561 w 148"/>
                <a:gd name="T39" fmla="*/ 4089 h 241"/>
                <a:gd name="T40" fmla="*/ 17530 w 148"/>
                <a:gd name="T41" fmla="*/ 5570 h 24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8"/>
                <a:gd name="T64" fmla="*/ 0 h 241"/>
                <a:gd name="T65" fmla="*/ 148 w 148"/>
                <a:gd name="T66" fmla="*/ 241 h 24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8" h="241">
                  <a:moveTo>
                    <a:pt x="96" y="184"/>
                  </a:moveTo>
                  <a:lnTo>
                    <a:pt x="88" y="192"/>
                  </a:lnTo>
                  <a:lnTo>
                    <a:pt x="88" y="224"/>
                  </a:lnTo>
                  <a:lnTo>
                    <a:pt x="66" y="240"/>
                  </a:lnTo>
                  <a:lnTo>
                    <a:pt x="44" y="240"/>
                  </a:lnTo>
                  <a:lnTo>
                    <a:pt x="29" y="200"/>
                  </a:lnTo>
                  <a:lnTo>
                    <a:pt x="15" y="192"/>
                  </a:lnTo>
                  <a:lnTo>
                    <a:pt x="22" y="176"/>
                  </a:lnTo>
                  <a:lnTo>
                    <a:pt x="0" y="144"/>
                  </a:lnTo>
                  <a:lnTo>
                    <a:pt x="0" y="136"/>
                  </a:lnTo>
                  <a:lnTo>
                    <a:pt x="29" y="112"/>
                  </a:lnTo>
                  <a:lnTo>
                    <a:pt x="29" y="88"/>
                  </a:lnTo>
                  <a:lnTo>
                    <a:pt x="44" y="80"/>
                  </a:lnTo>
                  <a:lnTo>
                    <a:pt x="51" y="56"/>
                  </a:lnTo>
                  <a:lnTo>
                    <a:pt x="74" y="48"/>
                  </a:lnTo>
                  <a:lnTo>
                    <a:pt x="110" y="0"/>
                  </a:lnTo>
                  <a:lnTo>
                    <a:pt x="132" y="8"/>
                  </a:lnTo>
                  <a:lnTo>
                    <a:pt x="147" y="80"/>
                  </a:lnTo>
                  <a:lnTo>
                    <a:pt x="125" y="88"/>
                  </a:lnTo>
                  <a:lnTo>
                    <a:pt x="125" y="136"/>
                  </a:lnTo>
                  <a:lnTo>
                    <a:pt x="96" y="18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25" name="Freeform 177"/>
            <p:cNvSpPr>
              <a:spLocks/>
            </p:cNvSpPr>
            <p:nvPr/>
          </p:nvSpPr>
          <p:spPr bwMode="auto">
            <a:xfrm rot="704206">
              <a:off x="920" y="1485"/>
              <a:ext cx="247" cy="181"/>
            </a:xfrm>
            <a:custGeom>
              <a:avLst/>
              <a:gdLst>
                <a:gd name="T0" fmla="*/ 41436 w 207"/>
                <a:gd name="T1" fmla="*/ 5360 h 161"/>
                <a:gd name="T2" fmla="*/ 39830 w 207"/>
                <a:gd name="T3" fmla="*/ 4836 h 161"/>
                <a:gd name="T4" fmla="*/ 37002 w 207"/>
                <a:gd name="T5" fmla="*/ 4302 h 161"/>
                <a:gd name="T6" fmla="*/ 38309 w 207"/>
                <a:gd name="T7" fmla="*/ 3202 h 161"/>
                <a:gd name="T8" fmla="*/ 33887 w 207"/>
                <a:gd name="T9" fmla="*/ 2693 h 161"/>
                <a:gd name="T10" fmla="*/ 32257 w 207"/>
                <a:gd name="T11" fmla="*/ 1660 h 161"/>
                <a:gd name="T12" fmla="*/ 27974 w 207"/>
                <a:gd name="T13" fmla="*/ 1340 h 161"/>
                <a:gd name="T14" fmla="*/ 25000 w 207"/>
                <a:gd name="T15" fmla="*/ 254 h 161"/>
                <a:gd name="T16" fmla="*/ 17558 w 207"/>
                <a:gd name="T17" fmla="*/ 516 h 161"/>
                <a:gd name="T18" fmla="*/ 13272 w 207"/>
                <a:gd name="T19" fmla="*/ 0 h 161"/>
                <a:gd name="T20" fmla="*/ 10335 w 207"/>
                <a:gd name="T21" fmla="*/ 0 h 161"/>
                <a:gd name="T22" fmla="*/ 5971 w 207"/>
                <a:gd name="T23" fmla="*/ 254 h 161"/>
                <a:gd name="T24" fmla="*/ 5971 w 207"/>
                <a:gd name="T25" fmla="*/ 1895 h 161"/>
                <a:gd name="T26" fmla="*/ 0 w 207"/>
                <a:gd name="T27" fmla="*/ 3493 h 161"/>
                <a:gd name="T28" fmla="*/ 14715 w 207"/>
                <a:gd name="T29" fmla="*/ 4550 h 161"/>
                <a:gd name="T30" fmla="*/ 20565 w 207"/>
                <a:gd name="T31" fmla="*/ 4550 h 161"/>
                <a:gd name="T32" fmla="*/ 25000 w 207"/>
                <a:gd name="T33" fmla="*/ 4302 h 161"/>
                <a:gd name="T34" fmla="*/ 29281 w 207"/>
                <a:gd name="T35" fmla="*/ 4836 h 161"/>
                <a:gd name="T36" fmla="*/ 38309 w 207"/>
                <a:gd name="T37" fmla="*/ 5360 h 161"/>
                <a:gd name="T38" fmla="*/ 41436 w 207"/>
                <a:gd name="T39" fmla="*/ 5360 h 16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207"/>
                <a:gd name="T61" fmla="*/ 0 h 161"/>
                <a:gd name="T62" fmla="*/ 207 w 207"/>
                <a:gd name="T63" fmla="*/ 161 h 16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207" h="161">
                  <a:moveTo>
                    <a:pt x="206" y="160"/>
                  </a:moveTo>
                  <a:lnTo>
                    <a:pt x="199" y="144"/>
                  </a:lnTo>
                  <a:lnTo>
                    <a:pt x="184" y="128"/>
                  </a:lnTo>
                  <a:lnTo>
                    <a:pt x="191" y="96"/>
                  </a:lnTo>
                  <a:lnTo>
                    <a:pt x="169" y="80"/>
                  </a:lnTo>
                  <a:lnTo>
                    <a:pt x="162" y="48"/>
                  </a:lnTo>
                  <a:lnTo>
                    <a:pt x="140" y="40"/>
                  </a:lnTo>
                  <a:lnTo>
                    <a:pt x="125" y="8"/>
                  </a:lnTo>
                  <a:lnTo>
                    <a:pt x="88" y="16"/>
                  </a:lnTo>
                  <a:lnTo>
                    <a:pt x="66" y="0"/>
                  </a:lnTo>
                  <a:lnTo>
                    <a:pt x="52" y="0"/>
                  </a:lnTo>
                  <a:lnTo>
                    <a:pt x="29" y="8"/>
                  </a:lnTo>
                  <a:lnTo>
                    <a:pt x="29" y="56"/>
                  </a:lnTo>
                  <a:lnTo>
                    <a:pt x="0" y="104"/>
                  </a:lnTo>
                  <a:lnTo>
                    <a:pt x="74" y="136"/>
                  </a:lnTo>
                  <a:lnTo>
                    <a:pt x="103" y="136"/>
                  </a:lnTo>
                  <a:lnTo>
                    <a:pt x="125" y="128"/>
                  </a:lnTo>
                  <a:lnTo>
                    <a:pt x="147" y="144"/>
                  </a:lnTo>
                  <a:lnTo>
                    <a:pt x="191" y="160"/>
                  </a:lnTo>
                  <a:lnTo>
                    <a:pt x="206" y="160"/>
                  </a:lnTo>
                </a:path>
              </a:pathLst>
            </a:custGeom>
            <a:solidFill>
              <a:srgbClr val="92D050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26" name="Freeform 178"/>
            <p:cNvSpPr>
              <a:spLocks/>
            </p:cNvSpPr>
            <p:nvPr/>
          </p:nvSpPr>
          <p:spPr bwMode="auto">
            <a:xfrm rot="704206">
              <a:off x="858" y="1597"/>
              <a:ext cx="295" cy="225"/>
            </a:xfrm>
            <a:custGeom>
              <a:avLst/>
              <a:gdLst>
                <a:gd name="T0" fmla="*/ 18007 w 252"/>
                <a:gd name="T1" fmla="*/ 5872 h 185"/>
                <a:gd name="T2" fmla="*/ 20649 w 252"/>
                <a:gd name="T3" fmla="*/ 5321 h 185"/>
                <a:gd name="T4" fmla="*/ 27793 w 252"/>
                <a:gd name="T5" fmla="*/ 6571 h 185"/>
                <a:gd name="T6" fmla="*/ 31637 w 252"/>
                <a:gd name="T7" fmla="*/ 6571 h 185"/>
                <a:gd name="T8" fmla="*/ 36077 w 252"/>
                <a:gd name="T9" fmla="*/ 7126 h 185"/>
                <a:gd name="T10" fmla="*/ 41421 w 252"/>
                <a:gd name="T11" fmla="*/ 6200 h 185"/>
                <a:gd name="T12" fmla="*/ 40081 w 252"/>
                <a:gd name="T13" fmla="*/ 4984 h 185"/>
                <a:gd name="T14" fmla="*/ 46970 w 252"/>
                <a:gd name="T15" fmla="*/ 3712 h 185"/>
                <a:gd name="T16" fmla="*/ 46970 w 252"/>
                <a:gd name="T17" fmla="*/ 2157 h 185"/>
                <a:gd name="T18" fmla="*/ 44229 w 252"/>
                <a:gd name="T19" fmla="*/ 2157 h 185"/>
                <a:gd name="T20" fmla="*/ 41421 w 252"/>
                <a:gd name="T21" fmla="*/ 2157 h 185"/>
                <a:gd name="T22" fmla="*/ 33142 w 252"/>
                <a:gd name="T23" fmla="*/ 1580 h 185"/>
                <a:gd name="T24" fmla="*/ 28988 w 252"/>
                <a:gd name="T25" fmla="*/ 970 h 185"/>
                <a:gd name="T26" fmla="*/ 24905 w 252"/>
                <a:gd name="T27" fmla="*/ 1247 h 185"/>
                <a:gd name="T28" fmla="*/ 19232 w 252"/>
                <a:gd name="T29" fmla="*/ 1247 h 185"/>
                <a:gd name="T30" fmla="*/ 5787 w 252"/>
                <a:gd name="T31" fmla="*/ 0 h 185"/>
                <a:gd name="T32" fmla="*/ 4090 w 252"/>
                <a:gd name="T33" fmla="*/ 293 h 185"/>
                <a:gd name="T34" fmla="*/ 4090 w 252"/>
                <a:gd name="T35" fmla="*/ 1580 h 185"/>
                <a:gd name="T36" fmla="*/ 0 w 252"/>
                <a:gd name="T37" fmla="*/ 2157 h 185"/>
                <a:gd name="T38" fmla="*/ 5787 w 252"/>
                <a:gd name="T39" fmla="*/ 4365 h 185"/>
                <a:gd name="T40" fmla="*/ 13860 w 252"/>
                <a:gd name="T41" fmla="*/ 4365 h 185"/>
                <a:gd name="T42" fmla="*/ 18007 w 252"/>
                <a:gd name="T43" fmla="*/ 5872 h 18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2"/>
                <a:gd name="T67" fmla="*/ 0 h 185"/>
                <a:gd name="T68" fmla="*/ 252 w 252"/>
                <a:gd name="T69" fmla="*/ 185 h 18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2" h="185">
                  <a:moveTo>
                    <a:pt x="96" y="152"/>
                  </a:moveTo>
                  <a:lnTo>
                    <a:pt x="111" y="136"/>
                  </a:lnTo>
                  <a:lnTo>
                    <a:pt x="148" y="168"/>
                  </a:lnTo>
                  <a:lnTo>
                    <a:pt x="170" y="168"/>
                  </a:lnTo>
                  <a:lnTo>
                    <a:pt x="192" y="184"/>
                  </a:lnTo>
                  <a:lnTo>
                    <a:pt x="222" y="160"/>
                  </a:lnTo>
                  <a:lnTo>
                    <a:pt x="214" y="128"/>
                  </a:lnTo>
                  <a:lnTo>
                    <a:pt x="251" y="96"/>
                  </a:lnTo>
                  <a:lnTo>
                    <a:pt x="251" y="56"/>
                  </a:lnTo>
                  <a:lnTo>
                    <a:pt x="236" y="56"/>
                  </a:lnTo>
                  <a:lnTo>
                    <a:pt x="222" y="56"/>
                  </a:lnTo>
                  <a:lnTo>
                    <a:pt x="177" y="40"/>
                  </a:lnTo>
                  <a:lnTo>
                    <a:pt x="155" y="24"/>
                  </a:lnTo>
                  <a:lnTo>
                    <a:pt x="133" y="32"/>
                  </a:lnTo>
                  <a:lnTo>
                    <a:pt x="103" y="32"/>
                  </a:lnTo>
                  <a:lnTo>
                    <a:pt x="30" y="0"/>
                  </a:lnTo>
                  <a:lnTo>
                    <a:pt x="22" y="8"/>
                  </a:lnTo>
                  <a:lnTo>
                    <a:pt x="22" y="40"/>
                  </a:lnTo>
                  <a:lnTo>
                    <a:pt x="0" y="56"/>
                  </a:lnTo>
                  <a:lnTo>
                    <a:pt x="30" y="112"/>
                  </a:lnTo>
                  <a:lnTo>
                    <a:pt x="74" y="112"/>
                  </a:lnTo>
                  <a:lnTo>
                    <a:pt x="96" y="152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27" name="Freeform 179"/>
            <p:cNvSpPr>
              <a:spLocks/>
            </p:cNvSpPr>
            <p:nvPr/>
          </p:nvSpPr>
          <p:spPr bwMode="auto">
            <a:xfrm rot="704206">
              <a:off x="739" y="1630"/>
              <a:ext cx="245" cy="179"/>
            </a:xfrm>
            <a:custGeom>
              <a:avLst/>
              <a:gdLst>
                <a:gd name="T0" fmla="*/ 36924 w 193"/>
                <a:gd name="T1" fmla="*/ 3193 h 145"/>
                <a:gd name="T2" fmla="*/ 35540 w 193"/>
                <a:gd name="T3" fmla="*/ 3193 h 145"/>
                <a:gd name="T4" fmla="*/ 31359 w 193"/>
                <a:gd name="T5" fmla="*/ 4024 h 145"/>
                <a:gd name="T6" fmla="*/ 32737 w 193"/>
                <a:gd name="T7" fmla="*/ 4536 h 145"/>
                <a:gd name="T8" fmla="*/ 19996 w 193"/>
                <a:gd name="T9" fmla="*/ 4832 h 145"/>
                <a:gd name="T10" fmla="*/ 15610 w 193"/>
                <a:gd name="T11" fmla="*/ 4298 h 145"/>
                <a:gd name="T12" fmla="*/ 12665 w 193"/>
                <a:gd name="T13" fmla="*/ 4832 h 145"/>
                <a:gd name="T14" fmla="*/ 7104 w 193"/>
                <a:gd name="T15" fmla="*/ 4832 h 145"/>
                <a:gd name="T16" fmla="*/ 2913 w 193"/>
                <a:gd name="T17" fmla="*/ 4832 h 145"/>
                <a:gd name="T18" fmla="*/ 0 w 193"/>
                <a:gd name="T19" fmla="*/ 3489 h 145"/>
                <a:gd name="T20" fmla="*/ 2913 w 193"/>
                <a:gd name="T21" fmla="*/ 2980 h 145"/>
                <a:gd name="T22" fmla="*/ 4197 w 193"/>
                <a:gd name="T23" fmla="*/ 823 h 145"/>
                <a:gd name="T24" fmla="*/ 8466 w 193"/>
                <a:gd name="T25" fmla="*/ 823 h 145"/>
                <a:gd name="T26" fmla="*/ 14328 w 193"/>
                <a:gd name="T27" fmla="*/ 0 h 145"/>
                <a:gd name="T28" fmla="*/ 18495 w 193"/>
                <a:gd name="T29" fmla="*/ 0 h 145"/>
                <a:gd name="T30" fmla="*/ 24268 w 193"/>
                <a:gd name="T31" fmla="*/ 1895 h 145"/>
                <a:gd name="T32" fmla="*/ 32737 w 193"/>
                <a:gd name="T33" fmla="*/ 1895 h 145"/>
                <a:gd name="T34" fmla="*/ 36924 w 193"/>
                <a:gd name="T35" fmla="*/ 3193 h 14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93"/>
                <a:gd name="T55" fmla="*/ 0 h 145"/>
                <a:gd name="T56" fmla="*/ 193 w 193"/>
                <a:gd name="T57" fmla="*/ 145 h 14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93" h="145">
                  <a:moveTo>
                    <a:pt x="192" y="96"/>
                  </a:moveTo>
                  <a:lnTo>
                    <a:pt x="185" y="96"/>
                  </a:lnTo>
                  <a:lnTo>
                    <a:pt x="163" y="120"/>
                  </a:lnTo>
                  <a:lnTo>
                    <a:pt x="170" y="136"/>
                  </a:lnTo>
                  <a:lnTo>
                    <a:pt x="103" y="144"/>
                  </a:lnTo>
                  <a:lnTo>
                    <a:pt x="81" y="128"/>
                  </a:lnTo>
                  <a:lnTo>
                    <a:pt x="66" y="144"/>
                  </a:lnTo>
                  <a:lnTo>
                    <a:pt x="37" y="144"/>
                  </a:lnTo>
                  <a:lnTo>
                    <a:pt x="15" y="144"/>
                  </a:lnTo>
                  <a:lnTo>
                    <a:pt x="0" y="104"/>
                  </a:lnTo>
                  <a:lnTo>
                    <a:pt x="15" y="88"/>
                  </a:lnTo>
                  <a:lnTo>
                    <a:pt x="22" y="24"/>
                  </a:lnTo>
                  <a:lnTo>
                    <a:pt x="44" y="24"/>
                  </a:lnTo>
                  <a:lnTo>
                    <a:pt x="74" y="0"/>
                  </a:lnTo>
                  <a:lnTo>
                    <a:pt x="96" y="0"/>
                  </a:lnTo>
                  <a:lnTo>
                    <a:pt x="126" y="56"/>
                  </a:lnTo>
                  <a:lnTo>
                    <a:pt x="170" y="56"/>
                  </a:lnTo>
                  <a:lnTo>
                    <a:pt x="192" y="9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28" name="Freeform 180"/>
            <p:cNvSpPr>
              <a:spLocks/>
            </p:cNvSpPr>
            <p:nvPr/>
          </p:nvSpPr>
          <p:spPr bwMode="auto">
            <a:xfrm rot="704206">
              <a:off x="624" y="1738"/>
              <a:ext cx="177" cy="186"/>
            </a:xfrm>
            <a:custGeom>
              <a:avLst/>
              <a:gdLst>
                <a:gd name="T0" fmla="*/ 17739 w 150"/>
                <a:gd name="T1" fmla="*/ 994 h 153"/>
                <a:gd name="T2" fmla="*/ 22654 w 150"/>
                <a:gd name="T3" fmla="*/ 994 h 153"/>
                <a:gd name="T4" fmla="*/ 28565 w 150"/>
                <a:gd name="T5" fmla="*/ 994 h 153"/>
                <a:gd name="T6" fmla="*/ 29856 w 150"/>
                <a:gd name="T7" fmla="*/ 2526 h 153"/>
                <a:gd name="T8" fmla="*/ 27034 w 150"/>
                <a:gd name="T9" fmla="*/ 2856 h 153"/>
                <a:gd name="T10" fmla="*/ 29856 w 150"/>
                <a:gd name="T11" fmla="*/ 4128 h 153"/>
                <a:gd name="T12" fmla="*/ 23937 w 150"/>
                <a:gd name="T13" fmla="*/ 4487 h 153"/>
                <a:gd name="T14" fmla="*/ 20908 w 150"/>
                <a:gd name="T15" fmla="*/ 5737 h 153"/>
                <a:gd name="T16" fmla="*/ 15147 w 150"/>
                <a:gd name="T17" fmla="*/ 6054 h 153"/>
                <a:gd name="T18" fmla="*/ 10339 w 150"/>
                <a:gd name="T19" fmla="*/ 5737 h 153"/>
                <a:gd name="T20" fmla="*/ 13334 w 150"/>
                <a:gd name="T21" fmla="*/ 5440 h 153"/>
                <a:gd name="T22" fmla="*/ 13334 w 150"/>
                <a:gd name="T23" fmla="*/ 4487 h 153"/>
                <a:gd name="T24" fmla="*/ 12116 w 150"/>
                <a:gd name="T25" fmla="*/ 4128 h 153"/>
                <a:gd name="T26" fmla="*/ 9066 w 150"/>
                <a:gd name="T27" fmla="*/ 2856 h 153"/>
                <a:gd name="T28" fmla="*/ 2992 w 150"/>
                <a:gd name="T29" fmla="*/ 2856 h 153"/>
                <a:gd name="T30" fmla="*/ 0 w 150"/>
                <a:gd name="T31" fmla="*/ 1625 h 153"/>
                <a:gd name="T32" fmla="*/ 1453 w 150"/>
                <a:gd name="T33" fmla="*/ 1625 h 153"/>
                <a:gd name="T34" fmla="*/ 7470 w 150"/>
                <a:gd name="T35" fmla="*/ 0 h 153"/>
                <a:gd name="T36" fmla="*/ 17739 w 150"/>
                <a:gd name="T37" fmla="*/ 994 h 15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0"/>
                <a:gd name="T58" fmla="*/ 0 h 153"/>
                <a:gd name="T59" fmla="*/ 150 w 150"/>
                <a:gd name="T60" fmla="*/ 153 h 15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0" h="153">
                  <a:moveTo>
                    <a:pt x="89" y="24"/>
                  </a:moveTo>
                  <a:lnTo>
                    <a:pt x="112" y="24"/>
                  </a:lnTo>
                  <a:lnTo>
                    <a:pt x="142" y="24"/>
                  </a:lnTo>
                  <a:lnTo>
                    <a:pt x="149" y="64"/>
                  </a:lnTo>
                  <a:lnTo>
                    <a:pt x="134" y="72"/>
                  </a:lnTo>
                  <a:lnTo>
                    <a:pt x="149" y="104"/>
                  </a:lnTo>
                  <a:lnTo>
                    <a:pt x="119" y="112"/>
                  </a:lnTo>
                  <a:lnTo>
                    <a:pt x="104" y="144"/>
                  </a:lnTo>
                  <a:lnTo>
                    <a:pt x="75" y="152"/>
                  </a:lnTo>
                  <a:lnTo>
                    <a:pt x="52" y="144"/>
                  </a:lnTo>
                  <a:lnTo>
                    <a:pt x="67" y="136"/>
                  </a:lnTo>
                  <a:lnTo>
                    <a:pt x="67" y="112"/>
                  </a:lnTo>
                  <a:lnTo>
                    <a:pt x="60" y="104"/>
                  </a:lnTo>
                  <a:lnTo>
                    <a:pt x="45" y="72"/>
                  </a:lnTo>
                  <a:lnTo>
                    <a:pt x="15" y="72"/>
                  </a:lnTo>
                  <a:lnTo>
                    <a:pt x="0" y="40"/>
                  </a:lnTo>
                  <a:lnTo>
                    <a:pt x="7" y="40"/>
                  </a:lnTo>
                  <a:lnTo>
                    <a:pt x="37" y="0"/>
                  </a:lnTo>
                  <a:lnTo>
                    <a:pt x="89" y="24"/>
                  </a:lnTo>
                </a:path>
              </a:pathLst>
            </a:custGeom>
            <a:solidFill>
              <a:srgbClr val="92D050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29" name="Freeform 181"/>
            <p:cNvSpPr>
              <a:spLocks/>
            </p:cNvSpPr>
            <p:nvPr/>
          </p:nvSpPr>
          <p:spPr bwMode="auto">
            <a:xfrm rot="704206">
              <a:off x="366" y="2503"/>
              <a:ext cx="97" cy="78"/>
            </a:xfrm>
            <a:custGeom>
              <a:avLst/>
              <a:gdLst>
                <a:gd name="T0" fmla="*/ 10205 w 82"/>
                <a:gd name="T1" fmla="*/ 338 h 89"/>
                <a:gd name="T2" fmla="*/ 8062 w 82"/>
                <a:gd name="T3" fmla="*/ 338 h 89"/>
                <a:gd name="T4" fmla="*/ 4406 w 82"/>
                <a:gd name="T5" fmla="*/ 0 h 89"/>
                <a:gd name="T6" fmla="*/ 0 w 82"/>
                <a:gd name="T7" fmla="*/ 1074 h 89"/>
                <a:gd name="T8" fmla="*/ 1022 w 82"/>
                <a:gd name="T9" fmla="*/ 1395 h 89"/>
                <a:gd name="T10" fmla="*/ 6815 w 82"/>
                <a:gd name="T11" fmla="*/ 3887 h 89"/>
                <a:gd name="T12" fmla="*/ 8062 w 82"/>
                <a:gd name="T13" fmla="*/ 3212 h 89"/>
                <a:gd name="T14" fmla="*/ 11422 w 82"/>
                <a:gd name="T15" fmla="*/ 2864 h 89"/>
                <a:gd name="T16" fmla="*/ 12616 w 82"/>
                <a:gd name="T17" fmla="*/ 1074 h 89"/>
                <a:gd name="T18" fmla="*/ 10205 w 82"/>
                <a:gd name="T19" fmla="*/ 338 h 8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2"/>
                <a:gd name="T31" fmla="*/ 0 h 89"/>
                <a:gd name="T32" fmla="*/ 82 w 82"/>
                <a:gd name="T33" fmla="*/ 89 h 8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2" h="89">
                  <a:moveTo>
                    <a:pt x="66" y="8"/>
                  </a:moveTo>
                  <a:lnTo>
                    <a:pt x="52" y="8"/>
                  </a:lnTo>
                  <a:lnTo>
                    <a:pt x="29" y="0"/>
                  </a:lnTo>
                  <a:lnTo>
                    <a:pt x="0" y="24"/>
                  </a:lnTo>
                  <a:lnTo>
                    <a:pt x="7" y="32"/>
                  </a:lnTo>
                  <a:lnTo>
                    <a:pt x="44" y="88"/>
                  </a:lnTo>
                  <a:lnTo>
                    <a:pt x="52" y="72"/>
                  </a:lnTo>
                  <a:lnTo>
                    <a:pt x="74" y="64"/>
                  </a:lnTo>
                  <a:lnTo>
                    <a:pt x="81" y="24"/>
                  </a:lnTo>
                  <a:lnTo>
                    <a:pt x="66" y="8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30" name="Freeform 182" descr="Широкий диагональный 1"/>
            <p:cNvSpPr>
              <a:spLocks/>
            </p:cNvSpPr>
            <p:nvPr/>
          </p:nvSpPr>
          <p:spPr bwMode="auto">
            <a:xfrm rot="704206">
              <a:off x="450" y="2425"/>
              <a:ext cx="177" cy="253"/>
            </a:xfrm>
            <a:custGeom>
              <a:avLst/>
              <a:gdLst>
                <a:gd name="T0" fmla="*/ 13365 w 164"/>
                <a:gd name="T1" fmla="*/ 7555 h 225"/>
                <a:gd name="T2" fmla="*/ 13365 w 164"/>
                <a:gd name="T3" fmla="*/ 6720 h 225"/>
                <a:gd name="T4" fmla="*/ 10554 w 164"/>
                <a:gd name="T5" fmla="*/ 6215 h 225"/>
                <a:gd name="T6" fmla="*/ 3977 w 164"/>
                <a:gd name="T7" fmla="*/ 5383 h 225"/>
                <a:gd name="T8" fmla="*/ 1291 w 164"/>
                <a:gd name="T9" fmla="*/ 5118 h 225"/>
                <a:gd name="T10" fmla="*/ 2754 w 164"/>
                <a:gd name="T11" fmla="*/ 3786 h 225"/>
                <a:gd name="T12" fmla="*/ 0 w 164"/>
                <a:gd name="T13" fmla="*/ 3210 h 225"/>
                <a:gd name="T14" fmla="*/ 0 w 164"/>
                <a:gd name="T15" fmla="*/ 2418 h 225"/>
                <a:gd name="T16" fmla="*/ 3977 w 164"/>
                <a:gd name="T17" fmla="*/ 2150 h 225"/>
                <a:gd name="T18" fmla="*/ 1291 w 164"/>
                <a:gd name="T19" fmla="*/ 823 h 225"/>
                <a:gd name="T20" fmla="*/ 6686 w 164"/>
                <a:gd name="T21" fmla="*/ 0 h 225"/>
                <a:gd name="T22" fmla="*/ 13365 w 164"/>
                <a:gd name="T23" fmla="*/ 0 h 225"/>
                <a:gd name="T24" fmla="*/ 16066 w 164"/>
                <a:gd name="T25" fmla="*/ 1345 h 225"/>
                <a:gd name="T26" fmla="*/ 18766 w 164"/>
                <a:gd name="T27" fmla="*/ 1662 h 225"/>
                <a:gd name="T28" fmla="*/ 22714 w 164"/>
                <a:gd name="T29" fmla="*/ 2710 h 225"/>
                <a:gd name="T30" fmla="*/ 26709 w 164"/>
                <a:gd name="T31" fmla="*/ 3786 h 225"/>
                <a:gd name="T32" fmla="*/ 28125 w 164"/>
                <a:gd name="T33" fmla="*/ 4563 h 225"/>
                <a:gd name="T34" fmla="*/ 29526 w 164"/>
                <a:gd name="T35" fmla="*/ 6215 h 225"/>
                <a:gd name="T36" fmla="*/ 22714 w 164"/>
                <a:gd name="T37" fmla="*/ 6471 h 225"/>
                <a:gd name="T38" fmla="*/ 21457 w 164"/>
                <a:gd name="T39" fmla="*/ 7276 h 225"/>
                <a:gd name="T40" fmla="*/ 17330 w 164"/>
                <a:gd name="T41" fmla="*/ 7276 h 225"/>
                <a:gd name="T42" fmla="*/ 13365 w 164"/>
                <a:gd name="T43" fmla="*/ 7555 h 2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64"/>
                <a:gd name="T67" fmla="*/ 0 h 225"/>
                <a:gd name="T68" fmla="*/ 164 w 164"/>
                <a:gd name="T69" fmla="*/ 225 h 22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64" h="225">
                  <a:moveTo>
                    <a:pt x="74" y="224"/>
                  </a:moveTo>
                  <a:lnTo>
                    <a:pt x="74" y="200"/>
                  </a:lnTo>
                  <a:lnTo>
                    <a:pt x="59" y="184"/>
                  </a:lnTo>
                  <a:lnTo>
                    <a:pt x="22" y="160"/>
                  </a:lnTo>
                  <a:lnTo>
                    <a:pt x="7" y="152"/>
                  </a:lnTo>
                  <a:lnTo>
                    <a:pt x="15" y="112"/>
                  </a:lnTo>
                  <a:lnTo>
                    <a:pt x="0" y="96"/>
                  </a:lnTo>
                  <a:lnTo>
                    <a:pt x="0" y="72"/>
                  </a:lnTo>
                  <a:lnTo>
                    <a:pt x="22" y="64"/>
                  </a:lnTo>
                  <a:lnTo>
                    <a:pt x="7" y="24"/>
                  </a:lnTo>
                  <a:lnTo>
                    <a:pt x="37" y="0"/>
                  </a:lnTo>
                  <a:lnTo>
                    <a:pt x="74" y="0"/>
                  </a:lnTo>
                  <a:lnTo>
                    <a:pt x="89" y="40"/>
                  </a:lnTo>
                  <a:lnTo>
                    <a:pt x="104" y="48"/>
                  </a:lnTo>
                  <a:lnTo>
                    <a:pt x="126" y="80"/>
                  </a:lnTo>
                  <a:lnTo>
                    <a:pt x="148" y="112"/>
                  </a:lnTo>
                  <a:lnTo>
                    <a:pt x="156" y="136"/>
                  </a:lnTo>
                  <a:lnTo>
                    <a:pt x="163" y="184"/>
                  </a:lnTo>
                  <a:lnTo>
                    <a:pt x="126" y="192"/>
                  </a:lnTo>
                  <a:lnTo>
                    <a:pt x="119" y="216"/>
                  </a:lnTo>
                  <a:lnTo>
                    <a:pt x="96" y="216"/>
                  </a:lnTo>
                  <a:lnTo>
                    <a:pt x="74" y="224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31" name="Freeform 183"/>
            <p:cNvSpPr>
              <a:spLocks/>
            </p:cNvSpPr>
            <p:nvPr/>
          </p:nvSpPr>
          <p:spPr bwMode="auto">
            <a:xfrm rot="704206">
              <a:off x="403" y="2587"/>
              <a:ext cx="118" cy="78"/>
            </a:xfrm>
            <a:custGeom>
              <a:avLst/>
              <a:gdLst>
                <a:gd name="T0" fmla="*/ 28570 w 98"/>
                <a:gd name="T1" fmla="*/ 1799 h 73"/>
                <a:gd name="T2" fmla="*/ 20177 w 98"/>
                <a:gd name="T3" fmla="*/ 1799 h 73"/>
                <a:gd name="T4" fmla="*/ 14056 w 98"/>
                <a:gd name="T5" fmla="*/ 2015 h 73"/>
                <a:gd name="T6" fmla="*/ 2503 w 98"/>
                <a:gd name="T7" fmla="*/ 901 h 73"/>
                <a:gd name="T8" fmla="*/ 0 w 98"/>
                <a:gd name="T9" fmla="*/ 662 h 73"/>
                <a:gd name="T10" fmla="*/ 2503 w 98"/>
                <a:gd name="T11" fmla="*/ 211 h 73"/>
                <a:gd name="T12" fmla="*/ 11558 w 98"/>
                <a:gd name="T13" fmla="*/ 0 h 73"/>
                <a:gd name="T14" fmla="*/ 16925 w 98"/>
                <a:gd name="T15" fmla="*/ 211 h 73"/>
                <a:gd name="T16" fmla="*/ 31199 w 98"/>
                <a:gd name="T17" fmla="*/ 901 h 73"/>
                <a:gd name="T18" fmla="*/ 37201 w 98"/>
                <a:gd name="T19" fmla="*/ 1329 h 73"/>
                <a:gd name="T20" fmla="*/ 28570 w 98"/>
                <a:gd name="T21" fmla="*/ 1799 h 7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8"/>
                <a:gd name="T34" fmla="*/ 0 h 73"/>
                <a:gd name="T35" fmla="*/ 98 w 98"/>
                <a:gd name="T36" fmla="*/ 73 h 7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8" h="73">
                  <a:moveTo>
                    <a:pt x="75" y="64"/>
                  </a:moveTo>
                  <a:lnTo>
                    <a:pt x="52" y="64"/>
                  </a:lnTo>
                  <a:lnTo>
                    <a:pt x="37" y="72"/>
                  </a:lnTo>
                  <a:lnTo>
                    <a:pt x="7" y="32"/>
                  </a:lnTo>
                  <a:lnTo>
                    <a:pt x="0" y="24"/>
                  </a:lnTo>
                  <a:lnTo>
                    <a:pt x="7" y="8"/>
                  </a:lnTo>
                  <a:lnTo>
                    <a:pt x="30" y="0"/>
                  </a:lnTo>
                  <a:lnTo>
                    <a:pt x="45" y="8"/>
                  </a:lnTo>
                  <a:lnTo>
                    <a:pt x="82" y="32"/>
                  </a:lnTo>
                  <a:lnTo>
                    <a:pt x="97" y="48"/>
                  </a:lnTo>
                  <a:lnTo>
                    <a:pt x="75" y="6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32" name="Freeform 186"/>
            <p:cNvSpPr>
              <a:spLocks/>
            </p:cNvSpPr>
            <p:nvPr/>
          </p:nvSpPr>
          <p:spPr bwMode="auto">
            <a:xfrm rot="704206">
              <a:off x="719" y="2455"/>
              <a:ext cx="177" cy="217"/>
            </a:xfrm>
            <a:custGeom>
              <a:avLst/>
              <a:gdLst>
                <a:gd name="T0" fmla="*/ 2992 w 119"/>
                <a:gd name="T1" fmla="*/ 7018 h 225"/>
                <a:gd name="T2" fmla="*/ 0 w 119"/>
                <a:gd name="T3" fmla="*/ 6720 h 225"/>
                <a:gd name="T4" fmla="*/ 4310 w 119"/>
                <a:gd name="T5" fmla="*/ 6215 h 225"/>
                <a:gd name="T6" fmla="*/ 2992 w 119"/>
                <a:gd name="T7" fmla="*/ 5118 h 225"/>
                <a:gd name="T8" fmla="*/ 8738 w 119"/>
                <a:gd name="T9" fmla="*/ 5118 h 225"/>
                <a:gd name="T10" fmla="*/ 8738 w 119"/>
                <a:gd name="T11" fmla="*/ 3786 h 225"/>
                <a:gd name="T12" fmla="*/ 13276 w 119"/>
                <a:gd name="T13" fmla="*/ 3506 h 225"/>
                <a:gd name="T14" fmla="*/ 7323 w 119"/>
                <a:gd name="T15" fmla="*/ 2710 h 225"/>
                <a:gd name="T16" fmla="*/ 6065 w 119"/>
                <a:gd name="T17" fmla="*/ 1064 h 225"/>
                <a:gd name="T18" fmla="*/ 7323 w 119"/>
                <a:gd name="T19" fmla="*/ 516 h 225"/>
                <a:gd name="T20" fmla="*/ 7323 w 119"/>
                <a:gd name="T21" fmla="*/ 254 h 225"/>
                <a:gd name="T22" fmla="*/ 14718 w 119"/>
                <a:gd name="T23" fmla="*/ 0 h 225"/>
                <a:gd name="T24" fmla="*/ 17717 w 119"/>
                <a:gd name="T25" fmla="*/ 1064 h 225"/>
                <a:gd name="T26" fmla="*/ 14718 w 119"/>
                <a:gd name="T27" fmla="*/ 1064 h 225"/>
                <a:gd name="T28" fmla="*/ 19330 w 119"/>
                <a:gd name="T29" fmla="*/ 2418 h 225"/>
                <a:gd name="T30" fmla="*/ 16313 w 119"/>
                <a:gd name="T31" fmla="*/ 3210 h 225"/>
                <a:gd name="T32" fmla="*/ 23633 w 119"/>
                <a:gd name="T33" fmla="*/ 4048 h 225"/>
                <a:gd name="T34" fmla="*/ 19330 w 119"/>
                <a:gd name="T35" fmla="*/ 6215 h 225"/>
                <a:gd name="T36" fmla="*/ 14718 w 119"/>
                <a:gd name="T37" fmla="*/ 6215 h 225"/>
                <a:gd name="T38" fmla="*/ 16313 w 119"/>
                <a:gd name="T39" fmla="*/ 7276 h 225"/>
                <a:gd name="T40" fmla="*/ 11781 w 119"/>
                <a:gd name="T41" fmla="*/ 7555 h 225"/>
                <a:gd name="T42" fmla="*/ 2992 w 119"/>
                <a:gd name="T43" fmla="*/ 7018 h 2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19"/>
                <a:gd name="T67" fmla="*/ 0 h 225"/>
                <a:gd name="T68" fmla="*/ 119 w 119"/>
                <a:gd name="T69" fmla="*/ 225 h 225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19" h="225">
                  <a:moveTo>
                    <a:pt x="15" y="208"/>
                  </a:moveTo>
                  <a:lnTo>
                    <a:pt x="0" y="200"/>
                  </a:lnTo>
                  <a:lnTo>
                    <a:pt x="22" y="184"/>
                  </a:lnTo>
                  <a:lnTo>
                    <a:pt x="15" y="152"/>
                  </a:lnTo>
                  <a:lnTo>
                    <a:pt x="44" y="152"/>
                  </a:lnTo>
                  <a:lnTo>
                    <a:pt x="44" y="112"/>
                  </a:lnTo>
                  <a:lnTo>
                    <a:pt x="66" y="104"/>
                  </a:lnTo>
                  <a:lnTo>
                    <a:pt x="37" y="80"/>
                  </a:lnTo>
                  <a:lnTo>
                    <a:pt x="30" y="32"/>
                  </a:lnTo>
                  <a:lnTo>
                    <a:pt x="37" y="16"/>
                  </a:lnTo>
                  <a:lnTo>
                    <a:pt x="37" y="8"/>
                  </a:lnTo>
                  <a:lnTo>
                    <a:pt x="74" y="0"/>
                  </a:lnTo>
                  <a:lnTo>
                    <a:pt x="89" y="32"/>
                  </a:lnTo>
                  <a:lnTo>
                    <a:pt x="74" y="32"/>
                  </a:lnTo>
                  <a:lnTo>
                    <a:pt x="96" y="72"/>
                  </a:lnTo>
                  <a:lnTo>
                    <a:pt x="81" y="96"/>
                  </a:lnTo>
                  <a:lnTo>
                    <a:pt x="118" y="120"/>
                  </a:lnTo>
                  <a:lnTo>
                    <a:pt x="96" y="184"/>
                  </a:lnTo>
                  <a:lnTo>
                    <a:pt x="74" y="184"/>
                  </a:lnTo>
                  <a:lnTo>
                    <a:pt x="81" y="216"/>
                  </a:lnTo>
                  <a:lnTo>
                    <a:pt x="59" y="224"/>
                  </a:lnTo>
                  <a:lnTo>
                    <a:pt x="15" y="208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33" name="Freeform 188" descr="Широкий диагональный 1"/>
            <p:cNvSpPr>
              <a:spLocks/>
            </p:cNvSpPr>
            <p:nvPr/>
          </p:nvSpPr>
          <p:spPr bwMode="auto">
            <a:xfrm rot="704206">
              <a:off x="321" y="2241"/>
              <a:ext cx="211" cy="290"/>
            </a:xfrm>
            <a:custGeom>
              <a:avLst/>
              <a:gdLst>
                <a:gd name="T0" fmla="*/ 32881 w 177"/>
                <a:gd name="T1" fmla="*/ 5388 h 257"/>
                <a:gd name="T2" fmla="*/ 34200 w 177"/>
                <a:gd name="T3" fmla="*/ 4189 h 257"/>
                <a:gd name="T4" fmla="*/ 28626 w 177"/>
                <a:gd name="T5" fmla="*/ 3644 h 257"/>
                <a:gd name="T6" fmla="*/ 30019 w 177"/>
                <a:gd name="T7" fmla="*/ 2681 h 257"/>
                <a:gd name="T8" fmla="*/ 32881 w 177"/>
                <a:gd name="T9" fmla="*/ 2376 h 257"/>
                <a:gd name="T10" fmla="*/ 31286 w 177"/>
                <a:gd name="T11" fmla="*/ 1492 h 257"/>
                <a:gd name="T12" fmla="*/ 25693 w 177"/>
                <a:gd name="T13" fmla="*/ 1492 h 257"/>
                <a:gd name="T14" fmla="*/ 24352 w 177"/>
                <a:gd name="T15" fmla="*/ 290 h 257"/>
                <a:gd name="T16" fmla="*/ 15907 w 177"/>
                <a:gd name="T17" fmla="*/ 0 h 257"/>
                <a:gd name="T18" fmla="*/ 17136 w 177"/>
                <a:gd name="T19" fmla="*/ 1492 h 257"/>
                <a:gd name="T20" fmla="*/ 8486 w 177"/>
                <a:gd name="T21" fmla="*/ 1492 h 257"/>
                <a:gd name="T22" fmla="*/ 7119 w 177"/>
                <a:gd name="T23" fmla="*/ 2103 h 257"/>
                <a:gd name="T24" fmla="*/ 1444 w 177"/>
                <a:gd name="T25" fmla="*/ 1228 h 257"/>
                <a:gd name="T26" fmla="*/ 0 w 177"/>
                <a:gd name="T27" fmla="*/ 2376 h 257"/>
                <a:gd name="T28" fmla="*/ 5889 w 177"/>
                <a:gd name="T29" fmla="*/ 8736 h 257"/>
                <a:gd name="T30" fmla="*/ 8486 w 177"/>
                <a:gd name="T31" fmla="*/ 8400 h 257"/>
                <a:gd name="T32" fmla="*/ 12934 w 177"/>
                <a:gd name="T33" fmla="*/ 9588 h 257"/>
                <a:gd name="T34" fmla="*/ 18468 w 177"/>
                <a:gd name="T35" fmla="*/ 8736 h 257"/>
                <a:gd name="T36" fmla="*/ 22720 w 177"/>
                <a:gd name="T37" fmla="*/ 8990 h 257"/>
                <a:gd name="T38" fmla="*/ 25693 w 177"/>
                <a:gd name="T39" fmla="*/ 8990 h 257"/>
                <a:gd name="T40" fmla="*/ 25693 w 177"/>
                <a:gd name="T41" fmla="*/ 8099 h 257"/>
                <a:gd name="T42" fmla="*/ 30019 w 177"/>
                <a:gd name="T43" fmla="*/ 7786 h 257"/>
                <a:gd name="T44" fmla="*/ 27084 w 177"/>
                <a:gd name="T45" fmla="*/ 6284 h 257"/>
                <a:gd name="T46" fmla="*/ 32881 w 177"/>
                <a:gd name="T47" fmla="*/ 5388 h 25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7"/>
                <a:gd name="T73" fmla="*/ 0 h 257"/>
                <a:gd name="T74" fmla="*/ 177 w 177"/>
                <a:gd name="T75" fmla="*/ 257 h 257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7" h="257">
                  <a:moveTo>
                    <a:pt x="169" y="144"/>
                  </a:moveTo>
                  <a:lnTo>
                    <a:pt x="176" y="112"/>
                  </a:lnTo>
                  <a:lnTo>
                    <a:pt x="147" y="96"/>
                  </a:lnTo>
                  <a:lnTo>
                    <a:pt x="154" y="72"/>
                  </a:lnTo>
                  <a:lnTo>
                    <a:pt x="169" y="64"/>
                  </a:lnTo>
                  <a:lnTo>
                    <a:pt x="161" y="40"/>
                  </a:lnTo>
                  <a:lnTo>
                    <a:pt x="132" y="40"/>
                  </a:lnTo>
                  <a:lnTo>
                    <a:pt x="125" y="8"/>
                  </a:lnTo>
                  <a:lnTo>
                    <a:pt x="81" y="0"/>
                  </a:lnTo>
                  <a:lnTo>
                    <a:pt x="88" y="40"/>
                  </a:lnTo>
                  <a:lnTo>
                    <a:pt x="44" y="40"/>
                  </a:lnTo>
                  <a:lnTo>
                    <a:pt x="37" y="56"/>
                  </a:lnTo>
                  <a:lnTo>
                    <a:pt x="7" y="32"/>
                  </a:lnTo>
                  <a:lnTo>
                    <a:pt x="0" y="64"/>
                  </a:lnTo>
                  <a:lnTo>
                    <a:pt x="29" y="232"/>
                  </a:lnTo>
                  <a:lnTo>
                    <a:pt x="44" y="224"/>
                  </a:lnTo>
                  <a:lnTo>
                    <a:pt x="66" y="256"/>
                  </a:lnTo>
                  <a:lnTo>
                    <a:pt x="95" y="232"/>
                  </a:lnTo>
                  <a:lnTo>
                    <a:pt x="117" y="240"/>
                  </a:lnTo>
                  <a:lnTo>
                    <a:pt x="132" y="240"/>
                  </a:lnTo>
                  <a:lnTo>
                    <a:pt x="132" y="216"/>
                  </a:lnTo>
                  <a:lnTo>
                    <a:pt x="154" y="208"/>
                  </a:lnTo>
                  <a:lnTo>
                    <a:pt x="139" y="168"/>
                  </a:lnTo>
                  <a:lnTo>
                    <a:pt x="169" y="144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34" name="Freeform 189" descr="Широкий диагональный 1"/>
            <p:cNvSpPr>
              <a:spLocks/>
            </p:cNvSpPr>
            <p:nvPr/>
          </p:nvSpPr>
          <p:spPr bwMode="auto">
            <a:xfrm rot="704206">
              <a:off x="381" y="2355"/>
              <a:ext cx="49" cy="146"/>
            </a:xfrm>
            <a:custGeom>
              <a:avLst/>
              <a:gdLst>
                <a:gd name="T0" fmla="*/ 4572 w 46"/>
                <a:gd name="T1" fmla="*/ 3355 h 129"/>
                <a:gd name="T2" fmla="*/ 6995 w 46"/>
                <a:gd name="T3" fmla="*/ 2515 h 129"/>
                <a:gd name="T4" fmla="*/ 0 w 46"/>
                <a:gd name="T5" fmla="*/ 1668 h 129"/>
                <a:gd name="T6" fmla="*/ 0 w 46"/>
                <a:gd name="T7" fmla="*/ 0 h 129"/>
                <a:gd name="T8" fmla="*/ 6995 w 46"/>
                <a:gd name="T9" fmla="*/ 1281 h 129"/>
                <a:gd name="T10" fmla="*/ 13816 w 46"/>
                <a:gd name="T11" fmla="*/ 2102 h 129"/>
                <a:gd name="T12" fmla="*/ 13816 w 46"/>
                <a:gd name="T13" fmla="*/ 4669 h 129"/>
                <a:gd name="T14" fmla="*/ 9028 w 46"/>
                <a:gd name="T15" fmla="*/ 4211 h 129"/>
                <a:gd name="T16" fmla="*/ 6995 w 46"/>
                <a:gd name="T17" fmla="*/ 5504 h 129"/>
                <a:gd name="T18" fmla="*/ 2559 w 46"/>
                <a:gd name="T19" fmla="*/ 6768 h 129"/>
                <a:gd name="T20" fmla="*/ 0 w 46"/>
                <a:gd name="T21" fmla="*/ 5002 h 129"/>
                <a:gd name="T22" fmla="*/ 4572 w 46"/>
                <a:gd name="T23" fmla="*/ 3355 h 12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"/>
                <a:gd name="T37" fmla="*/ 0 h 129"/>
                <a:gd name="T38" fmla="*/ 46 w 46"/>
                <a:gd name="T39" fmla="*/ 129 h 129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" h="129">
                  <a:moveTo>
                    <a:pt x="15" y="64"/>
                  </a:moveTo>
                  <a:lnTo>
                    <a:pt x="23" y="48"/>
                  </a:lnTo>
                  <a:lnTo>
                    <a:pt x="0" y="32"/>
                  </a:lnTo>
                  <a:lnTo>
                    <a:pt x="0" y="0"/>
                  </a:lnTo>
                  <a:lnTo>
                    <a:pt x="23" y="24"/>
                  </a:lnTo>
                  <a:lnTo>
                    <a:pt x="45" y="40"/>
                  </a:lnTo>
                  <a:lnTo>
                    <a:pt x="45" y="88"/>
                  </a:lnTo>
                  <a:lnTo>
                    <a:pt x="30" y="80"/>
                  </a:lnTo>
                  <a:lnTo>
                    <a:pt x="23" y="104"/>
                  </a:lnTo>
                  <a:lnTo>
                    <a:pt x="8" y="128"/>
                  </a:lnTo>
                  <a:lnTo>
                    <a:pt x="0" y="96"/>
                  </a:lnTo>
                  <a:lnTo>
                    <a:pt x="15" y="64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>
                <a:defRPr/>
              </a:pPr>
              <a:endParaRPr lang="ru-RU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35" name="Freeform 190"/>
            <p:cNvSpPr>
              <a:spLocks/>
            </p:cNvSpPr>
            <p:nvPr/>
          </p:nvSpPr>
          <p:spPr bwMode="auto">
            <a:xfrm rot="704206">
              <a:off x="1008" y="2073"/>
              <a:ext cx="167" cy="138"/>
            </a:xfrm>
            <a:custGeom>
              <a:avLst/>
              <a:gdLst>
                <a:gd name="T0" fmla="*/ 18942 w 141"/>
                <a:gd name="T1" fmla="*/ 6200 h 121"/>
                <a:gd name="T2" fmla="*/ 15494 w 141"/>
                <a:gd name="T3" fmla="*/ 6200 h 121"/>
                <a:gd name="T4" fmla="*/ 10467 w 141"/>
                <a:gd name="T5" fmla="*/ 4934 h 121"/>
                <a:gd name="T6" fmla="*/ 7005 w 141"/>
                <a:gd name="T7" fmla="*/ 5384 h 121"/>
                <a:gd name="T8" fmla="*/ 7005 w 141"/>
                <a:gd name="T9" fmla="*/ 3723 h 121"/>
                <a:gd name="T10" fmla="*/ 3560 w 141"/>
                <a:gd name="T11" fmla="*/ 2869 h 121"/>
                <a:gd name="T12" fmla="*/ 0 w 141"/>
                <a:gd name="T13" fmla="*/ 2869 h 121"/>
                <a:gd name="T14" fmla="*/ 0 w 141"/>
                <a:gd name="T15" fmla="*/ 1665 h 121"/>
                <a:gd name="T16" fmla="*/ 4490 w 141"/>
                <a:gd name="T17" fmla="*/ 0 h 121"/>
                <a:gd name="T18" fmla="*/ 9431 w 141"/>
                <a:gd name="T19" fmla="*/ 1210 h 121"/>
                <a:gd name="T20" fmla="*/ 10467 w 141"/>
                <a:gd name="T21" fmla="*/ 2869 h 121"/>
                <a:gd name="T22" fmla="*/ 14090 w 141"/>
                <a:gd name="T23" fmla="*/ 3723 h 121"/>
                <a:gd name="T24" fmla="*/ 18942 w 141"/>
                <a:gd name="T25" fmla="*/ 2869 h 121"/>
                <a:gd name="T26" fmla="*/ 22435 w 141"/>
                <a:gd name="T27" fmla="*/ 3723 h 121"/>
                <a:gd name="T28" fmla="*/ 21311 w 141"/>
                <a:gd name="T29" fmla="*/ 5384 h 121"/>
                <a:gd name="T30" fmla="*/ 22435 w 141"/>
                <a:gd name="T31" fmla="*/ 5384 h 121"/>
                <a:gd name="T32" fmla="*/ 18942 w 141"/>
                <a:gd name="T33" fmla="*/ 6200 h 1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1"/>
                <a:gd name="T52" fmla="*/ 0 h 121"/>
                <a:gd name="T53" fmla="*/ 141 w 141"/>
                <a:gd name="T54" fmla="*/ 121 h 1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1" h="121">
                  <a:moveTo>
                    <a:pt x="118" y="120"/>
                  </a:moveTo>
                  <a:lnTo>
                    <a:pt x="96" y="120"/>
                  </a:lnTo>
                  <a:lnTo>
                    <a:pt x="66" y="96"/>
                  </a:lnTo>
                  <a:lnTo>
                    <a:pt x="44" y="104"/>
                  </a:lnTo>
                  <a:lnTo>
                    <a:pt x="44" y="72"/>
                  </a:lnTo>
                  <a:lnTo>
                    <a:pt x="22" y="56"/>
                  </a:lnTo>
                  <a:lnTo>
                    <a:pt x="0" y="56"/>
                  </a:lnTo>
                  <a:lnTo>
                    <a:pt x="0" y="32"/>
                  </a:lnTo>
                  <a:lnTo>
                    <a:pt x="29" y="0"/>
                  </a:lnTo>
                  <a:lnTo>
                    <a:pt x="59" y="24"/>
                  </a:lnTo>
                  <a:lnTo>
                    <a:pt x="66" y="56"/>
                  </a:lnTo>
                  <a:lnTo>
                    <a:pt x="88" y="72"/>
                  </a:lnTo>
                  <a:lnTo>
                    <a:pt x="118" y="56"/>
                  </a:lnTo>
                  <a:lnTo>
                    <a:pt x="140" y="72"/>
                  </a:lnTo>
                  <a:lnTo>
                    <a:pt x="133" y="104"/>
                  </a:lnTo>
                  <a:lnTo>
                    <a:pt x="140" y="104"/>
                  </a:lnTo>
                  <a:lnTo>
                    <a:pt x="118" y="120"/>
                  </a:lnTo>
                </a:path>
              </a:pathLst>
            </a:custGeom>
            <a:solidFill>
              <a:srgbClr val="92D050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36" name="Freeform 191"/>
            <p:cNvSpPr>
              <a:spLocks/>
            </p:cNvSpPr>
            <p:nvPr/>
          </p:nvSpPr>
          <p:spPr bwMode="auto">
            <a:xfrm rot="704206">
              <a:off x="943" y="2108"/>
              <a:ext cx="177" cy="176"/>
            </a:xfrm>
            <a:custGeom>
              <a:avLst/>
              <a:gdLst>
                <a:gd name="T0" fmla="*/ 23817 w 171"/>
                <a:gd name="T1" fmla="*/ 3139 h 180"/>
                <a:gd name="T2" fmla="*/ 18575 w 171"/>
                <a:gd name="T3" fmla="*/ 2270 h 180"/>
                <a:gd name="T4" fmla="*/ 14512 w 171"/>
                <a:gd name="T5" fmla="*/ 2560 h 180"/>
                <a:gd name="T6" fmla="*/ 14512 w 171"/>
                <a:gd name="T7" fmla="*/ 1387 h 180"/>
                <a:gd name="T8" fmla="*/ 10519 w 171"/>
                <a:gd name="T9" fmla="*/ 856 h 180"/>
                <a:gd name="T10" fmla="*/ 6430 w 171"/>
                <a:gd name="T11" fmla="*/ 856 h 180"/>
                <a:gd name="T12" fmla="*/ 6430 w 171"/>
                <a:gd name="T13" fmla="*/ 0 h 180"/>
                <a:gd name="T14" fmla="*/ 5098 w 171"/>
                <a:gd name="T15" fmla="*/ 257 h 180"/>
                <a:gd name="T16" fmla="*/ 0 w 171"/>
                <a:gd name="T17" fmla="*/ 3746 h 180"/>
                <a:gd name="T18" fmla="*/ 5098 w 171"/>
                <a:gd name="T19" fmla="*/ 4852 h 180"/>
                <a:gd name="T20" fmla="*/ 8075 w 171"/>
                <a:gd name="T21" fmla="*/ 4852 h 180"/>
                <a:gd name="T22" fmla="*/ 13092 w 171"/>
                <a:gd name="T23" fmla="*/ 6053 h 180"/>
                <a:gd name="T24" fmla="*/ 17143 w 171"/>
                <a:gd name="T25" fmla="*/ 6053 h 180"/>
                <a:gd name="T26" fmla="*/ 19849 w 171"/>
                <a:gd name="T27" fmla="*/ 6609 h 180"/>
                <a:gd name="T28" fmla="*/ 23817 w 171"/>
                <a:gd name="T29" fmla="*/ 5408 h 180"/>
                <a:gd name="T30" fmla="*/ 22676 w 171"/>
                <a:gd name="T31" fmla="*/ 4600 h 180"/>
                <a:gd name="T32" fmla="*/ 25199 w 171"/>
                <a:gd name="T33" fmla="*/ 3992 h 180"/>
                <a:gd name="T34" fmla="*/ 23817 w 171"/>
                <a:gd name="T35" fmla="*/ 3139 h 18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71"/>
                <a:gd name="T55" fmla="*/ 0 h 180"/>
                <a:gd name="T56" fmla="*/ 171 w 171"/>
                <a:gd name="T57" fmla="*/ 180 h 18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71" h="180">
                  <a:moveTo>
                    <a:pt x="161" y="85"/>
                  </a:moveTo>
                  <a:lnTo>
                    <a:pt x="125" y="62"/>
                  </a:lnTo>
                  <a:lnTo>
                    <a:pt x="98" y="70"/>
                  </a:lnTo>
                  <a:lnTo>
                    <a:pt x="98" y="38"/>
                  </a:lnTo>
                  <a:lnTo>
                    <a:pt x="71" y="23"/>
                  </a:lnTo>
                  <a:lnTo>
                    <a:pt x="44" y="23"/>
                  </a:lnTo>
                  <a:lnTo>
                    <a:pt x="44" y="0"/>
                  </a:lnTo>
                  <a:lnTo>
                    <a:pt x="35" y="7"/>
                  </a:lnTo>
                  <a:lnTo>
                    <a:pt x="0" y="101"/>
                  </a:lnTo>
                  <a:lnTo>
                    <a:pt x="35" y="132"/>
                  </a:lnTo>
                  <a:lnTo>
                    <a:pt x="54" y="132"/>
                  </a:lnTo>
                  <a:lnTo>
                    <a:pt x="89" y="163"/>
                  </a:lnTo>
                  <a:lnTo>
                    <a:pt x="116" y="163"/>
                  </a:lnTo>
                  <a:lnTo>
                    <a:pt x="134" y="179"/>
                  </a:lnTo>
                  <a:lnTo>
                    <a:pt x="161" y="147"/>
                  </a:lnTo>
                  <a:lnTo>
                    <a:pt x="152" y="124"/>
                  </a:lnTo>
                  <a:lnTo>
                    <a:pt x="170" y="108"/>
                  </a:lnTo>
                  <a:lnTo>
                    <a:pt x="161" y="85"/>
                  </a:lnTo>
                </a:path>
              </a:pathLst>
            </a:custGeom>
            <a:solidFill>
              <a:srgbClr val="92D050"/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37" name="Freeform 192"/>
            <p:cNvSpPr>
              <a:spLocks/>
            </p:cNvSpPr>
            <p:nvPr/>
          </p:nvSpPr>
          <p:spPr bwMode="auto">
            <a:xfrm rot="704206">
              <a:off x="900" y="1950"/>
              <a:ext cx="167" cy="120"/>
            </a:xfrm>
            <a:custGeom>
              <a:avLst/>
              <a:gdLst>
                <a:gd name="T0" fmla="*/ 22435 w 141"/>
                <a:gd name="T1" fmla="*/ 1338 h 121"/>
                <a:gd name="T2" fmla="*/ 22435 w 141"/>
                <a:gd name="T3" fmla="*/ 2689 h 121"/>
                <a:gd name="T4" fmla="*/ 17759 w 141"/>
                <a:gd name="T5" fmla="*/ 3763 h 121"/>
                <a:gd name="T6" fmla="*/ 16461 w 141"/>
                <a:gd name="T7" fmla="*/ 4017 h 121"/>
                <a:gd name="T8" fmla="*/ 11896 w 141"/>
                <a:gd name="T9" fmla="*/ 3763 h 121"/>
                <a:gd name="T10" fmla="*/ 9431 w 141"/>
                <a:gd name="T11" fmla="*/ 4017 h 121"/>
                <a:gd name="T12" fmla="*/ 8297 w 141"/>
                <a:gd name="T13" fmla="*/ 3474 h 121"/>
                <a:gd name="T14" fmla="*/ 1064 w 141"/>
                <a:gd name="T15" fmla="*/ 3183 h 121"/>
                <a:gd name="T16" fmla="*/ 3560 w 141"/>
                <a:gd name="T17" fmla="*/ 2689 h 121"/>
                <a:gd name="T18" fmla="*/ 0 w 141"/>
                <a:gd name="T19" fmla="*/ 2401 h 121"/>
                <a:gd name="T20" fmla="*/ 0 w 141"/>
                <a:gd name="T21" fmla="*/ 1630 h 121"/>
                <a:gd name="T22" fmla="*/ 1064 w 141"/>
                <a:gd name="T23" fmla="*/ 1059 h 121"/>
                <a:gd name="T24" fmla="*/ 4490 w 141"/>
                <a:gd name="T25" fmla="*/ 0 h 121"/>
                <a:gd name="T26" fmla="*/ 16461 w 141"/>
                <a:gd name="T27" fmla="*/ 0 h 121"/>
                <a:gd name="T28" fmla="*/ 22435 w 141"/>
                <a:gd name="T29" fmla="*/ 1059 h 121"/>
                <a:gd name="T30" fmla="*/ 22435 w 141"/>
                <a:gd name="T31" fmla="*/ 1338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1"/>
                <a:gd name="T49" fmla="*/ 0 h 121"/>
                <a:gd name="T50" fmla="*/ 141 w 141"/>
                <a:gd name="T51" fmla="*/ 121 h 12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1" h="121">
                  <a:moveTo>
                    <a:pt x="140" y="40"/>
                  </a:moveTo>
                  <a:lnTo>
                    <a:pt x="140" y="80"/>
                  </a:lnTo>
                  <a:lnTo>
                    <a:pt x="111" y="112"/>
                  </a:lnTo>
                  <a:lnTo>
                    <a:pt x="103" y="120"/>
                  </a:lnTo>
                  <a:lnTo>
                    <a:pt x="74" y="112"/>
                  </a:lnTo>
                  <a:lnTo>
                    <a:pt x="59" y="120"/>
                  </a:lnTo>
                  <a:lnTo>
                    <a:pt x="52" y="104"/>
                  </a:lnTo>
                  <a:lnTo>
                    <a:pt x="7" y="96"/>
                  </a:lnTo>
                  <a:lnTo>
                    <a:pt x="22" y="80"/>
                  </a:lnTo>
                  <a:lnTo>
                    <a:pt x="0" y="72"/>
                  </a:lnTo>
                  <a:lnTo>
                    <a:pt x="0" y="48"/>
                  </a:lnTo>
                  <a:lnTo>
                    <a:pt x="7" y="32"/>
                  </a:lnTo>
                  <a:lnTo>
                    <a:pt x="29" y="0"/>
                  </a:lnTo>
                  <a:lnTo>
                    <a:pt x="103" y="0"/>
                  </a:lnTo>
                  <a:lnTo>
                    <a:pt x="140" y="32"/>
                  </a:lnTo>
                  <a:lnTo>
                    <a:pt x="140" y="40"/>
                  </a:lnTo>
                </a:path>
              </a:pathLst>
            </a:custGeom>
            <a:solidFill>
              <a:srgbClr val="92D050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38" name="Freeform 195"/>
            <p:cNvSpPr>
              <a:spLocks/>
            </p:cNvSpPr>
            <p:nvPr/>
          </p:nvSpPr>
          <p:spPr bwMode="auto">
            <a:xfrm rot="704206">
              <a:off x="1067" y="1738"/>
              <a:ext cx="177" cy="154"/>
            </a:xfrm>
            <a:custGeom>
              <a:avLst/>
              <a:gdLst>
                <a:gd name="T0" fmla="*/ 7770 w 149"/>
                <a:gd name="T1" fmla="*/ 3767 h 137"/>
                <a:gd name="T2" fmla="*/ 9230 w 149"/>
                <a:gd name="T3" fmla="*/ 3767 h 137"/>
                <a:gd name="T4" fmla="*/ 14038 w 149"/>
                <a:gd name="T5" fmla="*/ 4022 h 137"/>
                <a:gd name="T6" fmla="*/ 15667 w 149"/>
                <a:gd name="T7" fmla="*/ 3767 h 137"/>
                <a:gd name="T8" fmla="*/ 25935 w 149"/>
                <a:gd name="T9" fmla="*/ 2139 h 137"/>
                <a:gd name="T10" fmla="*/ 22108 w 149"/>
                <a:gd name="T11" fmla="*/ 1895 h 137"/>
                <a:gd name="T12" fmla="*/ 22108 w 149"/>
                <a:gd name="T13" fmla="*/ 1060 h 137"/>
                <a:gd name="T14" fmla="*/ 24525 w 149"/>
                <a:gd name="T15" fmla="*/ 516 h 137"/>
                <a:gd name="T16" fmla="*/ 23289 w 149"/>
                <a:gd name="T17" fmla="*/ 0 h 137"/>
                <a:gd name="T18" fmla="*/ 10355 w 149"/>
                <a:gd name="T19" fmla="*/ 0 h 137"/>
                <a:gd name="T20" fmla="*/ 3902 w 149"/>
                <a:gd name="T21" fmla="*/ 1060 h 137"/>
                <a:gd name="T22" fmla="*/ 5341 w 149"/>
                <a:gd name="T23" fmla="*/ 2139 h 137"/>
                <a:gd name="T24" fmla="*/ 0 w 149"/>
                <a:gd name="T25" fmla="*/ 2950 h 137"/>
                <a:gd name="T26" fmla="*/ 0 w 149"/>
                <a:gd name="T27" fmla="*/ 4022 h 137"/>
                <a:gd name="T28" fmla="*/ 3902 w 149"/>
                <a:gd name="T29" fmla="*/ 4524 h 137"/>
                <a:gd name="T30" fmla="*/ 7770 w 149"/>
                <a:gd name="T31" fmla="*/ 3767 h 13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9"/>
                <a:gd name="T49" fmla="*/ 0 h 137"/>
                <a:gd name="T50" fmla="*/ 149 w 149"/>
                <a:gd name="T51" fmla="*/ 137 h 13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9" h="137">
                  <a:moveTo>
                    <a:pt x="44" y="112"/>
                  </a:moveTo>
                  <a:lnTo>
                    <a:pt x="52" y="112"/>
                  </a:lnTo>
                  <a:lnTo>
                    <a:pt x="81" y="120"/>
                  </a:lnTo>
                  <a:lnTo>
                    <a:pt x="89" y="112"/>
                  </a:lnTo>
                  <a:lnTo>
                    <a:pt x="148" y="64"/>
                  </a:lnTo>
                  <a:lnTo>
                    <a:pt x="126" y="56"/>
                  </a:lnTo>
                  <a:lnTo>
                    <a:pt x="126" y="32"/>
                  </a:lnTo>
                  <a:lnTo>
                    <a:pt x="141" y="16"/>
                  </a:lnTo>
                  <a:lnTo>
                    <a:pt x="133" y="0"/>
                  </a:lnTo>
                  <a:lnTo>
                    <a:pt x="59" y="0"/>
                  </a:lnTo>
                  <a:lnTo>
                    <a:pt x="22" y="32"/>
                  </a:lnTo>
                  <a:lnTo>
                    <a:pt x="30" y="64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22" y="136"/>
                  </a:lnTo>
                  <a:lnTo>
                    <a:pt x="44" y="112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39" name="Freeform 196"/>
            <p:cNvSpPr>
              <a:spLocks/>
            </p:cNvSpPr>
            <p:nvPr/>
          </p:nvSpPr>
          <p:spPr bwMode="auto">
            <a:xfrm rot="704206">
              <a:off x="1096" y="1870"/>
              <a:ext cx="144" cy="126"/>
            </a:xfrm>
            <a:custGeom>
              <a:avLst/>
              <a:gdLst>
                <a:gd name="T0" fmla="*/ 15840 w 120"/>
                <a:gd name="T1" fmla="*/ 2941 h 113"/>
                <a:gd name="T2" fmla="*/ 10800 w 120"/>
                <a:gd name="T3" fmla="*/ 2303 h 113"/>
                <a:gd name="T4" fmla="*/ 8772 w 120"/>
                <a:gd name="T5" fmla="*/ 1877 h 113"/>
                <a:gd name="T6" fmla="*/ 0 w 120"/>
                <a:gd name="T7" fmla="*/ 1288 h 113"/>
                <a:gd name="T8" fmla="*/ 0 w 120"/>
                <a:gd name="T9" fmla="*/ 0 h 113"/>
                <a:gd name="T10" fmla="*/ 1597 w 120"/>
                <a:gd name="T11" fmla="*/ 0 h 113"/>
                <a:gd name="T12" fmla="*/ 8772 w 120"/>
                <a:gd name="T13" fmla="*/ 202 h 113"/>
                <a:gd name="T14" fmla="*/ 10800 w 120"/>
                <a:gd name="T15" fmla="*/ 0 h 113"/>
                <a:gd name="T16" fmla="*/ 14237 w 120"/>
                <a:gd name="T17" fmla="*/ 623 h 113"/>
                <a:gd name="T18" fmla="*/ 19512 w 120"/>
                <a:gd name="T19" fmla="*/ 433 h 113"/>
                <a:gd name="T20" fmla="*/ 26522 w 120"/>
                <a:gd name="T21" fmla="*/ 1288 h 113"/>
                <a:gd name="T22" fmla="*/ 28202 w 120"/>
                <a:gd name="T23" fmla="*/ 1877 h 113"/>
                <a:gd name="T24" fmla="*/ 26522 w 120"/>
                <a:gd name="T25" fmla="*/ 2756 h 113"/>
                <a:gd name="T26" fmla="*/ 17645 w 120"/>
                <a:gd name="T27" fmla="*/ 2508 h 113"/>
                <a:gd name="T28" fmla="*/ 15840 w 120"/>
                <a:gd name="T29" fmla="*/ 2941 h 1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0"/>
                <a:gd name="T46" fmla="*/ 0 h 113"/>
                <a:gd name="T47" fmla="*/ 120 w 120"/>
                <a:gd name="T48" fmla="*/ 113 h 113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0" h="113">
                  <a:moveTo>
                    <a:pt x="67" y="112"/>
                  </a:moveTo>
                  <a:lnTo>
                    <a:pt x="45" y="88"/>
                  </a:lnTo>
                  <a:lnTo>
                    <a:pt x="37" y="72"/>
                  </a:lnTo>
                  <a:lnTo>
                    <a:pt x="0" y="48"/>
                  </a:lnTo>
                  <a:lnTo>
                    <a:pt x="0" y="0"/>
                  </a:lnTo>
                  <a:lnTo>
                    <a:pt x="7" y="0"/>
                  </a:lnTo>
                  <a:lnTo>
                    <a:pt x="37" y="8"/>
                  </a:lnTo>
                  <a:lnTo>
                    <a:pt x="45" y="0"/>
                  </a:lnTo>
                  <a:lnTo>
                    <a:pt x="60" y="24"/>
                  </a:lnTo>
                  <a:lnTo>
                    <a:pt x="82" y="16"/>
                  </a:lnTo>
                  <a:lnTo>
                    <a:pt x="112" y="48"/>
                  </a:lnTo>
                  <a:lnTo>
                    <a:pt x="119" y="72"/>
                  </a:lnTo>
                  <a:lnTo>
                    <a:pt x="112" y="104"/>
                  </a:lnTo>
                  <a:lnTo>
                    <a:pt x="74" y="96"/>
                  </a:lnTo>
                  <a:lnTo>
                    <a:pt x="67" y="112"/>
                  </a:lnTo>
                </a:path>
              </a:pathLst>
            </a:custGeom>
            <a:solidFill>
              <a:srgbClr val="92D050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40" name="Freeform 197"/>
            <p:cNvSpPr>
              <a:spLocks/>
            </p:cNvSpPr>
            <p:nvPr/>
          </p:nvSpPr>
          <p:spPr bwMode="auto">
            <a:xfrm rot="704206">
              <a:off x="1023" y="1857"/>
              <a:ext cx="151" cy="161"/>
            </a:xfrm>
            <a:custGeom>
              <a:avLst/>
              <a:gdLst>
                <a:gd name="T0" fmla="*/ 2750 w 127"/>
                <a:gd name="T1" fmla="*/ 2886 h 145"/>
                <a:gd name="T2" fmla="*/ 9451 w 127"/>
                <a:gd name="T3" fmla="*/ 3782 h 145"/>
                <a:gd name="T4" fmla="*/ 9451 w 127"/>
                <a:gd name="T5" fmla="*/ 4010 h 145"/>
                <a:gd name="T6" fmla="*/ 19968 w 127"/>
                <a:gd name="T7" fmla="*/ 3364 h 145"/>
                <a:gd name="T8" fmla="*/ 22696 w 127"/>
                <a:gd name="T9" fmla="*/ 3099 h 145"/>
                <a:gd name="T10" fmla="*/ 18749 w 127"/>
                <a:gd name="T11" fmla="*/ 2427 h 145"/>
                <a:gd name="T12" fmla="*/ 17325 w 127"/>
                <a:gd name="T13" fmla="*/ 1972 h 145"/>
                <a:gd name="T14" fmla="*/ 10552 w 127"/>
                <a:gd name="T15" fmla="*/ 1341 h 145"/>
                <a:gd name="T16" fmla="*/ 10552 w 127"/>
                <a:gd name="T17" fmla="*/ 0 h 145"/>
                <a:gd name="T18" fmla="*/ 6686 w 127"/>
                <a:gd name="T19" fmla="*/ 683 h 145"/>
                <a:gd name="T20" fmla="*/ 2750 w 127"/>
                <a:gd name="T21" fmla="*/ 211 h 145"/>
                <a:gd name="T22" fmla="*/ 0 w 127"/>
                <a:gd name="T23" fmla="*/ 894 h 145"/>
                <a:gd name="T24" fmla="*/ 3977 w 127"/>
                <a:gd name="T25" fmla="*/ 1765 h 145"/>
                <a:gd name="T26" fmla="*/ 2750 w 127"/>
                <a:gd name="T27" fmla="*/ 2427 h 145"/>
                <a:gd name="T28" fmla="*/ 2750 w 127"/>
                <a:gd name="T29" fmla="*/ 2886 h 14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27"/>
                <a:gd name="T46" fmla="*/ 0 h 145"/>
                <a:gd name="T47" fmla="*/ 127 w 127"/>
                <a:gd name="T48" fmla="*/ 145 h 145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27" h="145">
                  <a:moveTo>
                    <a:pt x="15" y="104"/>
                  </a:moveTo>
                  <a:lnTo>
                    <a:pt x="52" y="136"/>
                  </a:lnTo>
                  <a:lnTo>
                    <a:pt x="52" y="144"/>
                  </a:lnTo>
                  <a:lnTo>
                    <a:pt x="111" y="120"/>
                  </a:lnTo>
                  <a:lnTo>
                    <a:pt x="126" y="112"/>
                  </a:lnTo>
                  <a:lnTo>
                    <a:pt x="104" y="88"/>
                  </a:lnTo>
                  <a:lnTo>
                    <a:pt x="96" y="72"/>
                  </a:lnTo>
                  <a:lnTo>
                    <a:pt x="59" y="48"/>
                  </a:lnTo>
                  <a:lnTo>
                    <a:pt x="59" y="0"/>
                  </a:lnTo>
                  <a:lnTo>
                    <a:pt x="37" y="24"/>
                  </a:lnTo>
                  <a:lnTo>
                    <a:pt x="15" y="8"/>
                  </a:lnTo>
                  <a:lnTo>
                    <a:pt x="0" y="32"/>
                  </a:lnTo>
                  <a:lnTo>
                    <a:pt x="22" y="64"/>
                  </a:lnTo>
                  <a:lnTo>
                    <a:pt x="15" y="88"/>
                  </a:lnTo>
                  <a:lnTo>
                    <a:pt x="15" y="104"/>
                  </a:lnTo>
                </a:path>
              </a:pathLst>
            </a:custGeom>
            <a:solidFill>
              <a:srgbClr val="92D050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41" name="Freeform 198"/>
            <p:cNvSpPr>
              <a:spLocks/>
            </p:cNvSpPr>
            <p:nvPr/>
          </p:nvSpPr>
          <p:spPr bwMode="auto">
            <a:xfrm rot="704206">
              <a:off x="852" y="2049"/>
              <a:ext cx="149" cy="145"/>
            </a:xfrm>
            <a:custGeom>
              <a:avLst/>
              <a:gdLst>
                <a:gd name="T0" fmla="*/ 5883 w 125"/>
                <a:gd name="T1" fmla="*/ 0 h 137"/>
                <a:gd name="T2" fmla="*/ 1444 w 125"/>
                <a:gd name="T3" fmla="*/ 1060 h 137"/>
                <a:gd name="T4" fmla="*/ 4202 w 125"/>
                <a:gd name="T5" fmla="*/ 1895 h 137"/>
                <a:gd name="T6" fmla="*/ 0 w 125"/>
                <a:gd name="T7" fmla="*/ 2404 h 137"/>
                <a:gd name="T8" fmla="*/ 1444 w 125"/>
                <a:gd name="T9" fmla="*/ 3186 h 137"/>
                <a:gd name="T10" fmla="*/ 8483 w 125"/>
                <a:gd name="T11" fmla="*/ 4524 h 137"/>
                <a:gd name="T12" fmla="*/ 12912 w 125"/>
                <a:gd name="T13" fmla="*/ 4524 h 137"/>
                <a:gd name="T14" fmla="*/ 17127 w 125"/>
                <a:gd name="T15" fmla="*/ 4022 h 137"/>
                <a:gd name="T16" fmla="*/ 18447 w 125"/>
                <a:gd name="T17" fmla="*/ 4022 h 137"/>
                <a:gd name="T18" fmla="*/ 24006 w 125"/>
                <a:gd name="T19" fmla="*/ 814 h 137"/>
                <a:gd name="T20" fmla="*/ 18447 w 125"/>
                <a:gd name="T21" fmla="*/ 516 h 137"/>
                <a:gd name="T22" fmla="*/ 15476 w 125"/>
                <a:gd name="T23" fmla="*/ 814 h 137"/>
                <a:gd name="T24" fmla="*/ 14174 w 125"/>
                <a:gd name="T25" fmla="*/ 253 h 137"/>
                <a:gd name="T26" fmla="*/ 5883 w 125"/>
                <a:gd name="T27" fmla="*/ 0 h 1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25"/>
                <a:gd name="T43" fmla="*/ 0 h 137"/>
                <a:gd name="T44" fmla="*/ 125 w 125"/>
                <a:gd name="T45" fmla="*/ 137 h 13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25" h="137">
                  <a:moveTo>
                    <a:pt x="29" y="0"/>
                  </a:moveTo>
                  <a:lnTo>
                    <a:pt x="7" y="32"/>
                  </a:lnTo>
                  <a:lnTo>
                    <a:pt x="22" y="56"/>
                  </a:lnTo>
                  <a:lnTo>
                    <a:pt x="0" y="72"/>
                  </a:lnTo>
                  <a:lnTo>
                    <a:pt x="7" y="96"/>
                  </a:lnTo>
                  <a:lnTo>
                    <a:pt x="44" y="136"/>
                  </a:lnTo>
                  <a:lnTo>
                    <a:pt x="66" y="136"/>
                  </a:lnTo>
                  <a:lnTo>
                    <a:pt x="88" y="120"/>
                  </a:lnTo>
                  <a:lnTo>
                    <a:pt x="95" y="120"/>
                  </a:lnTo>
                  <a:lnTo>
                    <a:pt x="124" y="24"/>
                  </a:lnTo>
                  <a:lnTo>
                    <a:pt x="95" y="16"/>
                  </a:lnTo>
                  <a:lnTo>
                    <a:pt x="80" y="24"/>
                  </a:lnTo>
                  <a:lnTo>
                    <a:pt x="73" y="8"/>
                  </a:lnTo>
                  <a:lnTo>
                    <a:pt x="29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42" name="Freeform 199"/>
            <p:cNvSpPr>
              <a:spLocks/>
            </p:cNvSpPr>
            <p:nvPr/>
          </p:nvSpPr>
          <p:spPr bwMode="auto">
            <a:xfrm rot="704206">
              <a:off x="817" y="1874"/>
              <a:ext cx="133" cy="125"/>
            </a:xfrm>
            <a:custGeom>
              <a:avLst/>
              <a:gdLst>
                <a:gd name="T0" fmla="*/ 13957 w 112"/>
                <a:gd name="T1" fmla="*/ 3984 h 121"/>
                <a:gd name="T2" fmla="*/ 15528 w 112"/>
                <a:gd name="T3" fmla="*/ 3323 h 121"/>
                <a:gd name="T4" fmla="*/ 19236 w 112"/>
                <a:gd name="T5" fmla="*/ 1980 h 121"/>
                <a:gd name="T6" fmla="*/ 15528 w 112"/>
                <a:gd name="T7" fmla="*/ 0 h 121"/>
                <a:gd name="T8" fmla="*/ 9147 w 112"/>
                <a:gd name="T9" fmla="*/ 648 h 121"/>
                <a:gd name="T10" fmla="*/ 5326 w 112"/>
                <a:gd name="T11" fmla="*/ 0 h 121"/>
                <a:gd name="T12" fmla="*/ 0 w 112"/>
                <a:gd name="T13" fmla="*/ 648 h 121"/>
                <a:gd name="T14" fmla="*/ 1259 w 112"/>
                <a:gd name="T15" fmla="*/ 1670 h 121"/>
                <a:gd name="T16" fmla="*/ 3874 w 112"/>
                <a:gd name="T17" fmla="*/ 2663 h 121"/>
                <a:gd name="T18" fmla="*/ 6487 w 112"/>
                <a:gd name="T19" fmla="*/ 4335 h 121"/>
                <a:gd name="T20" fmla="*/ 7703 w 112"/>
                <a:gd name="T21" fmla="*/ 4958 h 121"/>
                <a:gd name="T22" fmla="*/ 10268 w 112"/>
                <a:gd name="T23" fmla="*/ 3984 h 121"/>
                <a:gd name="T24" fmla="*/ 13957 w 112"/>
                <a:gd name="T25" fmla="*/ 3984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2"/>
                <a:gd name="T40" fmla="*/ 0 h 121"/>
                <a:gd name="T41" fmla="*/ 112 w 112"/>
                <a:gd name="T42" fmla="*/ 121 h 1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2" h="121">
                  <a:moveTo>
                    <a:pt x="81" y="96"/>
                  </a:moveTo>
                  <a:lnTo>
                    <a:pt x="89" y="80"/>
                  </a:lnTo>
                  <a:lnTo>
                    <a:pt x="111" y="48"/>
                  </a:lnTo>
                  <a:lnTo>
                    <a:pt x="89" y="0"/>
                  </a:lnTo>
                  <a:lnTo>
                    <a:pt x="52" y="16"/>
                  </a:lnTo>
                  <a:lnTo>
                    <a:pt x="30" y="0"/>
                  </a:lnTo>
                  <a:lnTo>
                    <a:pt x="0" y="16"/>
                  </a:lnTo>
                  <a:lnTo>
                    <a:pt x="7" y="40"/>
                  </a:lnTo>
                  <a:lnTo>
                    <a:pt x="22" y="64"/>
                  </a:lnTo>
                  <a:lnTo>
                    <a:pt x="37" y="104"/>
                  </a:lnTo>
                  <a:lnTo>
                    <a:pt x="44" y="120"/>
                  </a:lnTo>
                  <a:lnTo>
                    <a:pt x="59" y="96"/>
                  </a:lnTo>
                  <a:lnTo>
                    <a:pt x="81" y="96"/>
                  </a:lnTo>
                </a:path>
              </a:pathLst>
            </a:custGeom>
            <a:solidFill>
              <a:srgbClr val="92D050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43" name="Freeform 200"/>
            <p:cNvSpPr>
              <a:spLocks/>
            </p:cNvSpPr>
            <p:nvPr/>
          </p:nvSpPr>
          <p:spPr bwMode="auto">
            <a:xfrm rot="704206">
              <a:off x="787" y="1778"/>
              <a:ext cx="147" cy="109"/>
            </a:xfrm>
            <a:custGeom>
              <a:avLst/>
              <a:gdLst>
                <a:gd name="T0" fmla="*/ 2685 w 133"/>
                <a:gd name="T1" fmla="*/ 3171 h 97"/>
                <a:gd name="T2" fmla="*/ 0 w 133"/>
                <a:gd name="T3" fmla="*/ 2125 h 97"/>
                <a:gd name="T4" fmla="*/ 2685 w 133"/>
                <a:gd name="T5" fmla="*/ 1868 h 97"/>
                <a:gd name="T6" fmla="*/ 1260 w 133"/>
                <a:gd name="T7" fmla="*/ 515 h 97"/>
                <a:gd name="T8" fmla="*/ 3904 w 133"/>
                <a:gd name="T9" fmla="*/ 0 h 97"/>
                <a:gd name="T10" fmla="*/ 7776 w 133"/>
                <a:gd name="T11" fmla="*/ 515 h 97"/>
                <a:gd name="T12" fmla="*/ 19358 w 133"/>
                <a:gd name="T13" fmla="*/ 249 h 97"/>
                <a:gd name="T14" fmla="*/ 20516 w 133"/>
                <a:gd name="T15" fmla="*/ 800 h 97"/>
                <a:gd name="T16" fmla="*/ 23258 w 133"/>
                <a:gd name="T17" fmla="*/ 1333 h 97"/>
                <a:gd name="T18" fmla="*/ 23258 w 133"/>
                <a:gd name="T19" fmla="*/ 2651 h 97"/>
                <a:gd name="T20" fmla="*/ 16677 w 133"/>
                <a:gd name="T21" fmla="*/ 3171 h 97"/>
                <a:gd name="T22" fmla="*/ 12680 w 133"/>
                <a:gd name="T23" fmla="*/ 2651 h 97"/>
                <a:gd name="T24" fmla="*/ 7776 w 133"/>
                <a:gd name="T25" fmla="*/ 3171 h 97"/>
                <a:gd name="T26" fmla="*/ 2685 w 133"/>
                <a:gd name="T27" fmla="*/ 3171 h 9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33"/>
                <a:gd name="T43" fmla="*/ 0 h 97"/>
                <a:gd name="T44" fmla="*/ 133 w 133"/>
                <a:gd name="T45" fmla="*/ 97 h 97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33" h="97">
                  <a:moveTo>
                    <a:pt x="15" y="96"/>
                  </a:moveTo>
                  <a:lnTo>
                    <a:pt x="0" y="64"/>
                  </a:lnTo>
                  <a:lnTo>
                    <a:pt x="15" y="56"/>
                  </a:lnTo>
                  <a:lnTo>
                    <a:pt x="7" y="16"/>
                  </a:lnTo>
                  <a:lnTo>
                    <a:pt x="22" y="0"/>
                  </a:lnTo>
                  <a:lnTo>
                    <a:pt x="44" y="16"/>
                  </a:lnTo>
                  <a:lnTo>
                    <a:pt x="110" y="8"/>
                  </a:lnTo>
                  <a:lnTo>
                    <a:pt x="117" y="24"/>
                  </a:lnTo>
                  <a:lnTo>
                    <a:pt x="132" y="40"/>
                  </a:lnTo>
                  <a:lnTo>
                    <a:pt x="132" y="80"/>
                  </a:lnTo>
                  <a:lnTo>
                    <a:pt x="95" y="96"/>
                  </a:lnTo>
                  <a:lnTo>
                    <a:pt x="73" y="80"/>
                  </a:lnTo>
                  <a:lnTo>
                    <a:pt x="44" y="96"/>
                  </a:lnTo>
                  <a:lnTo>
                    <a:pt x="15" y="9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44" name="Freeform 201"/>
            <p:cNvSpPr>
              <a:spLocks/>
            </p:cNvSpPr>
            <p:nvPr/>
          </p:nvSpPr>
          <p:spPr bwMode="auto">
            <a:xfrm rot="704206">
              <a:off x="913" y="1748"/>
              <a:ext cx="149" cy="192"/>
            </a:xfrm>
            <a:custGeom>
              <a:avLst/>
              <a:gdLst>
                <a:gd name="T0" fmla="*/ 9390 w 132"/>
                <a:gd name="T1" fmla="*/ 7997 h 177"/>
                <a:gd name="T2" fmla="*/ 22508 w 132"/>
                <a:gd name="T3" fmla="*/ 7997 h 177"/>
                <a:gd name="T4" fmla="*/ 22508 w 132"/>
                <a:gd name="T5" fmla="*/ 7287 h 177"/>
                <a:gd name="T6" fmla="*/ 23914 w 132"/>
                <a:gd name="T7" fmla="*/ 6198 h 177"/>
                <a:gd name="T8" fmla="*/ 19920 w 132"/>
                <a:gd name="T9" fmla="*/ 4708 h 177"/>
                <a:gd name="T10" fmla="*/ 22508 w 132"/>
                <a:gd name="T11" fmla="*/ 3623 h 177"/>
                <a:gd name="T12" fmla="*/ 22508 w 132"/>
                <a:gd name="T13" fmla="*/ 2160 h 177"/>
                <a:gd name="T14" fmla="*/ 18436 w 132"/>
                <a:gd name="T15" fmla="*/ 1425 h 177"/>
                <a:gd name="T16" fmla="*/ 14483 w 132"/>
                <a:gd name="T17" fmla="*/ 1425 h 177"/>
                <a:gd name="T18" fmla="*/ 8072 w 132"/>
                <a:gd name="T19" fmla="*/ 0 h 177"/>
                <a:gd name="T20" fmla="*/ 5227 w 132"/>
                <a:gd name="T21" fmla="*/ 736 h 177"/>
                <a:gd name="T22" fmla="*/ 4033 w 132"/>
                <a:gd name="T23" fmla="*/ 736 h 177"/>
                <a:gd name="T24" fmla="*/ 0 w 132"/>
                <a:gd name="T25" fmla="*/ 1800 h 177"/>
                <a:gd name="T26" fmla="*/ 1305 w 132"/>
                <a:gd name="T27" fmla="*/ 2588 h 177"/>
                <a:gd name="T28" fmla="*/ 2789 w 132"/>
                <a:gd name="T29" fmla="*/ 3282 h 177"/>
                <a:gd name="T30" fmla="*/ 5227 w 132"/>
                <a:gd name="T31" fmla="*/ 4013 h 177"/>
                <a:gd name="T32" fmla="*/ 5227 w 132"/>
                <a:gd name="T33" fmla="*/ 5790 h 177"/>
                <a:gd name="T34" fmla="*/ 9390 w 132"/>
                <a:gd name="T35" fmla="*/ 7997 h 177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177"/>
                <a:gd name="T56" fmla="*/ 132 w 132"/>
                <a:gd name="T57" fmla="*/ 177 h 177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177">
                  <a:moveTo>
                    <a:pt x="51" y="176"/>
                  </a:moveTo>
                  <a:lnTo>
                    <a:pt x="124" y="176"/>
                  </a:lnTo>
                  <a:lnTo>
                    <a:pt x="124" y="160"/>
                  </a:lnTo>
                  <a:lnTo>
                    <a:pt x="131" y="136"/>
                  </a:lnTo>
                  <a:lnTo>
                    <a:pt x="109" y="104"/>
                  </a:lnTo>
                  <a:lnTo>
                    <a:pt x="124" y="80"/>
                  </a:lnTo>
                  <a:lnTo>
                    <a:pt x="124" y="48"/>
                  </a:lnTo>
                  <a:lnTo>
                    <a:pt x="102" y="32"/>
                  </a:lnTo>
                  <a:lnTo>
                    <a:pt x="80" y="32"/>
                  </a:lnTo>
                  <a:lnTo>
                    <a:pt x="44" y="0"/>
                  </a:lnTo>
                  <a:lnTo>
                    <a:pt x="29" y="16"/>
                  </a:lnTo>
                  <a:lnTo>
                    <a:pt x="22" y="16"/>
                  </a:lnTo>
                  <a:lnTo>
                    <a:pt x="0" y="40"/>
                  </a:lnTo>
                  <a:lnTo>
                    <a:pt x="7" y="56"/>
                  </a:lnTo>
                  <a:lnTo>
                    <a:pt x="15" y="72"/>
                  </a:lnTo>
                  <a:lnTo>
                    <a:pt x="29" y="88"/>
                  </a:lnTo>
                  <a:lnTo>
                    <a:pt x="29" y="128"/>
                  </a:lnTo>
                  <a:lnTo>
                    <a:pt x="51" y="176"/>
                  </a:lnTo>
                </a:path>
              </a:pathLst>
            </a:custGeom>
            <a:solidFill>
              <a:srgbClr val="92D050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45" name="Freeform 202"/>
            <p:cNvSpPr>
              <a:spLocks/>
            </p:cNvSpPr>
            <p:nvPr/>
          </p:nvSpPr>
          <p:spPr bwMode="auto">
            <a:xfrm rot="704206">
              <a:off x="726" y="1874"/>
              <a:ext cx="177" cy="145"/>
            </a:xfrm>
            <a:custGeom>
              <a:avLst/>
              <a:gdLst>
                <a:gd name="T0" fmla="*/ 10380 w 111"/>
                <a:gd name="T1" fmla="*/ 0 h 129"/>
                <a:gd name="T2" fmla="*/ 11613 w 111"/>
                <a:gd name="T3" fmla="*/ 814 h 129"/>
                <a:gd name="T4" fmla="*/ 13611 w 111"/>
                <a:gd name="T5" fmla="*/ 1641 h 129"/>
                <a:gd name="T6" fmla="*/ 15974 w 111"/>
                <a:gd name="T7" fmla="*/ 2945 h 129"/>
                <a:gd name="T8" fmla="*/ 11613 w 111"/>
                <a:gd name="T9" fmla="*/ 3767 h 129"/>
                <a:gd name="T10" fmla="*/ 11613 w 111"/>
                <a:gd name="T11" fmla="*/ 4021 h 129"/>
                <a:gd name="T12" fmla="*/ 8642 w 111"/>
                <a:gd name="T13" fmla="*/ 4293 h 129"/>
                <a:gd name="T14" fmla="*/ 5321 w 111"/>
                <a:gd name="T15" fmla="*/ 4021 h 129"/>
                <a:gd name="T16" fmla="*/ 6280 w 111"/>
                <a:gd name="T17" fmla="*/ 2689 h 129"/>
                <a:gd name="T18" fmla="*/ 3238 w 111"/>
                <a:gd name="T19" fmla="*/ 2403 h 129"/>
                <a:gd name="T20" fmla="*/ 0 w 111"/>
                <a:gd name="T21" fmla="*/ 1339 h 129"/>
                <a:gd name="T22" fmla="*/ 2188 w 111"/>
                <a:gd name="T23" fmla="*/ 253 h 129"/>
                <a:gd name="T24" fmla="*/ 6280 w 111"/>
                <a:gd name="T25" fmla="*/ 0 h 129"/>
                <a:gd name="T26" fmla="*/ 10380 w 111"/>
                <a:gd name="T27" fmla="*/ 0 h 12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1"/>
                <a:gd name="T43" fmla="*/ 0 h 129"/>
                <a:gd name="T44" fmla="*/ 111 w 111"/>
                <a:gd name="T45" fmla="*/ 129 h 12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1" h="129">
                  <a:moveTo>
                    <a:pt x="73" y="0"/>
                  </a:moveTo>
                  <a:lnTo>
                    <a:pt x="81" y="24"/>
                  </a:lnTo>
                  <a:lnTo>
                    <a:pt x="95" y="48"/>
                  </a:lnTo>
                  <a:lnTo>
                    <a:pt x="110" y="88"/>
                  </a:lnTo>
                  <a:lnTo>
                    <a:pt x="81" y="112"/>
                  </a:lnTo>
                  <a:lnTo>
                    <a:pt x="81" y="120"/>
                  </a:lnTo>
                  <a:lnTo>
                    <a:pt x="59" y="128"/>
                  </a:lnTo>
                  <a:lnTo>
                    <a:pt x="37" y="120"/>
                  </a:lnTo>
                  <a:lnTo>
                    <a:pt x="44" y="80"/>
                  </a:lnTo>
                  <a:lnTo>
                    <a:pt x="22" y="72"/>
                  </a:lnTo>
                  <a:lnTo>
                    <a:pt x="0" y="40"/>
                  </a:lnTo>
                  <a:lnTo>
                    <a:pt x="15" y="8"/>
                  </a:lnTo>
                  <a:lnTo>
                    <a:pt x="44" y="0"/>
                  </a:lnTo>
                  <a:lnTo>
                    <a:pt x="73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46" name="Freeform 203" descr="Широкий диагональный 1"/>
            <p:cNvSpPr>
              <a:spLocks/>
            </p:cNvSpPr>
            <p:nvPr/>
          </p:nvSpPr>
          <p:spPr bwMode="auto">
            <a:xfrm rot="704206">
              <a:off x="777" y="1978"/>
              <a:ext cx="142" cy="131"/>
            </a:xfrm>
            <a:custGeom>
              <a:avLst/>
              <a:gdLst>
                <a:gd name="T0" fmla="*/ 14718 w 119"/>
                <a:gd name="T1" fmla="*/ 3203 h 121"/>
                <a:gd name="T2" fmla="*/ 14718 w 119"/>
                <a:gd name="T3" fmla="*/ 3203 h 121"/>
                <a:gd name="T4" fmla="*/ 7323 w 119"/>
                <a:gd name="T5" fmla="*/ 2128 h 121"/>
                <a:gd name="T6" fmla="*/ 0 w 119"/>
                <a:gd name="T7" fmla="*/ 1699 h 121"/>
                <a:gd name="T8" fmla="*/ 0 w 119"/>
                <a:gd name="T9" fmla="*/ 1300 h 121"/>
                <a:gd name="T10" fmla="*/ 4310 w 119"/>
                <a:gd name="T11" fmla="*/ 1061 h 121"/>
                <a:gd name="T12" fmla="*/ 4310 w 119"/>
                <a:gd name="T13" fmla="*/ 852 h 121"/>
                <a:gd name="T14" fmla="*/ 10336 w 119"/>
                <a:gd name="T15" fmla="*/ 205 h 121"/>
                <a:gd name="T16" fmla="*/ 11781 w 119"/>
                <a:gd name="T17" fmla="*/ 634 h 121"/>
                <a:gd name="T18" fmla="*/ 14718 w 119"/>
                <a:gd name="T19" fmla="*/ 0 h 121"/>
                <a:gd name="T20" fmla="*/ 19330 w 119"/>
                <a:gd name="T21" fmla="*/ 0 h 121"/>
                <a:gd name="T22" fmla="*/ 19330 w 119"/>
                <a:gd name="T23" fmla="*/ 634 h 121"/>
                <a:gd name="T24" fmla="*/ 23633 w 119"/>
                <a:gd name="T25" fmla="*/ 852 h 121"/>
                <a:gd name="T26" fmla="*/ 20571 w 119"/>
                <a:gd name="T27" fmla="*/ 1300 h 121"/>
                <a:gd name="T28" fmla="*/ 16313 w 119"/>
                <a:gd name="T29" fmla="*/ 2128 h 121"/>
                <a:gd name="T30" fmla="*/ 19330 w 119"/>
                <a:gd name="T31" fmla="*/ 2774 h 121"/>
                <a:gd name="T32" fmla="*/ 14718 w 119"/>
                <a:gd name="T33" fmla="*/ 3203 h 12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9"/>
                <a:gd name="T52" fmla="*/ 0 h 121"/>
                <a:gd name="T53" fmla="*/ 119 w 119"/>
                <a:gd name="T54" fmla="*/ 121 h 12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9" h="121">
                  <a:moveTo>
                    <a:pt x="74" y="120"/>
                  </a:moveTo>
                  <a:lnTo>
                    <a:pt x="74" y="120"/>
                  </a:lnTo>
                  <a:lnTo>
                    <a:pt x="37" y="80"/>
                  </a:lnTo>
                  <a:lnTo>
                    <a:pt x="0" y="64"/>
                  </a:lnTo>
                  <a:lnTo>
                    <a:pt x="0" y="48"/>
                  </a:lnTo>
                  <a:lnTo>
                    <a:pt x="22" y="40"/>
                  </a:lnTo>
                  <a:lnTo>
                    <a:pt x="22" y="32"/>
                  </a:lnTo>
                  <a:lnTo>
                    <a:pt x="52" y="8"/>
                  </a:lnTo>
                  <a:lnTo>
                    <a:pt x="59" y="24"/>
                  </a:lnTo>
                  <a:lnTo>
                    <a:pt x="74" y="0"/>
                  </a:lnTo>
                  <a:lnTo>
                    <a:pt x="96" y="0"/>
                  </a:lnTo>
                  <a:lnTo>
                    <a:pt x="96" y="24"/>
                  </a:lnTo>
                  <a:lnTo>
                    <a:pt x="118" y="32"/>
                  </a:lnTo>
                  <a:lnTo>
                    <a:pt x="103" y="48"/>
                  </a:lnTo>
                  <a:lnTo>
                    <a:pt x="81" y="80"/>
                  </a:lnTo>
                  <a:lnTo>
                    <a:pt x="96" y="104"/>
                  </a:lnTo>
                  <a:lnTo>
                    <a:pt x="74" y="120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47" name="Freeform 204" descr="Широкий диагональный 1"/>
            <p:cNvSpPr>
              <a:spLocks/>
            </p:cNvSpPr>
            <p:nvPr/>
          </p:nvSpPr>
          <p:spPr bwMode="auto">
            <a:xfrm rot="704206">
              <a:off x="619" y="1902"/>
              <a:ext cx="170" cy="154"/>
            </a:xfrm>
            <a:custGeom>
              <a:avLst/>
              <a:gdLst>
                <a:gd name="T0" fmla="*/ 27970 w 142"/>
                <a:gd name="T1" fmla="*/ 4524 h 137"/>
                <a:gd name="T2" fmla="*/ 31161 w 142"/>
                <a:gd name="T3" fmla="*/ 4022 h 137"/>
                <a:gd name="T4" fmla="*/ 31161 w 142"/>
                <a:gd name="T5" fmla="*/ 3486 h 137"/>
                <a:gd name="T6" fmla="*/ 31161 w 142"/>
                <a:gd name="T7" fmla="*/ 2950 h 137"/>
                <a:gd name="T8" fmla="*/ 26337 w 142"/>
                <a:gd name="T9" fmla="*/ 2691 h 137"/>
                <a:gd name="T10" fmla="*/ 27970 w 142"/>
                <a:gd name="T11" fmla="*/ 1340 h 137"/>
                <a:gd name="T12" fmla="*/ 23136 w 142"/>
                <a:gd name="T13" fmla="*/ 1060 h 137"/>
                <a:gd name="T14" fmla="*/ 18147 w 142"/>
                <a:gd name="T15" fmla="*/ 0 h 137"/>
                <a:gd name="T16" fmla="*/ 11477 w 142"/>
                <a:gd name="T17" fmla="*/ 253 h 137"/>
                <a:gd name="T18" fmla="*/ 6564 w 142"/>
                <a:gd name="T19" fmla="*/ 0 h 137"/>
                <a:gd name="T20" fmla="*/ 0 w 142"/>
                <a:gd name="T21" fmla="*/ 516 h 137"/>
                <a:gd name="T22" fmla="*/ 4669 w 142"/>
                <a:gd name="T23" fmla="*/ 1643 h 137"/>
                <a:gd name="T24" fmla="*/ 3258 w 142"/>
                <a:gd name="T25" fmla="*/ 2139 h 137"/>
                <a:gd name="T26" fmla="*/ 16449 w 142"/>
                <a:gd name="T27" fmla="*/ 3486 h 137"/>
                <a:gd name="T28" fmla="*/ 23136 w 142"/>
                <a:gd name="T29" fmla="*/ 3486 h 137"/>
                <a:gd name="T30" fmla="*/ 27970 w 142"/>
                <a:gd name="T31" fmla="*/ 4524 h 13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42"/>
                <a:gd name="T49" fmla="*/ 0 h 137"/>
                <a:gd name="T50" fmla="*/ 142 w 142"/>
                <a:gd name="T51" fmla="*/ 137 h 13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42" h="137">
                  <a:moveTo>
                    <a:pt x="126" y="136"/>
                  </a:moveTo>
                  <a:lnTo>
                    <a:pt x="141" y="120"/>
                  </a:lnTo>
                  <a:lnTo>
                    <a:pt x="141" y="104"/>
                  </a:lnTo>
                  <a:lnTo>
                    <a:pt x="141" y="88"/>
                  </a:lnTo>
                  <a:lnTo>
                    <a:pt x="119" y="80"/>
                  </a:lnTo>
                  <a:lnTo>
                    <a:pt x="126" y="40"/>
                  </a:lnTo>
                  <a:lnTo>
                    <a:pt x="104" y="32"/>
                  </a:lnTo>
                  <a:lnTo>
                    <a:pt x="82" y="0"/>
                  </a:lnTo>
                  <a:lnTo>
                    <a:pt x="52" y="8"/>
                  </a:lnTo>
                  <a:lnTo>
                    <a:pt x="30" y="0"/>
                  </a:lnTo>
                  <a:lnTo>
                    <a:pt x="0" y="16"/>
                  </a:lnTo>
                  <a:lnTo>
                    <a:pt x="22" y="48"/>
                  </a:lnTo>
                  <a:lnTo>
                    <a:pt x="15" y="64"/>
                  </a:lnTo>
                  <a:lnTo>
                    <a:pt x="74" y="104"/>
                  </a:lnTo>
                  <a:lnTo>
                    <a:pt x="104" y="104"/>
                  </a:lnTo>
                  <a:lnTo>
                    <a:pt x="126" y="136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48" name="Freeform 205" descr="Широкий диагональный 1"/>
            <p:cNvSpPr>
              <a:spLocks/>
            </p:cNvSpPr>
            <p:nvPr/>
          </p:nvSpPr>
          <p:spPr bwMode="auto">
            <a:xfrm rot="704206">
              <a:off x="693" y="2041"/>
              <a:ext cx="204" cy="217"/>
            </a:xfrm>
            <a:custGeom>
              <a:avLst/>
              <a:gdLst>
                <a:gd name="T0" fmla="*/ 10288 w 171"/>
                <a:gd name="T1" fmla="*/ 0 h 193"/>
                <a:gd name="T2" fmla="*/ 10288 w 171"/>
                <a:gd name="T3" fmla="*/ 516 h 193"/>
                <a:gd name="T4" fmla="*/ 7229 w 171"/>
                <a:gd name="T5" fmla="*/ 1061 h 193"/>
                <a:gd name="T6" fmla="*/ 6053 w 171"/>
                <a:gd name="T7" fmla="*/ 2985 h 193"/>
                <a:gd name="T8" fmla="*/ 0 w 171"/>
                <a:gd name="T9" fmla="*/ 4310 h 193"/>
                <a:gd name="T10" fmla="*/ 2988 w 171"/>
                <a:gd name="T11" fmla="*/ 5655 h 193"/>
                <a:gd name="T12" fmla="*/ 6053 w 171"/>
                <a:gd name="T13" fmla="*/ 5655 h 193"/>
                <a:gd name="T14" fmla="*/ 10288 w 171"/>
                <a:gd name="T15" fmla="*/ 6465 h 193"/>
                <a:gd name="T16" fmla="*/ 16197 w 171"/>
                <a:gd name="T17" fmla="*/ 5937 h 193"/>
                <a:gd name="T18" fmla="*/ 19033 w 171"/>
                <a:gd name="T19" fmla="*/ 5655 h 193"/>
                <a:gd name="T20" fmla="*/ 19033 w 171"/>
                <a:gd name="T21" fmla="*/ 4846 h 193"/>
                <a:gd name="T22" fmla="*/ 26606 w 171"/>
                <a:gd name="T23" fmla="*/ 4553 h 193"/>
                <a:gd name="T24" fmla="*/ 29629 w 171"/>
                <a:gd name="T25" fmla="*/ 5114 h 193"/>
                <a:gd name="T26" fmla="*/ 33934 w 171"/>
                <a:gd name="T27" fmla="*/ 5372 h 193"/>
                <a:gd name="T28" fmla="*/ 33934 w 171"/>
                <a:gd name="T29" fmla="*/ 4045 h 193"/>
                <a:gd name="T30" fmla="*/ 26606 w 171"/>
                <a:gd name="T31" fmla="*/ 2697 h 193"/>
                <a:gd name="T32" fmla="*/ 25081 w 171"/>
                <a:gd name="T33" fmla="*/ 1898 h 193"/>
                <a:gd name="T34" fmla="*/ 17623 w 171"/>
                <a:gd name="T35" fmla="*/ 516 h 193"/>
                <a:gd name="T36" fmla="*/ 10288 w 171"/>
                <a:gd name="T37" fmla="*/ 0 h 1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1"/>
                <a:gd name="T58" fmla="*/ 0 h 193"/>
                <a:gd name="T59" fmla="*/ 171 w 171"/>
                <a:gd name="T60" fmla="*/ 193 h 1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1" h="193">
                  <a:moveTo>
                    <a:pt x="52" y="0"/>
                  </a:moveTo>
                  <a:lnTo>
                    <a:pt x="52" y="16"/>
                  </a:lnTo>
                  <a:lnTo>
                    <a:pt x="37" y="32"/>
                  </a:lnTo>
                  <a:lnTo>
                    <a:pt x="30" y="88"/>
                  </a:lnTo>
                  <a:lnTo>
                    <a:pt x="0" y="128"/>
                  </a:lnTo>
                  <a:lnTo>
                    <a:pt x="15" y="168"/>
                  </a:lnTo>
                  <a:lnTo>
                    <a:pt x="30" y="168"/>
                  </a:lnTo>
                  <a:lnTo>
                    <a:pt x="52" y="192"/>
                  </a:lnTo>
                  <a:lnTo>
                    <a:pt x="81" y="176"/>
                  </a:lnTo>
                  <a:lnTo>
                    <a:pt x="96" y="168"/>
                  </a:lnTo>
                  <a:lnTo>
                    <a:pt x="96" y="144"/>
                  </a:lnTo>
                  <a:lnTo>
                    <a:pt x="133" y="136"/>
                  </a:lnTo>
                  <a:lnTo>
                    <a:pt x="148" y="152"/>
                  </a:lnTo>
                  <a:lnTo>
                    <a:pt x="170" y="160"/>
                  </a:lnTo>
                  <a:lnTo>
                    <a:pt x="170" y="120"/>
                  </a:lnTo>
                  <a:lnTo>
                    <a:pt x="133" y="80"/>
                  </a:lnTo>
                  <a:lnTo>
                    <a:pt x="126" y="56"/>
                  </a:lnTo>
                  <a:lnTo>
                    <a:pt x="89" y="16"/>
                  </a:lnTo>
                  <a:lnTo>
                    <a:pt x="52" y="0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49" name="Freeform 206" descr="Широкий диагональный 2"/>
            <p:cNvSpPr>
              <a:spLocks/>
            </p:cNvSpPr>
            <p:nvPr/>
          </p:nvSpPr>
          <p:spPr bwMode="auto">
            <a:xfrm rot="704206">
              <a:off x="480" y="2198"/>
              <a:ext cx="295" cy="326"/>
            </a:xfrm>
            <a:custGeom>
              <a:avLst/>
              <a:gdLst>
                <a:gd name="T0" fmla="*/ 43756 w 237"/>
                <a:gd name="T1" fmla="*/ 7480 h 273"/>
                <a:gd name="T2" fmla="*/ 38577 w 237"/>
                <a:gd name="T3" fmla="*/ 6878 h 273"/>
                <a:gd name="T4" fmla="*/ 40173 w 237"/>
                <a:gd name="T5" fmla="*/ 5662 h 273"/>
                <a:gd name="T6" fmla="*/ 35296 w 237"/>
                <a:gd name="T7" fmla="*/ 4732 h 273"/>
                <a:gd name="T8" fmla="*/ 36764 w 237"/>
                <a:gd name="T9" fmla="*/ 4449 h 273"/>
                <a:gd name="T10" fmla="*/ 48683 w 237"/>
                <a:gd name="T11" fmla="*/ 4144 h 273"/>
                <a:gd name="T12" fmla="*/ 47217 w 237"/>
                <a:gd name="T13" fmla="*/ 2995 h 273"/>
                <a:gd name="T14" fmla="*/ 50490 w 237"/>
                <a:gd name="T15" fmla="*/ 2086 h 273"/>
                <a:gd name="T16" fmla="*/ 53777 w 237"/>
                <a:gd name="T17" fmla="*/ 1781 h 273"/>
                <a:gd name="T18" fmla="*/ 50490 w 237"/>
                <a:gd name="T19" fmla="*/ 290 h 273"/>
                <a:gd name="T20" fmla="*/ 43756 w 237"/>
                <a:gd name="T21" fmla="*/ 872 h 273"/>
                <a:gd name="T22" fmla="*/ 38577 w 237"/>
                <a:gd name="T23" fmla="*/ 0 h 273"/>
                <a:gd name="T24" fmla="*/ 35296 w 237"/>
                <a:gd name="T25" fmla="*/ 0 h 273"/>
                <a:gd name="T26" fmla="*/ 26823 w 237"/>
                <a:gd name="T27" fmla="*/ 597 h 273"/>
                <a:gd name="T28" fmla="*/ 26823 w 237"/>
                <a:gd name="T29" fmla="*/ 1225 h 273"/>
                <a:gd name="T30" fmla="*/ 18444 w 237"/>
                <a:gd name="T31" fmla="*/ 2675 h 273"/>
                <a:gd name="T32" fmla="*/ 11699 w 237"/>
                <a:gd name="T33" fmla="*/ 2086 h 273"/>
                <a:gd name="T34" fmla="*/ 3410 w 237"/>
                <a:gd name="T35" fmla="*/ 1781 h 273"/>
                <a:gd name="T36" fmla="*/ 0 w 237"/>
                <a:gd name="T37" fmla="*/ 2371 h 273"/>
                <a:gd name="T38" fmla="*/ 4896 w 237"/>
                <a:gd name="T39" fmla="*/ 2995 h 273"/>
                <a:gd name="T40" fmla="*/ 0 w 237"/>
                <a:gd name="T41" fmla="*/ 2995 h 273"/>
                <a:gd name="T42" fmla="*/ 1542 w 237"/>
                <a:gd name="T43" fmla="*/ 4144 h 273"/>
                <a:gd name="T44" fmla="*/ 8424 w 237"/>
                <a:gd name="T45" fmla="*/ 4144 h 273"/>
                <a:gd name="T46" fmla="*/ 10095 w 237"/>
                <a:gd name="T47" fmla="*/ 5079 h 273"/>
                <a:gd name="T48" fmla="*/ 6799 w 237"/>
                <a:gd name="T49" fmla="*/ 5339 h 273"/>
                <a:gd name="T50" fmla="*/ 4896 w 237"/>
                <a:gd name="T51" fmla="*/ 6243 h 273"/>
                <a:gd name="T52" fmla="*/ 11699 w 237"/>
                <a:gd name="T53" fmla="*/ 6878 h 273"/>
                <a:gd name="T54" fmla="*/ 10095 w 237"/>
                <a:gd name="T55" fmla="*/ 8059 h 273"/>
                <a:gd name="T56" fmla="*/ 18444 w 237"/>
                <a:gd name="T57" fmla="*/ 8059 h 273"/>
                <a:gd name="T58" fmla="*/ 21828 w 237"/>
                <a:gd name="T59" fmla="*/ 7760 h 273"/>
                <a:gd name="T60" fmla="*/ 25227 w 237"/>
                <a:gd name="T61" fmla="*/ 8649 h 273"/>
                <a:gd name="T62" fmla="*/ 28544 w 237"/>
                <a:gd name="T63" fmla="*/ 8649 h 273"/>
                <a:gd name="T64" fmla="*/ 26823 w 237"/>
                <a:gd name="T65" fmla="*/ 9557 h 273"/>
                <a:gd name="T66" fmla="*/ 30230 w 237"/>
                <a:gd name="T67" fmla="*/ 9557 h 273"/>
                <a:gd name="T68" fmla="*/ 35296 w 237"/>
                <a:gd name="T69" fmla="*/ 10114 h 273"/>
                <a:gd name="T70" fmla="*/ 48683 w 237"/>
                <a:gd name="T71" fmla="*/ 8649 h 273"/>
                <a:gd name="T72" fmla="*/ 47217 w 237"/>
                <a:gd name="T73" fmla="*/ 8059 h 273"/>
                <a:gd name="T74" fmla="*/ 41847 w 237"/>
                <a:gd name="T75" fmla="*/ 8059 h 273"/>
                <a:gd name="T76" fmla="*/ 43756 w 237"/>
                <a:gd name="T77" fmla="*/ 7480 h 27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37"/>
                <a:gd name="T118" fmla="*/ 0 h 273"/>
                <a:gd name="T119" fmla="*/ 237 w 237"/>
                <a:gd name="T120" fmla="*/ 273 h 273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37" h="273">
                  <a:moveTo>
                    <a:pt x="192" y="200"/>
                  </a:moveTo>
                  <a:lnTo>
                    <a:pt x="170" y="184"/>
                  </a:lnTo>
                  <a:lnTo>
                    <a:pt x="177" y="152"/>
                  </a:lnTo>
                  <a:lnTo>
                    <a:pt x="155" y="128"/>
                  </a:lnTo>
                  <a:lnTo>
                    <a:pt x="162" y="120"/>
                  </a:lnTo>
                  <a:lnTo>
                    <a:pt x="214" y="112"/>
                  </a:lnTo>
                  <a:lnTo>
                    <a:pt x="207" y="80"/>
                  </a:lnTo>
                  <a:lnTo>
                    <a:pt x="221" y="56"/>
                  </a:lnTo>
                  <a:lnTo>
                    <a:pt x="236" y="48"/>
                  </a:lnTo>
                  <a:lnTo>
                    <a:pt x="221" y="8"/>
                  </a:lnTo>
                  <a:lnTo>
                    <a:pt x="192" y="24"/>
                  </a:lnTo>
                  <a:lnTo>
                    <a:pt x="170" y="0"/>
                  </a:lnTo>
                  <a:lnTo>
                    <a:pt x="155" y="0"/>
                  </a:lnTo>
                  <a:lnTo>
                    <a:pt x="118" y="16"/>
                  </a:lnTo>
                  <a:lnTo>
                    <a:pt x="118" y="32"/>
                  </a:lnTo>
                  <a:lnTo>
                    <a:pt x="81" y="72"/>
                  </a:lnTo>
                  <a:lnTo>
                    <a:pt x="52" y="56"/>
                  </a:lnTo>
                  <a:lnTo>
                    <a:pt x="15" y="48"/>
                  </a:lnTo>
                  <a:lnTo>
                    <a:pt x="0" y="64"/>
                  </a:lnTo>
                  <a:lnTo>
                    <a:pt x="22" y="80"/>
                  </a:lnTo>
                  <a:lnTo>
                    <a:pt x="0" y="80"/>
                  </a:lnTo>
                  <a:lnTo>
                    <a:pt x="7" y="112"/>
                  </a:lnTo>
                  <a:lnTo>
                    <a:pt x="37" y="112"/>
                  </a:lnTo>
                  <a:lnTo>
                    <a:pt x="44" y="136"/>
                  </a:lnTo>
                  <a:lnTo>
                    <a:pt x="30" y="144"/>
                  </a:lnTo>
                  <a:lnTo>
                    <a:pt x="22" y="168"/>
                  </a:lnTo>
                  <a:lnTo>
                    <a:pt x="52" y="184"/>
                  </a:lnTo>
                  <a:lnTo>
                    <a:pt x="44" y="216"/>
                  </a:lnTo>
                  <a:lnTo>
                    <a:pt x="81" y="216"/>
                  </a:lnTo>
                  <a:lnTo>
                    <a:pt x="96" y="208"/>
                  </a:lnTo>
                  <a:lnTo>
                    <a:pt x="111" y="232"/>
                  </a:lnTo>
                  <a:lnTo>
                    <a:pt x="125" y="232"/>
                  </a:lnTo>
                  <a:lnTo>
                    <a:pt x="118" y="256"/>
                  </a:lnTo>
                  <a:lnTo>
                    <a:pt x="133" y="256"/>
                  </a:lnTo>
                  <a:lnTo>
                    <a:pt x="155" y="272"/>
                  </a:lnTo>
                  <a:lnTo>
                    <a:pt x="214" y="232"/>
                  </a:lnTo>
                  <a:lnTo>
                    <a:pt x="207" y="216"/>
                  </a:lnTo>
                  <a:lnTo>
                    <a:pt x="184" y="216"/>
                  </a:lnTo>
                  <a:lnTo>
                    <a:pt x="192" y="200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50" name="Freeform 207"/>
            <p:cNvSpPr>
              <a:spLocks/>
            </p:cNvSpPr>
            <p:nvPr/>
          </p:nvSpPr>
          <p:spPr bwMode="auto">
            <a:xfrm rot="704206">
              <a:off x="606" y="1962"/>
              <a:ext cx="177" cy="216"/>
            </a:xfrm>
            <a:custGeom>
              <a:avLst/>
              <a:gdLst>
                <a:gd name="T0" fmla="*/ 22937 w 120"/>
                <a:gd name="T1" fmla="*/ 2409 h 169"/>
                <a:gd name="T2" fmla="*/ 22937 w 120"/>
                <a:gd name="T3" fmla="*/ 2409 h 169"/>
                <a:gd name="T4" fmla="*/ 18591 w 120"/>
                <a:gd name="T5" fmla="*/ 1341 h 169"/>
                <a:gd name="T6" fmla="*/ 12889 w 120"/>
                <a:gd name="T7" fmla="*/ 1341 h 169"/>
                <a:gd name="T8" fmla="*/ 1418 w 120"/>
                <a:gd name="T9" fmla="*/ 0 h 169"/>
                <a:gd name="T10" fmla="*/ 0 w 120"/>
                <a:gd name="T11" fmla="*/ 1061 h 169"/>
                <a:gd name="T12" fmla="*/ 2911 w 120"/>
                <a:gd name="T13" fmla="*/ 2409 h 169"/>
                <a:gd name="T14" fmla="*/ 8715 w 120"/>
                <a:gd name="T15" fmla="*/ 2983 h 169"/>
                <a:gd name="T16" fmla="*/ 10059 w 120"/>
                <a:gd name="T17" fmla="*/ 4551 h 169"/>
                <a:gd name="T18" fmla="*/ 12889 w 120"/>
                <a:gd name="T19" fmla="*/ 4841 h 169"/>
                <a:gd name="T20" fmla="*/ 15824 w 120"/>
                <a:gd name="T21" fmla="*/ 5608 h 169"/>
                <a:gd name="T22" fmla="*/ 21412 w 120"/>
                <a:gd name="T23" fmla="*/ 4306 h 169"/>
                <a:gd name="T24" fmla="*/ 22937 w 120"/>
                <a:gd name="T25" fmla="*/ 2409 h 1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0"/>
                <a:gd name="T40" fmla="*/ 0 h 169"/>
                <a:gd name="T41" fmla="*/ 120 w 120"/>
                <a:gd name="T42" fmla="*/ 169 h 16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0" h="169">
                  <a:moveTo>
                    <a:pt x="119" y="72"/>
                  </a:moveTo>
                  <a:lnTo>
                    <a:pt x="119" y="72"/>
                  </a:lnTo>
                  <a:lnTo>
                    <a:pt x="97" y="40"/>
                  </a:lnTo>
                  <a:lnTo>
                    <a:pt x="67" y="40"/>
                  </a:lnTo>
                  <a:lnTo>
                    <a:pt x="7" y="0"/>
                  </a:lnTo>
                  <a:lnTo>
                    <a:pt x="0" y="32"/>
                  </a:lnTo>
                  <a:lnTo>
                    <a:pt x="15" y="72"/>
                  </a:lnTo>
                  <a:lnTo>
                    <a:pt x="45" y="88"/>
                  </a:lnTo>
                  <a:lnTo>
                    <a:pt x="52" y="136"/>
                  </a:lnTo>
                  <a:lnTo>
                    <a:pt x="67" y="144"/>
                  </a:lnTo>
                  <a:lnTo>
                    <a:pt x="82" y="168"/>
                  </a:lnTo>
                  <a:lnTo>
                    <a:pt x="112" y="128"/>
                  </a:lnTo>
                  <a:lnTo>
                    <a:pt x="119" y="72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51" name="Freeform 208"/>
            <p:cNvSpPr>
              <a:spLocks/>
            </p:cNvSpPr>
            <p:nvPr/>
          </p:nvSpPr>
          <p:spPr bwMode="auto">
            <a:xfrm rot="704206">
              <a:off x="556" y="1236"/>
              <a:ext cx="165" cy="153"/>
            </a:xfrm>
            <a:custGeom>
              <a:avLst/>
              <a:gdLst>
                <a:gd name="T0" fmla="*/ 0 w 82"/>
                <a:gd name="T1" fmla="*/ 807 h 113"/>
                <a:gd name="T2" fmla="*/ 10806 w 82"/>
                <a:gd name="T3" fmla="*/ 3762 h 113"/>
                <a:gd name="T4" fmla="*/ 12546 w 82"/>
                <a:gd name="T5" fmla="*/ 3183 h 113"/>
                <a:gd name="T6" fmla="*/ 15434 w 82"/>
                <a:gd name="T7" fmla="*/ 3183 h 113"/>
                <a:gd name="T8" fmla="*/ 17070 w 82"/>
                <a:gd name="T9" fmla="*/ 2913 h 113"/>
                <a:gd name="T10" fmla="*/ 13736 w 82"/>
                <a:gd name="T11" fmla="*/ 2397 h 113"/>
                <a:gd name="T12" fmla="*/ 13736 w 82"/>
                <a:gd name="T13" fmla="*/ 807 h 113"/>
                <a:gd name="T14" fmla="*/ 12546 w 82"/>
                <a:gd name="T15" fmla="*/ 1059 h 113"/>
                <a:gd name="T16" fmla="*/ 6223 w 82"/>
                <a:gd name="T17" fmla="*/ 0 h 113"/>
                <a:gd name="T18" fmla="*/ 3178 w 82"/>
                <a:gd name="T19" fmla="*/ 0 h 113"/>
                <a:gd name="T20" fmla="*/ 0 w 82"/>
                <a:gd name="T21" fmla="*/ 807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2"/>
                <a:gd name="T34" fmla="*/ 0 h 113"/>
                <a:gd name="T35" fmla="*/ 82 w 82"/>
                <a:gd name="T36" fmla="*/ 113 h 1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2" h="113">
                  <a:moveTo>
                    <a:pt x="0" y="24"/>
                  </a:moveTo>
                  <a:lnTo>
                    <a:pt x="52" y="112"/>
                  </a:lnTo>
                  <a:lnTo>
                    <a:pt x="59" y="96"/>
                  </a:lnTo>
                  <a:lnTo>
                    <a:pt x="74" y="96"/>
                  </a:lnTo>
                  <a:lnTo>
                    <a:pt x="81" y="88"/>
                  </a:lnTo>
                  <a:lnTo>
                    <a:pt x="66" y="72"/>
                  </a:lnTo>
                  <a:lnTo>
                    <a:pt x="66" y="24"/>
                  </a:lnTo>
                  <a:lnTo>
                    <a:pt x="59" y="32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0" y="24"/>
                  </a:lnTo>
                </a:path>
              </a:pathLst>
            </a:custGeom>
            <a:solidFill>
              <a:srgbClr val="92D050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52" name="Freeform 209"/>
            <p:cNvSpPr>
              <a:spLocks/>
            </p:cNvSpPr>
            <p:nvPr/>
          </p:nvSpPr>
          <p:spPr bwMode="auto">
            <a:xfrm rot="704206">
              <a:off x="1584" y="2110"/>
              <a:ext cx="379" cy="421"/>
            </a:xfrm>
            <a:custGeom>
              <a:avLst/>
              <a:gdLst>
                <a:gd name="T0" fmla="*/ 0 w 318"/>
                <a:gd name="T1" fmla="*/ 10319 h 393"/>
                <a:gd name="T2" fmla="*/ 4199 w 318"/>
                <a:gd name="T3" fmla="*/ 9239 h 393"/>
                <a:gd name="T4" fmla="*/ 10096 w 318"/>
                <a:gd name="T5" fmla="*/ 8978 h 393"/>
                <a:gd name="T6" fmla="*/ 11308 w 318"/>
                <a:gd name="T7" fmla="*/ 8158 h 393"/>
                <a:gd name="T8" fmla="*/ 12772 w 318"/>
                <a:gd name="T9" fmla="*/ 8158 h 393"/>
                <a:gd name="T10" fmla="*/ 17092 w 318"/>
                <a:gd name="T11" fmla="*/ 8158 h 393"/>
                <a:gd name="T12" fmla="*/ 18535 w 318"/>
                <a:gd name="T13" fmla="*/ 7315 h 393"/>
                <a:gd name="T14" fmla="*/ 24279 w 318"/>
                <a:gd name="T15" fmla="*/ 7093 h 393"/>
                <a:gd name="T16" fmla="*/ 25770 w 318"/>
                <a:gd name="T17" fmla="*/ 6504 h 393"/>
                <a:gd name="T18" fmla="*/ 22815 w 318"/>
                <a:gd name="T19" fmla="*/ 6261 h 393"/>
                <a:gd name="T20" fmla="*/ 24279 w 318"/>
                <a:gd name="T21" fmla="*/ 5983 h 393"/>
                <a:gd name="T22" fmla="*/ 24279 w 318"/>
                <a:gd name="T23" fmla="*/ 5142 h 393"/>
                <a:gd name="T24" fmla="*/ 22815 w 318"/>
                <a:gd name="T25" fmla="*/ 4590 h 393"/>
                <a:gd name="T26" fmla="*/ 24279 w 318"/>
                <a:gd name="T27" fmla="*/ 4065 h 393"/>
                <a:gd name="T28" fmla="*/ 28448 w 318"/>
                <a:gd name="T29" fmla="*/ 3511 h 393"/>
                <a:gd name="T30" fmla="*/ 36981 w 318"/>
                <a:gd name="T31" fmla="*/ 2435 h 393"/>
                <a:gd name="T32" fmla="*/ 36981 w 318"/>
                <a:gd name="T33" fmla="*/ 823 h 393"/>
                <a:gd name="T34" fmla="*/ 42598 w 318"/>
                <a:gd name="T35" fmla="*/ 0 h 393"/>
                <a:gd name="T36" fmla="*/ 44075 w 318"/>
                <a:gd name="T37" fmla="*/ 516 h 393"/>
                <a:gd name="T38" fmla="*/ 49856 w 318"/>
                <a:gd name="T39" fmla="*/ 1666 h 393"/>
                <a:gd name="T40" fmla="*/ 52530 w 318"/>
                <a:gd name="T41" fmla="*/ 3227 h 393"/>
                <a:gd name="T42" fmla="*/ 52530 w 318"/>
                <a:gd name="T43" fmla="*/ 4901 h 393"/>
                <a:gd name="T44" fmla="*/ 54079 w 318"/>
                <a:gd name="T45" fmla="*/ 5983 h 393"/>
                <a:gd name="T46" fmla="*/ 52530 w 318"/>
                <a:gd name="T47" fmla="*/ 7093 h 393"/>
                <a:gd name="T48" fmla="*/ 59899 w 318"/>
                <a:gd name="T49" fmla="*/ 8158 h 393"/>
                <a:gd name="T50" fmla="*/ 61466 w 318"/>
                <a:gd name="T51" fmla="*/ 9737 h 393"/>
                <a:gd name="T52" fmla="*/ 61466 w 318"/>
                <a:gd name="T53" fmla="*/ 10091 h 393"/>
                <a:gd name="T54" fmla="*/ 57297 w 318"/>
                <a:gd name="T55" fmla="*/ 11156 h 393"/>
                <a:gd name="T56" fmla="*/ 52530 w 318"/>
                <a:gd name="T57" fmla="*/ 11156 h 393"/>
                <a:gd name="T58" fmla="*/ 49856 w 318"/>
                <a:gd name="T59" fmla="*/ 13307 h 393"/>
                <a:gd name="T60" fmla="*/ 47021 w 318"/>
                <a:gd name="T61" fmla="*/ 13050 h 393"/>
                <a:gd name="T62" fmla="*/ 41377 w 318"/>
                <a:gd name="T63" fmla="*/ 13307 h 393"/>
                <a:gd name="T64" fmla="*/ 35512 w 318"/>
                <a:gd name="T65" fmla="*/ 12485 h 393"/>
                <a:gd name="T66" fmla="*/ 32829 w 318"/>
                <a:gd name="T67" fmla="*/ 12485 h 393"/>
                <a:gd name="T68" fmla="*/ 28448 w 318"/>
                <a:gd name="T69" fmla="*/ 13050 h 393"/>
                <a:gd name="T70" fmla="*/ 24279 w 318"/>
                <a:gd name="T71" fmla="*/ 12229 h 393"/>
                <a:gd name="T72" fmla="*/ 18535 w 318"/>
                <a:gd name="T73" fmla="*/ 12229 h 393"/>
                <a:gd name="T74" fmla="*/ 12772 w 318"/>
                <a:gd name="T75" fmla="*/ 11156 h 393"/>
                <a:gd name="T76" fmla="*/ 11308 w 318"/>
                <a:gd name="T77" fmla="*/ 11687 h 393"/>
                <a:gd name="T78" fmla="*/ 2913 w 318"/>
                <a:gd name="T79" fmla="*/ 11156 h 393"/>
                <a:gd name="T80" fmla="*/ 0 w 318"/>
                <a:gd name="T81" fmla="*/ 10319 h 39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18"/>
                <a:gd name="T124" fmla="*/ 0 h 393"/>
                <a:gd name="T125" fmla="*/ 318 w 318"/>
                <a:gd name="T126" fmla="*/ 393 h 39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18" h="393">
                  <a:moveTo>
                    <a:pt x="0" y="304"/>
                  </a:moveTo>
                  <a:lnTo>
                    <a:pt x="22" y="272"/>
                  </a:lnTo>
                  <a:lnTo>
                    <a:pt x="52" y="264"/>
                  </a:lnTo>
                  <a:lnTo>
                    <a:pt x="59" y="240"/>
                  </a:lnTo>
                  <a:lnTo>
                    <a:pt x="66" y="240"/>
                  </a:lnTo>
                  <a:lnTo>
                    <a:pt x="88" y="240"/>
                  </a:lnTo>
                  <a:lnTo>
                    <a:pt x="96" y="216"/>
                  </a:lnTo>
                  <a:lnTo>
                    <a:pt x="125" y="208"/>
                  </a:lnTo>
                  <a:lnTo>
                    <a:pt x="133" y="192"/>
                  </a:lnTo>
                  <a:lnTo>
                    <a:pt x="118" y="184"/>
                  </a:lnTo>
                  <a:lnTo>
                    <a:pt x="125" y="176"/>
                  </a:lnTo>
                  <a:lnTo>
                    <a:pt x="125" y="152"/>
                  </a:lnTo>
                  <a:lnTo>
                    <a:pt x="118" y="136"/>
                  </a:lnTo>
                  <a:lnTo>
                    <a:pt x="125" y="120"/>
                  </a:lnTo>
                  <a:lnTo>
                    <a:pt x="147" y="104"/>
                  </a:lnTo>
                  <a:lnTo>
                    <a:pt x="192" y="72"/>
                  </a:lnTo>
                  <a:lnTo>
                    <a:pt x="192" y="24"/>
                  </a:lnTo>
                  <a:lnTo>
                    <a:pt x="221" y="0"/>
                  </a:lnTo>
                  <a:lnTo>
                    <a:pt x="229" y="16"/>
                  </a:lnTo>
                  <a:lnTo>
                    <a:pt x="258" y="48"/>
                  </a:lnTo>
                  <a:lnTo>
                    <a:pt x="273" y="96"/>
                  </a:lnTo>
                  <a:lnTo>
                    <a:pt x="273" y="144"/>
                  </a:lnTo>
                  <a:lnTo>
                    <a:pt x="280" y="176"/>
                  </a:lnTo>
                  <a:lnTo>
                    <a:pt x="273" y="208"/>
                  </a:lnTo>
                  <a:lnTo>
                    <a:pt x="310" y="240"/>
                  </a:lnTo>
                  <a:lnTo>
                    <a:pt x="317" y="288"/>
                  </a:lnTo>
                  <a:lnTo>
                    <a:pt x="317" y="296"/>
                  </a:lnTo>
                  <a:lnTo>
                    <a:pt x="295" y="328"/>
                  </a:lnTo>
                  <a:lnTo>
                    <a:pt x="273" y="328"/>
                  </a:lnTo>
                  <a:lnTo>
                    <a:pt x="258" y="392"/>
                  </a:lnTo>
                  <a:lnTo>
                    <a:pt x="243" y="384"/>
                  </a:lnTo>
                  <a:lnTo>
                    <a:pt x="214" y="392"/>
                  </a:lnTo>
                  <a:lnTo>
                    <a:pt x="184" y="368"/>
                  </a:lnTo>
                  <a:lnTo>
                    <a:pt x="170" y="368"/>
                  </a:lnTo>
                  <a:lnTo>
                    <a:pt x="147" y="384"/>
                  </a:lnTo>
                  <a:lnTo>
                    <a:pt x="125" y="360"/>
                  </a:lnTo>
                  <a:lnTo>
                    <a:pt x="96" y="360"/>
                  </a:lnTo>
                  <a:lnTo>
                    <a:pt x="66" y="328"/>
                  </a:lnTo>
                  <a:lnTo>
                    <a:pt x="59" y="344"/>
                  </a:lnTo>
                  <a:lnTo>
                    <a:pt x="15" y="328"/>
                  </a:lnTo>
                  <a:lnTo>
                    <a:pt x="0" y="30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53" name="Freeform 210"/>
            <p:cNvSpPr>
              <a:spLocks/>
            </p:cNvSpPr>
            <p:nvPr/>
          </p:nvSpPr>
          <p:spPr bwMode="auto">
            <a:xfrm rot="704206">
              <a:off x="4656" y="838"/>
              <a:ext cx="661" cy="1524"/>
            </a:xfrm>
            <a:custGeom>
              <a:avLst/>
              <a:gdLst>
                <a:gd name="T0" fmla="*/ 22536 w 570"/>
                <a:gd name="T1" fmla="*/ 27888 h 1353"/>
                <a:gd name="T2" fmla="*/ 15277 w 570"/>
                <a:gd name="T3" fmla="*/ 27003 h 1353"/>
                <a:gd name="T4" fmla="*/ 4125 w 570"/>
                <a:gd name="T5" fmla="*/ 25561 h 1353"/>
                <a:gd name="T6" fmla="*/ 11192 w 570"/>
                <a:gd name="T7" fmla="*/ 22453 h 1353"/>
                <a:gd name="T8" fmla="*/ 0 w 570"/>
                <a:gd name="T9" fmla="*/ 20771 h 1353"/>
                <a:gd name="T10" fmla="*/ 6973 w 570"/>
                <a:gd name="T11" fmla="*/ 17929 h 1353"/>
                <a:gd name="T12" fmla="*/ 18198 w 570"/>
                <a:gd name="T13" fmla="*/ 16494 h 1353"/>
                <a:gd name="T14" fmla="*/ 14040 w 570"/>
                <a:gd name="T15" fmla="*/ 14776 h 1353"/>
                <a:gd name="T16" fmla="*/ 19630 w 570"/>
                <a:gd name="T17" fmla="*/ 11646 h 1353"/>
                <a:gd name="T18" fmla="*/ 42215 w 570"/>
                <a:gd name="T19" fmla="*/ 6830 h 1353"/>
                <a:gd name="T20" fmla="*/ 70494 w 570"/>
                <a:gd name="T21" fmla="*/ 4245 h 1353"/>
                <a:gd name="T22" fmla="*/ 64759 w 570"/>
                <a:gd name="T23" fmla="*/ 3145 h 1353"/>
                <a:gd name="T24" fmla="*/ 85907 w 570"/>
                <a:gd name="T25" fmla="*/ 1969 h 1353"/>
                <a:gd name="T26" fmla="*/ 88624 w 570"/>
                <a:gd name="T27" fmla="*/ 2814 h 1353"/>
                <a:gd name="T28" fmla="*/ 98428 w 570"/>
                <a:gd name="T29" fmla="*/ 3399 h 1353"/>
                <a:gd name="T30" fmla="*/ 87206 w 570"/>
                <a:gd name="T31" fmla="*/ 6241 h 1353"/>
                <a:gd name="T32" fmla="*/ 77355 w 570"/>
                <a:gd name="T33" fmla="*/ 8503 h 1353"/>
                <a:gd name="T34" fmla="*/ 67633 w 570"/>
                <a:gd name="T35" fmla="*/ 9408 h 1353"/>
                <a:gd name="T36" fmla="*/ 81716 w 570"/>
                <a:gd name="T37" fmla="*/ 11046 h 1353"/>
                <a:gd name="T38" fmla="*/ 78777 w 570"/>
                <a:gd name="T39" fmla="*/ 14520 h 1353"/>
                <a:gd name="T40" fmla="*/ 94327 w 570"/>
                <a:gd name="T41" fmla="*/ 13064 h 1353"/>
                <a:gd name="T42" fmla="*/ 108491 w 570"/>
                <a:gd name="T43" fmla="*/ 12219 h 1353"/>
                <a:gd name="T44" fmla="*/ 105451 w 570"/>
                <a:gd name="T45" fmla="*/ 14520 h 1353"/>
                <a:gd name="T46" fmla="*/ 98428 w 570"/>
                <a:gd name="T47" fmla="*/ 18746 h 1353"/>
                <a:gd name="T48" fmla="*/ 85907 w 570"/>
                <a:gd name="T49" fmla="*/ 22453 h 1353"/>
                <a:gd name="T50" fmla="*/ 77355 w 570"/>
                <a:gd name="T51" fmla="*/ 21642 h 1353"/>
                <a:gd name="T52" fmla="*/ 64759 w 570"/>
                <a:gd name="T53" fmla="*/ 22453 h 1353"/>
                <a:gd name="T54" fmla="*/ 53553 w 570"/>
                <a:gd name="T55" fmla="*/ 25027 h 1353"/>
                <a:gd name="T56" fmla="*/ 50670 w 570"/>
                <a:gd name="T57" fmla="*/ 26405 h 1353"/>
                <a:gd name="T58" fmla="*/ 56501 w 570"/>
                <a:gd name="T59" fmla="*/ 27271 h 1353"/>
                <a:gd name="T60" fmla="*/ 63476 w 570"/>
                <a:gd name="T61" fmla="*/ 28402 h 1353"/>
                <a:gd name="T62" fmla="*/ 73107 w 570"/>
                <a:gd name="T63" fmla="*/ 28984 h 1353"/>
                <a:gd name="T64" fmla="*/ 83050 w 570"/>
                <a:gd name="T65" fmla="*/ 33832 h 1353"/>
                <a:gd name="T66" fmla="*/ 70494 w 570"/>
                <a:gd name="T67" fmla="*/ 31819 h 1353"/>
                <a:gd name="T68" fmla="*/ 63476 w 570"/>
                <a:gd name="T69" fmla="*/ 34642 h 1353"/>
                <a:gd name="T70" fmla="*/ 71786 w 570"/>
                <a:gd name="T71" fmla="*/ 40369 h 1353"/>
                <a:gd name="T72" fmla="*/ 77355 w 570"/>
                <a:gd name="T73" fmla="*/ 41777 h 1353"/>
                <a:gd name="T74" fmla="*/ 74649 w 570"/>
                <a:gd name="T75" fmla="*/ 43480 h 1353"/>
                <a:gd name="T76" fmla="*/ 67633 w 570"/>
                <a:gd name="T77" fmla="*/ 43480 h 1353"/>
                <a:gd name="T78" fmla="*/ 53553 w 570"/>
                <a:gd name="T79" fmla="*/ 45780 h 1353"/>
                <a:gd name="T80" fmla="*/ 50670 w 570"/>
                <a:gd name="T81" fmla="*/ 46923 h 1353"/>
                <a:gd name="T82" fmla="*/ 46482 w 570"/>
                <a:gd name="T83" fmla="*/ 47198 h 1353"/>
                <a:gd name="T84" fmla="*/ 33677 w 570"/>
                <a:gd name="T85" fmla="*/ 47741 h 1353"/>
                <a:gd name="T86" fmla="*/ 22536 w 570"/>
                <a:gd name="T87" fmla="*/ 44347 h 1353"/>
                <a:gd name="T88" fmla="*/ 15277 w 570"/>
                <a:gd name="T89" fmla="*/ 44347 h 1353"/>
                <a:gd name="T90" fmla="*/ 4125 w 570"/>
                <a:gd name="T91" fmla="*/ 40673 h 1353"/>
                <a:gd name="T92" fmla="*/ 6973 w 570"/>
                <a:gd name="T93" fmla="*/ 38359 h 1353"/>
                <a:gd name="T94" fmla="*/ 19630 w 570"/>
                <a:gd name="T95" fmla="*/ 37202 h 1353"/>
                <a:gd name="T96" fmla="*/ 18198 w 570"/>
                <a:gd name="T97" fmla="*/ 34386 h 1353"/>
                <a:gd name="T98" fmla="*/ 15277 w 570"/>
                <a:gd name="T99" fmla="*/ 32669 h 1353"/>
                <a:gd name="T100" fmla="*/ 21124 w 570"/>
                <a:gd name="T101" fmla="*/ 29520 h 135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570"/>
                <a:gd name="T154" fmla="*/ 0 h 1353"/>
                <a:gd name="T155" fmla="*/ 570 w 570"/>
                <a:gd name="T156" fmla="*/ 1353 h 135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570" h="1353">
                  <a:moveTo>
                    <a:pt x="118" y="784"/>
                  </a:moveTo>
                  <a:lnTo>
                    <a:pt x="118" y="784"/>
                  </a:lnTo>
                  <a:lnTo>
                    <a:pt x="96" y="760"/>
                  </a:lnTo>
                  <a:lnTo>
                    <a:pt x="81" y="760"/>
                  </a:lnTo>
                  <a:lnTo>
                    <a:pt x="44" y="760"/>
                  </a:lnTo>
                  <a:lnTo>
                    <a:pt x="22" y="720"/>
                  </a:lnTo>
                  <a:lnTo>
                    <a:pt x="30" y="696"/>
                  </a:lnTo>
                  <a:lnTo>
                    <a:pt x="59" y="632"/>
                  </a:lnTo>
                  <a:lnTo>
                    <a:pt x="30" y="600"/>
                  </a:lnTo>
                  <a:lnTo>
                    <a:pt x="0" y="584"/>
                  </a:lnTo>
                  <a:lnTo>
                    <a:pt x="0" y="560"/>
                  </a:lnTo>
                  <a:lnTo>
                    <a:pt x="37" y="504"/>
                  </a:lnTo>
                  <a:lnTo>
                    <a:pt x="52" y="472"/>
                  </a:lnTo>
                  <a:lnTo>
                    <a:pt x="96" y="464"/>
                  </a:lnTo>
                  <a:lnTo>
                    <a:pt x="118" y="424"/>
                  </a:lnTo>
                  <a:lnTo>
                    <a:pt x="74" y="416"/>
                  </a:lnTo>
                  <a:lnTo>
                    <a:pt x="52" y="384"/>
                  </a:lnTo>
                  <a:lnTo>
                    <a:pt x="103" y="328"/>
                  </a:lnTo>
                  <a:lnTo>
                    <a:pt x="103" y="280"/>
                  </a:lnTo>
                  <a:lnTo>
                    <a:pt x="222" y="192"/>
                  </a:lnTo>
                  <a:lnTo>
                    <a:pt x="296" y="120"/>
                  </a:lnTo>
                  <a:lnTo>
                    <a:pt x="370" y="120"/>
                  </a:lnTo>
                  <a:lnTo>
                    <a:pt x="370" y="88"/>
                  </a:lnTo>
                  <a:lnTo>
                    <a:pt x="340" y="88"/>
                  </a:lnTo>
                  <a:lnTo>
                    <a:pt x="406" y="0"/>
                  </a:lnTo>
                  <a:lnTo>
                    <a:pt x="451" y="56"/>
                  </a:lnTo>
                  <a:lnTo>
                    <a:pt x="429" y="80"/>
                  </a:lnTo>
                  <a:lnTo>
                    <a:pt x="466" y="80"/>
                  </a:lnTo>
                  <a:lnTo>
                    <a:pt x="473" y="96"/>
                  </a:lnTo>
                  <a:lnTo>
                    <a:pt x="517" y="96"/>
                  </a:lnTo>
                  <a:lnTo>
                    <a:pt x="473" y="152"/>
                  </a:lnTo>
                  <a:lnTo>
                    <a:pt x="458" y="176"/>
                  </a:lnTo>
                  <a:lnTo>
                    <a:pt x="421" y="176"/>
                  </a:lnTo>
                  <a:lnTo>
                    <a:pt x="406" y="240"/>
                  </a:lnTo>
                  <a:lnTo>
                    <a:pt x="355" y="240"/>
                  </a:lnTo>
                  <a:lnTo>
                    <a:pt x="355" y="264"/>
                  </a:lnTo>
                  <a:lnTo>
                    <a:pt x="406" y="280"/>
                  </a:lnTo>
                  <a:lnTo>
                    <a:pt x="429" y="312"/>
                  </a:lnTo>
                  <a:lnTo>
                    <a:pt x="399" y="384"/>
                  </a:lnTo>
                  <a:lnTo>
                    <a:pt x="414" y="408"/>
                  </a:lnTo>
                  <a:lnTo>
                    <a:pt x="458" y="352"/>
                  </a:lnTo>
                  <a:lnTo>
                    <a:pt x="495" y="368"/>
                  </a:lnTo>
                  <a:lnTo>
                    <a:pt x="532" y="344"/>
                  </a:lnTo>
                  <a:lnTo>
                    <a:pt x="569" y="344"/>
                  </a:lnTo>
                  <a:lnTo>
                    <a:pt x="569" y="376"/>
                  </a:lnTo>
                  <a:lnTo>
                    <a:pt x="554" y="408"/>
                  </a:lnTo>
                  <a:lnTo>
                    <a:pt x="554" y="504"/>
                  </a:lnTo>
                  <a:lnTo>
                    <a:pt x="517" y="528"/>
                  </a:lnTo>
                  <a:lnTo>
                    <a:pt x="488" y="624"/>
                  </a:lnTo>
                  <a:lnTo>
                    <a:pt x="451" y="632"/>
                  </a:lnTo>
                  <a:lnTo>
                    <a:pt x="421" y="648"/>
                  </a:lnTo>
                  <a:lnTo>
                    <a:pt x="406" y="608"/>
                  </a:lnTo>
                  <a:lnTo>
                    <a:pt x="362" y="616"/>
                  </a:lnTo>
                  <a:lnTo>
                    <a:pt x="340" y="632"/>
                  </a:lnTo>
                  <a:lnTo>
                    <a:pt x="288" y="680"/>
                  </a:lnTo>
                  <a:lnTo>
                    <a:pt x="281" y="704"/>
                  </a:lnTo>
                  <a:lnTo>
                    <a:pt x="259" y="720"/>
                  </a:lnTo>
                  <a:lnTo>
                    <a:pt x="266" y="744"/>
                  </a:lnTo>
                  <a:lnTo>
                    <a:pt x="288" y="752"/>
                  </a:lnTo>
                  <a:lnTo>
                    <a:pt x="296" y="768"/>
                  </a:lnTo>
                  <a:lnTo>
                    <a:pt x="310" y="776"/>
                  </a:lnTo>
                  <a:lnTo>
                    <a:pt x="333" y="800"/>
                  </a:lnTo>
                  <a:lnTo>
                    <a:pt x="355" y="824"/>
                  </a:lnTo>
                  <a:lnTo>
                    <a:pt x="384" y="816"/>
                  </a:lnTo>
                  <a:lnTo>
                    <a:pt x="421" y="856"/>
                  </a:lnTo>
                  <a:lnTo>
                    <a:pt x="436" y="952"/>
                  </a:lnTo>
                  <a:lnTo>
                    <a:pt x="406" y="944"/>
                  </a:lnTo>
                  <a:lnTo>
                    <a:pt x="370" y="896"/>
                  </a:lnTo>
                  <a:lnTo>
                    <a:pt x="370" y="928"/>
                  </a:lnTo>
                  <a:lnTo>
                    <a:pt x="333" y="976"/>
                  </a:lnTo>
                  <a:lnTo>
                    <a:pt x="347" y="1048"/>
                  </a:lnTo>
                  <a:lnTo>
                    <a:pt x="377" y="1136"/>
                  </a:lnTo>
                  <a:lnTo>
                    <a:pt x="414" y="1152"/>
                  </a:lnTo>
                  <a:lnTo>
                    <a:pt x="406" y="1176"/>
                  </a:lnTo>
                  <a:lnTo>
                    <a:pt x="377" y="1184"/>
                  </a:lnTo>
                  <a:lnTo>
                    <a:pt x="392" y="1224"/>
                  </a:lnTo>
                  <a:lnTo>
                    <a:pt x="347" y="1264"/>
                  </a:lnTo>
                  <a:lnTo>
                    <a:pt x="355" y="1224"/>
                  </a:lnTo>
                  <a:lnTo>
                    <a:pt x="310" y="1248"/>
                  </a:lnTo>
                  <a:lnTo>
                    <a:pt x="281" y="1288"/>
                  </a:lnTo>
                  <a:lnTo>
                    <a:pt x="296" y="1312"/>
                  </a:lnTo>
                  <a:lnTo>
                    <a:pt x="266" y="1320"/>
                  </a:lnTo>
                  <a:lnTo>
                    <a:pt x="244" y="1352"/>
                  </a:lnTo>
                  <a:lnTo>
                    <a:pt x="244" y="1328"/>
                  </a:lnTo>
                  <a:lnTo>
                    <a:pt x="200" y="1320"/>
                  </a:lnTo>
                  <a:lnTo>
                    <a:pt x="177" y="1344"/>
                  </a:lnTo>
                  <a:lnTo>
                    <a:pt x="170" y="1280"/>
                  </a:lnTo>
                  <a:lnTo>
                    <a:pt x="118" y="1248"/>
                  </a:lnTo>
                  <a:lnTo>
                    <a:pt x="81" y="1280"/>
                  </a:lnTo>
                  <a:lnTo>
                    <a:pt x="81" y="1248"/>
                  </a:lnTo>
                  <a:lnTo>
                    <a:pt x="30" y="1176"/>
                  </a:lnTo>
                  <a:lnTo>
                    <a:pt x="22" y="1144"/>
                  </a:lnTo>
                  <a:lnTo>
                    <a:pt x="59" y="1112"/>
                  </a:lnTo>
                  <a:lnTo>
                    <a:pt x="37" y="1080"/>
                  </a:lnTo>
                  <a:lnTo>
                    <a:pt x="81" y="1056"/>
                  </a:lnTo>
                  <a:lnTo>
                    <a:pt x="103" y="1048"/>
                  </a:lnTo>
                  <a:lnTo>
                    <a:pt x="126" y="984"/>
                  </a:lnTo>
                  <a:lnTo>
                    <a:pt x="96" y="968"/>
                  </a:lnTo>
                  <a:lnTo>
                    <a:pt x="103" y="936"/>
                  </a:lnTo>
                  <a:lnTo>
                    <a:pt x="81" y="920"/>
                  </a:lnTo>
                  <a:lnTo>
                    <a:pt x="74" y="872"/>
                  </a:lnTo>
                  <a:lnTo>
                    <a:pt x="111" y="832"/>
                  </a:lnTo>
                  <a:lnTo>
                    <a:pt x="118" y="784"/>
                  </a:lnTo>
                </a:path>
              </a:pathLst>
            </a:custGeom>
            <a:solidFill>
              <a:srgbClr val="92D050"/>
            </a:solidFill>
            <a:ln w="0">
              <a:noFill/>
              <a:round/>
              <a:headEnd/>
              <a:tailEnd/>
            </a:ln>
            <a:effectLst>
              <a:outerShdw blurRad="50800" dist="50800" dir="14520000" algn="ctr" rotWithShape="0">
                <a:schemeClr val="bg1"/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54" name="Freeform 211"/>
            <p:cNvSpPr>
              <a:spLocks/>
            </p:cNvSpPr>
            <p:nvPr/>
          </p:nvSpPr>
          <p:spPr bwMode="auto">
            <a:xfrm rot="704206">
              <a:off x="4910" y="1455"/>
              <a:ext cx="720" cy="1036"/>
            </a:xfrm>
            <a:custGeom>
              <a:avLst/>
              <a:gdLst>
                <a:gd name="T0" fmla="*/ 69744 w 608"/>
                <a:gd name="T1" fmla="*/ 25928 h 913"/>
                <a:gd name="T2" fmla="*/ 60653 w 608"/>
                <a:gd name="T3" fmla="*/ 23502 h 913"/>
                <a:gd name="T4" fmla="*/ 56011 w 608"/>
                <a:gd name="T5" fmla="*/ 22660 h 913"/>
                <a:gd name="T6" fmla="*/ 56011 w 608"/>
                <a:gd name="T7" fmla="*/ 19925 h 913"/>
                <a:gd name="T8" fmla="*/ 47032 w 608"/>
                <a:gd name="T9" fmla="*/ 15332 h 913"/>
                <a:gd name="T10" fmla="*/ 45211 w 608"/>
                <a:gd name="T11" fmla="*/ 12010 h 913"/>
                <a:gd name="T12" fmla="*/ 31649 w 608"/>
                <a:gd name="T13" fmla="*/ 10114 h 913"/>
                <a:gd name="T14" fmla="*/ 30270 w 608"/>
                <a:gd name="T15" fmla="*/ 8722 h 913"/>
                <a:gd name="T16" fmla="*/ 24258 w 608"/>
                <a:gd name="T17" fmla="*/ 9270 h 913"/>
                <a:gd name="T18" fmla="*/ 24258 w 608"/>
                <a:gd name="T19" fmla="*/ 10640 h 913"/>
                <a:gd name="T20" fmla="*/ 25808 w 608"/>
                <a:gd name="T21" fmla="*/ 10640 h 913"/>
                <a:gd name="T22" fmla="*/ 19684 w 608"/>
                <a:gd name="T23" fmla="*/ 10936 h 913"/>
                <a:gd name="T24" fmla="*/ 15022 w 608"/>
                <a:gd name="T25" fmla="*/ 10114 h 913"/>
                <a:gd name="T26" fmla="*/ 10535 w 608"/>
                <a:gd name="T27" fmla="*/ 9270 h 913"/>
                <a:gd name="T28" fmla="*/ 7649 w 608"/>
                <a:gd name="T29" fmla="*/ 9011 h 913"/>
                <a:gd name="T30" fmla="*/ 6134 w 608"/>
                <a:gd name="T31" fmla="*/ 8476 h 913"/>
                <a:gd name="T32" fmla="*/ 1477 w 608"/>
                <a:gd name="T33" fmla="*/ 8207 h 913"/>
                <a:gd name="T34" fmla="*/ 0 w 608"/>
                <a:gd name="T35" fmla="*/ 7330 h 913"/>
                <a:gd name="T36" fmla="*/ 4493 w 608"/>
                <a:gd name="T37" fmla="*/ 6832 h 913"/>
                <a:gd name="T38" fmla="*/ 6134 w 608"/>
                <a:gd name="T39" fmla="*/ 5998 h 913"/>
                <a:gd name="T40" fmla="*/ 16665 w 608"/>
                <a:gd name="T41" fmla="*/ 4367 h 913"/>
                <a:gd name="T42" fmla="*/ 21230 w 608"/>
                <a:gd name="T43" fmla="*/ 3810 h 913"/>
                <a:gd name="T44" fmla="*/ 30270 w 608"/>
                <a:gd name="T45" fmla="*/ 3525 h 913"/>
                <a:gd name="T46" fmla="*/ 33407 w 608"/>
                <a:gd name="T47" fmla="*/ 4912 h 913"/>
                <a:gd name="T48" fmla="*/ 39116 w 608"/>
                <a:gd name="T49" fmla="*/ 4367 h 913"/>
                <a:gd name="T50" fmla="*/ 47032 w 608"/>
                <a:gd name="T51" fmla="*/ 4070 h 913"/>
                <a:gd name="T52" fmla="*/ 53043 w 608"/>
                <a:gd name="T53" fmla="*/ 823 h 913"/>
                <a:gd name="T54" fmla="*/ 60653 w 608"/>
                <a:gd name="T55" fmla="*/ 0 h 913"/>
                <a:gd name="T56" fmla="*/ 69744 w 608"/>
                <a:gd name="T57" fmla="*/ 5150 h 913"/>
                <a:gd name="T58" fmla="*/ 74202 w 608"/>
                <a:gd name="T59" fmla="*/ 6280 h 913"/>
                <a:gd name="T60" fmla="*/ 62142 w 608"/>
                <a:gd name="T61" fmla="*/ 6832 h 913"/>
                <a:gd name="T62" fmla="*/ 59089 w 608"/>
                <a:gd name="T63" fmla="*/ 9011 h 913"/>
                <a:gd name="T64" fmla="*/ 62142 w 608"/>
                <a:gd name="T65" fmla="*/ 10114 h 913"/>
                <a:gd name="T66" fmla="*/ 57589 w 608"/>
                <a:gd name="T67" fmla="*/ 10385 h 913"/>
                <a:gd name="T68" fmla="*/ 62142 w 608"/>
                <a:gd name="T69" fmla="*/ 11729 h 913"/>
                <a:gd name="T70" fmla="*/ 56011 w 608"/>
                <a:gd name="T71" fmla="*/ 12826 h 913"/>
                <a:gd name="T72" fmla="*/ 71212 w 608"/>
                <a:gd name="T73" fmla="*/ 16674 h 913"/>
                <a:gd name="T74" fmla="*/ 77337 w 608"/>
                <a:gd name="T75" fmla="*/ 15566 h 913"/>
                <a:gd name="T76" fmla="*/ 81942 w 608"/>
                <a:gd name="T77" fmla="*/ 16674 h 913"/>
                <a:gd name="T78" fmla="*/ 83280 w 608"/>
                <a:gd name="T79" fmla="*/ 16929 h 913"/>
                <a:gd name="T80" fmla="*/ 89330 w 608"/>
                <a:gd name="T81" fmla="*/ 16674 h 913"/>
                <a:gd name="T82" fmla="*/ 93846 w 608"/>
                <a:gd name="T83" fmla="*/ 17717 h 913"/>
                <a:gd name="T84" fmla="*/ 89330 w 608"/>
                <a:gd name="T85" fmla="*/ 18030 h 913"/>
                <a:gd name="T86" fmla="*/ 93846 w 608"/>
                <a:gd name="T87" fmla="*/ 19632 h 913"/>
                <a:gd name="T88" fmla="*/ 107717 w 608"/>
                <a:gd name="T89" fmla="*/ 20737 h 913"/>
                <a:gd name="T90" fmla="*/ 101488 w 608"/>
                <a:gd name="T91" fmla="*/ 22083 h 913"/>
                <a:gd name="T92" fmla="*/ 105937 w 608"/>
                <a:gd name="T93" fmla="*/ 23760 h 913"/>
                <a:gd name="T94" fmla="*/ 113734 w 608"/>
                <a:gd name="T95" fmla="*/ 24572 h 913"/>
                <a:gd name="T96" fmla="*/ 112060 w 608"/>
                <a:gd name="T97" fmla="*/ 26187 h 913"/>
                <a:gd name="T98" fmla="*/ 119718 w 608"/>
                <a:gd name="T99" fmla="*/ 28107 h 913"/>
                <a:gd name="T100" fmla="*/ 124339 w 608"/>
                <a:gd name="T101" fmla="*/ 31098 h 913"/>
                <a:gd name="T102" fmla="*/ 119718 w 608"/>
                <a:gd name="T103" fmla="*/ 31098 h 913"/>
                <a:gd name="T104" fmla="*/ 108911 w 608"/>
                <a:gd name="T105" fmla="*/ 30028 h 913"/>
                <a:gd name="T106" fmla="*/ 74202 w 608"/>
                <a:gd name="T107" fmla="*/ 27003 h 913"/>
                <a:gd name="T108" fmla="*/ 69744 w 608"/>
                <a:gd name="T109" fmla="*/ 25928 h 91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08"/>
                <a:gd name="T166" fmla="*/ 0 h 913"/>
                <a:gd name="T167" fmla="*/ 608 w 608"/>
                <a:gd name="T168" fmla="*/ 913 h 91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08" h="913">
                  <a:moveTo>
                    <a:pt x="341" y="760"/>
                  </a:moveTo>
                  <a:lnTo>
                    <a:pt x="296" y="688"/>
                  </a:lnTo>
                  <a:lnTo>
                    <a:pt x="274" y="664"/>
                  </a:lnTo>
                  <a:lnTo>
                    <a:pt x="274" y="584"/>
                  </a:lnTo>
                  <a:lnTo>
                    <a:pt x="230" y="448"/>
                  </a:lnTo>
                  <a:lnTo>
                    <a:pt x="222" y="352"/>
                  </a:lnTo>
                  <a:lnTo>
                    <a:pt x="155" y="296"/>
                  </a:lnTo>
                  <a:lnTo>
                    <a:pt x="148" y="256"/>
                  </a:lnTo>
                  <a:lnTo>
                    <a:pt x="118" y="272"/>
                  </a:lnTo>
                  <a:lnTo>
                    <a:pt x="118" y="312"/>
                  </a:lnTo>
                  <a:lnTo>
                    <a:pt x="126" y="312"/>
                  </a:lnTo>
                  <a:lnTo>
                    <a:pt x="96" y="320"/>
                  </a:lnTo>
                  <a:lnTo>
                    <a:pt x="74" y="296"/>
                  </a:lnTo>
                  <a:lnTo>
                    <a:pt x="52" y="272"/>
                  </a:lnTo>
                  <a:lnTo>
                    <a:pt x="37" y="264"/>
                  </a:lnTo>
                  <a:lnTo>
                    <a:pt x="30" y="248"/>
                  </a:lnTo>
                  <a:lnTo>
                    <a:pt x="7" y="240"/>
                  </a:lnTo>
                  <a:lnTo>
                    <a:pt x="0" y="216"/>
                  </a:lnTo>
                  <a:lnTo>
                    <a:pt x="22" y="200"/>
                  </a:lnTo>
                  <a:lnTo>
                    <a:pt x="30" y="176"/>
                  </a:lnTo>
                  <a:lnTo>
                    <a:pt x="81" y="128"/>
                  </a:lnTo>
                  <a:lnTo>
                    <a:pt x="104" y="112"/>
                  </a:lnTo>
                  <a:lnTo>
                    <a:pt x="148" y="104"/>
                  </a:lnTo>
                  <a:lnTo>
                    <a:pt x="163" y="144"/>
                  </a:lnTo>
                  <a:lnTo>
                    <a:pt x="192" y="128"/>
                  </a:lnTo>
                  <a:lnTo>
                    <a:pt x="230" y="120"/>
                  </a:lnTo>
                  <a:lnTo>
                    <a:pt x="259" y="24"/>
                  </a:lnTo>
                  <a:lnTo>
                    <a:pt x="296" y="0"/>
                  </a:lnTo>
                  <a:lnTo>
                    <a:pt x="341" y="152"/>
                  </a:lnTo>
                  <a:lnTo>
                    <a:pt x="363" y="184"/>
                  </a:lnTo>
                  <a:lnTo>
                    <a:pt x="304" y="200"/>
                  </a:lnTo>
                  <a:lnTo>
                    <a:pt x="289" y="264"/>
                  </a:lnTo>
                  <a:lnTo>
                    <a:pt x="304" y="296"/>
                  </a:lnTo>
                  <a:lnTo>
                    <a:pt x="281" y="304"/>
                  </a:lnTo>
                  <a:lnTo>
                    <a:pt x="304" y="344"/>
                  </a:lnTo>
                  <a:lnTo>
                    <a:pt x="274" y="376"/>
                  </a:lnTo>
                  <a:lnTo>
                    <a:pt x="348" y="488"/>
                  </a:lnTo>
                  <a:lnTo>
                    <a:pt x="378" y="456"/>
                  </a:lnTo>
                  <a:lnTo>
                    <a:pt x="400" y="488"/>
                  </a:lnTo>
                  <a:lnTo>
                    <a:pt x="407" y="496"/>
                  </a:lnTo>
                  <a:lnTo>
                    <a:pt x="437" y="488"/>
                  </a:lnTo>
                  <a:lnTo>
                    <a:pt x="459" y="520"/>
                  </a:lnTo>
                  <a:lnTo>
                    <a:pt x="437" y="528"/>
                  </a:lnTo>
                  <a:lnTo>
                    <a:pt x="459" y="576"/>
                  </a:lnTo>
                  <a:lnTo>
                    <a:pt x="526" y="608"/>
                  </a:lnTo>
                  <a:lnTo>
                    <a:pt x="496" y="648"/>
                  </a:lnTo>
                  <a:lnTo>
                    <a:pt x="518" y="696"/>
                  </a:lnTo>
                  <a:lnTo>
                    <a:pt x="555" y="720"/>
                  </a:lnTo>
                  <a:lnTo>
                    <a:pt x="548" y="768"/>
                  </a:lnTo>
                  <a:lnTo>
                    <a:pt x="585" y="824"/>
                  </a:lnTo>
                  <a:lnTo>
                    <a:pt x="607" y="912"/>
                  </a:lnTo>
                  <a:lnTo>
                    <a:pt x="585" y="912"/>
                  </a:lnTo>
                  <a:lnTo>
                    <a:pt x="533" y="880"/>
                  </a:lnTo>
                  <a:lnTo>
                    <a:pt x="363" y="792"/>
                  </a:lnTo>
                  <a:lnTo>
                    <a:pt x="341" y="76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55" name="Freeform 212"/>
            <p:cNvSpPr>
              <a:spLocks/>
            </p:cNvSpPr>
            <p:nvPr/>
          </p:nvSpPr>
          <p:spPr bwMode="auto">
            <a:xfrm rot="704206">
              <a:off x="5252" y="2020"/>
              <a:ext cx="59" cy="310"/>
            </a:xfrm>
            <a:custGeom>
              <a:avLst/>
              <a:gdLst>
                <a:gd name="T0" fmla="*/ 1387 w 68"/>
                <a:gd name="T1" fmla="*/ 9192 h 273"/>
                <a:gd name="T2" fmla="*/ 1387 w 68"/>
                <a:gd name="T3" fmla="*/ 9192 h 273"/>
                <a:gd name="T4" fmla="*/ 9889 w 68"/>
                <a:gd name="T5" fmla="*/ 7858 h 273"/>
                <a:gd name="T6" fmla="*/ 8604 w 68"/>
                <a:gd name="T7" fmla="*/ 6779 h 273"/>
                <a:gd name="T8" fmla="*/ 1387 w 68"/>
                <a:gd name="T9" fmla="*/ 6779 h 273"/>
                <a:gd name="T10" fmla="*/ 0 w 68"/>
                <a:gd name="T11" fmla="*/ 5393 h 273"/>
                <a:gd name="T12" fmla="*/ 5836 w 68"/>
                <a:gd name="T13" fmla="*/ 5131 h 273"/>
                <a:gd name="T14" fmla="*/ 6970 w 68"/>
                <a:gd name="T15" fmla="*/ 4335 h 273"/>
                <a:gd name="T16" fmla="*/ 2899 w 68"/>
                <a:gd name="T17" fmla="*/ 2430 h 273"/>
                <a:gd name="T18" fmla="*/ 12796 w 68"/>
                <a:gd name="T19" fmla="*/ 0 h 27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8"/>
                <a:gd name="T31" fmla="*/ 0 h 273"/>
                <a:gd name="T32" fmla="*/ 68 w 68"/>
                <a:gd name="T33" fmla="*/ 273 h 27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8" h="273">
                  <a:moveTo>
                    <a:pt x="7" y="272"/>
                  </a:moveTo>
                  <a:lnTo>
                    <a:pt x="7" y="272"/>
                  </a:lnTo>
                  <a:lnTo>
                    <a:pt x="52" y="232"/>
                  </a:lnTo>
                  <a:lnTo>
                    <a:pt x="45" y="200"/>
                  </a:lnTo>
                  <a:lnTo>
                    <a:pt x="7" y="200"/>
                  </a:lnTo>
                  <a:lnTo>
                    <a:pt x="0" y="160"/>
                  </a:lnTo>
                  <a:lnTo>
                    <a:pt x="30" y="152"/>
                  </a:lnTo>
                  <a:lnTo>
                    <a:pt x="37" y="128"/>
                  </a:lnTo>
                  <a:lnTo>
                    <a:pt x="15" y="72"/>
                  </a:lnTo>
                  <a:lnTo>
                    <a:pt x="67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56" name="Freeform 213"/>
            <p:cNvSpPr>
              <a:spLocks/>
            </p:cNvSpPr>
            <p:nvPr/>
          </p:nvSpPr>
          <p:spPr bwMode="auto">
            <a:xfrm rot="704206">
              <a:off x="3375" y="1315"/>
              <a:ext cx="1315" cy="1612"/>
            </a:xfrm>
            <a:custGeom>
              <a:avLst/>
              <a:gdLst>
                <a:gd name="T0" fmla="*/ 46642 w 1100"/>
                <a:gd name="T1" fmla="*/ 12031 h 1433"/>
                <a:gd name="T2" fmla="*/ 68689 w 1100"/>
                <a:gd name="T3" fmla="*/ 12031 h 1433"/>
                <a:gd name="T4" fmla="*/ 90244 w 1100"/>
                <a:gd name="T5" fmla="*/ 16110 h 1433"/>
                <a:gd name="T6" fmla="*/ 99345 w 1100"/>
                <a:gd name="T7" fmla="*/ 12310 h 1433"/>
                <a:gd name="T8" fmla="*/ 106589 w 1100"/>
                <a:gd name="T9" fmla="*/ 7939 h 1433"/>
                <a:gd name="T10" fmla="*/ 127132 w 1100"/>
                <a:gd name="T11" fmla="*/ 5152 h 1433"/>
                <a:gd name="T12" fmla="*/ 142866 w 1100"/>
                <a:gd name="T13" fmla="*/ 5152 h 1433"/>
                <a:gd name="T14" fmla="*/ 160311 w 1100"/>
                <a:gd name="T15" fmla="*/ 2728 h 1433"/>
                <a:gd name="T16" fmla="*/ 186733 w 1100"/>
                <a:gd name="T17" fmla="*/ 1072 h 1433"/>
                <a:gd name="T18" fmla="*/ 198472 w 1100"/>
                <a:gd name="T19" fmla="*/ 516 h 1433"/>
                <a:gd name="T20" fmla="*/ 197140 w 1100"/>
                <a:gd name="T21" fmla="*/ 4619 h 1433"/>
                <a:gd name="T22" fmla="*/ 211618 w 1100"/>
                <a:gd name="T23" fmla="*/ 5998 h 1433"/>
                <a:gd name="T24" fmla="*/ 207088 w 1100"/>
                <a:gd name="T25" fmla="*/ 9831 h 1433"/>
                <a:gd name="T26" fmla="*/ 211618 w 1100"/>
                <a:gd name="T27" fmla="*/ 13113 h 1433"/>
                <a:gd name="T28" fmla="*/ 208556 w 1100"/>
                <a:gd name="T29" fmla="*/ 16110 h 1433"/>
                <a:gd name="T30" fmla="*/ 197140 w 1100"/>
                <a:gd name="T31" fmla="*/ 19167 h 1433"/>
                <a:gd name="T32" fmla="*/ 208556 w 1100"/>
                <a:gd name="T33" fmla="*/ 23780 h 1433"/>
                <a:gd name="T34" fmla="*/ 197140 w 1100"/>
                <a:gd name="T35" fmla="*/ 25955 h 1433"/>
                <a:gd name="T36" fmla="*/ 193959 w 1100"/>
                <a:gd name="T37" fmla="*/ 27881 h 1433"/>
                <a:gd name="T38" fmla="*/ 193959 w 1100"/>
                <a:gd name="T39" fmla="*/ 34446 h 1433"/>
                <a:gd name="T40" fmla="*/ 177974 w 1100"/>
                <a:gd name="T41" fmla="*/ 36674 h 1433"/>
                <a:gd name="T42" fmla="*/ 183862 w 1100"/>
                <a:gd name="T43" fmla="*/ 40713 h 1433"/>
                <a:gd name="T44" fmla="*/ 188256 w 1100"/>
                <a:gd name="T45" fmla="*/ 43741 h 1433"/>
                <a:gd name="T46" fmla="*/ 180969 w 1100"/>
                <a:gd name="T47" fmla="*/ 47011 h 1433"/>
                <a:gd name="T48" fmla="*/ 165078 w 1100"/>
                <a:gd name="T49" fmla="*/ 48379 h 1433"/>
                <a:gd name="T50" fmla="*/ 145874 w 1100"/>
                <a:gd name="T51" fmla="*/ 48120 h 1433"/>
                <a:gd name="T52" fmla="*/ 131293 w 1100"/>
                <a:gd name="T53" fmla="*/ 48911 h 1433"/>
                <a:gd name="T54" fmla="*/ 113795 w 1100"/>
                <a:gd name="T55" fmla="*/ 48120 h 1433"/>
                <a:gd name="T56" fmla="*/ 102012 w 1100"/>
                <a:gd name="T57" fmla="*/ 45377 h 1433"/>
                <a:gd name="T58" fmla="*/ 93500 w 1100"/>
                <a:gd name="T59" fmla="*/ 45103 h 1433"/>
                <a:gd name="T60" fmla="*/ 74194 w 1100"/>
                <a:gd name="T61" fmla="*/ 44786 h 1433"/>
                <a:gd name="T62" fmla="*/ 64289 w 1100"/>
                <a:gd name="T63" fmla="*/ 47011 h 1433"/>
                <a:gd name="T64" fmla="*/ 52668 w 1100"/>
                <a:gd name="T65" fmla="*/ 48628 h 1433"/>
                <a:gd name="T66" fmla="*/ 48156 w 1100"/>
                <a:gd name="T67" fmla="*/ 44271 h 1433"/>
                <a:gd name="T68" fmla="*/ 41029 w 1100"/>
                <a:gd name="T69" fmla="*/ 41819 h 1433"/>
                <a:gd name="T70" fmla="*/ 29358 w 1100"/>
                <a:gd name="T71" fmla="*/ 39091 h 1433"/>
                <a:gd name="T72" fmla="*/ 13115 w 1100"/>
                <a:gd name="T73" fmla="*/ 37705 h 1433"/>
                <a:gd name="T74" fmla="*/ 10246 w 1100"/>
                <a:gd name="T75" fmla="*/ 34161 h 1433"/>
                <a:gd name="T76" fmla="*/ 10246 w 1100"/>
                <a:gd name="T77" fmla="*/ 31161 h 1433"/>
                <a:gd name="T78" fmla="*/ 4244 w 1100"/>
                <a:gd name="T79" fmla="*/ 27881 h 1433"/>
                <a:gd name="T80" fmla="*/ 11543 w 1100"/>
                <a:gd name="T81" fmla="*/ 25424 h 1433"/>
                <a:gd name="T82" fmla="*/ 16116 w 1100"/>
                <a:gd name="T83" fmla="*/ 20776 h 1433"/>
                <a:gd name="T84" fmla="*/ 6010 w 1100"/>
                <a:gd name="T85" fmla="*/ 16939 h 1433"/>
                <a:gd name="T86" fmla="*/ 11543 w 1100"/>
                <a:gd name="T87" fmla="*/ 15036 h 1433"/>
                <a:gd name="T88" fmla="*/ 31987 w 1100"/>
                <a:gd name="T89" fmla="*/ 15342 h 14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1100"/>
                <a:gd name="T136" fmla="*/ 0 h 1433"/>
                <a:gd name="T137" fmla="*/ 1100 w 1100"/>
                <a:gd name="T138" fmla="*/ 1433 h 143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1100" h="1433">
                  <a:moveTo>
                    <a:pt x="251" y="432"/>
                  </a:moveTo>
                  <a:lnTo>
                    <a:pt x="236" y="392"/>
                  </a:lnTo>
                  <a:lnTo>
                    <a:pt x="236" y="352"/>
                  </a:lnTo>
                  <a:lnTo>
                    <a:pt x="273" y="360"/>
                  </a:lnTo>
                  <a:lnTo>
                    <a:pt x="302" y="344"/>
                  </a:lnTo>
                  <a:lnTo>
                    <a:pt x="347" y="352"/>
                  </a:lnTo>
                  <a:lnTo>
                    <a:pt x="325" y="408"/>
                  </a:lnTo>
                  <a:lnTo>
                    <a:pt x="369" y="432"/>
                  </a:lnTo>
                  <a:lnTo>
                    <a:pt x="457" y="472"/>
                  </a:lnTo>
                  <a:lnTo>
                    <a:pt x="450" y="400"/>
                  </a:lnTo>
                  <a:lnTo>
                    <a:pt x="494" y="392"/>
                  </a:lnTo>
                  <a:lnTo>
                    <a:pt x="502" y="360"/>
                  </a:lnTo>
                  <a:lnTo>
                    <a:pt x="575" y="312"/>
                  </a:lnTo>
                  <a:lnTo>
                    <a:pt x="524" y="272"/>
                  </a:lnTo>
                  <a:lnTo>
                    <a:pt x="538" y="232"/>
                  </a:lnTo>
                  <a:lnTo>
                    <a:pt x="597" y="176"/>
                  </a:lnTo>
                  <a:lnTo>
                    <a:pt x="627" y="192"/>
                  </a:lnTo>
                  <a:lnTo>
                    <a:pt x="642" y="152"/>
                  </a:lnTo>
                  <a:lnTo>
                    <a:pt x="693" y="120"/>
                  </a:lnTo>
                  <a:lnTo>
                    <a:pt x="693" y="152"/>
                  </a:lnTo>
                  <a:lnTo>
                    <a:pt x="723" y="152"/>
                  </a:lnTo>
                  <a:lnTo>
                    <a:pt x="738" y="136"/>
                  </a:lnTo>
                  <a:lnTo>
                    <a:pt x="811" y="136"/>
                  </a:lnTo>
                  <a:lnTo>
                    <a:pt x="811" y="80"/>
                  </a:lnTo>
                  <a:lnTo>
                    <a:pt x="870" y="16"/>
                  </a:lnTo>
                  <a:lnTo>
                    <a:pt x="922" y="40"/>
                  </a:lnTo>
                  <a:lnTo>
                    <a:pt x="944" y="32"/>
                  </a:lnTo>
                  <a:lnTo>
                    <a:pt x="981" y="40"/>
                  </a:lnTo>
                  <a:lnTo>
                    <a:pt x="974" y="0"/>
                  </a:lnTo>
                  <a:lnTo>
                    <a:pt x="1003" y="16"/>
                  </a:lnTo>
                  <a:lnTo>
                    <a:pt x="1033" y="48"/>
                  </a:lnTo>
                  <a:lnTo>
                    <a:pt x="1003" y="112"/>
                  </a:lnTo>
                  <a:lnTo>
                    <a:pt x="996" y="136"/>
                  </a:lnTo>
                  <a:lnTo>
                    <a:pt x="1018" y="176"/>
                  </a:lnTo>
                  <a:lnTo>
                    <a:pt x="1055" y="176"/>
                  </a:lnTo>
                  <a:lnTo>
                    <a:pt x="1070" y="176"/>
                  </a:lnTo>
                  <a:lnTo>
                    <a:pt x="1092" y="200"/>
                  </a:lnTo>
                  <a:lnTo>
                    <a:pt x="1084" y="248"/>
                  </a:lnTo>
                  <a:lnTo>
                    <a:pt x="1047" y="288"/>
                  </a:lnTo>
                  <a:lnTo>
                    <a:pt x="1055" y="336"/>
                  </a:lnTo>
                  <a:lnTo>
                    <a:pt x="1077" y="352"/>
                  </a:lnTo>
                  <a:lnTo>
                    <a:pt x="1070" y="384"/>
                  </a:lnTo>
                  <a:lnTo>
                    <a:pt x="1099" y="400"/>
                  </a:lnTo>
                  <a:lnTo>
                    <a:pt x="1077" y="464"/>
                  </a:lnTo>
                  <a:lnTo>
                    <a:pt x="1055" y="472"/>
                  </a:lnTo>
                  <a:lnTo>
                    <a:pt x="1011" y="496"/>
                  </a:lnTo>
                  <a:lnTo>
                    <a:pt x="1033" y="528"/>
                  </a:lnTo>
                  <a:lnTo>
                    <a:pt x="996" y="560"/>
                  </a:lnTo>
                  <a:lnTo>
                    <a:pt x="1003" y="592"/>
                  </a:lnTo>
                  <a:lnTo>
                    <a:pt x="1055" y="664"/>
                  </a:lnTo>
                  <a:lnTo>
                    <a:pt x="1055" y="696"/>
                  </a:lnTo>
                  <a:lnTo>
                    <a:pt x="1062" y="720"/>
                  </a:lnTo>
                  <a:lnTo>
                    <a:pt x="1025" y="736"/>
                  </a:lnTo>
                  <a:lnTo>
                    <a:pt x="996" y="760"/>
                  </a:lnTo>
                  <a:lnTo>
                    <a:pt x="959" y="744"/>
                  </a:lnTo>
                  <a:lnTo>
                    <a:pt x="952" y="784"/>
                  </a:lnTo>
                  <a:lnTo>
                    <a:pt x="981" y="816"/>
                  </a:lnTo>
                  <a:lnTo>
                    <a:pt x="966" y="872"/>
                  </a:lnTo>
                  <a:lnTo>
                    <a:pt x="1011" y="952"/>
                  </a:lnTo>
                  <a:lnTo>
                    <a:pt x="981" y="1008"/>
                  </a:lnTo>
                  <a:lnTo>
                    <a:pt x="959" y="1008"/>
                  </a:lnTo>
                  <a:lnTo>
                    <a:pt x="959" y="1040"/>
                  </a:lnTo>
                  <a:lnTo>
                    <a:pt x="900" y="1072"/>
                  </a:lnTo>
                  <a:lnTo>
                    <a:pt x="915" y="1144"/>
                  </a:lnTo>
                  <a:lnTo>
                    <a:pt x="907" y="1168"/>
                  </a:lnTo>
                  <a:lnTo>
                    <a:pt x="929" y="1192"/>
                  </a:lnTo>
                  <a:lnTo>
                    <a:pt x="929" y="1232"/>
                  </a:lnTo>
                  <a:lnTo>
                    <a:pt x="959" y="1232"/>
                  </a:lnTo>
                  <a:lnTo>
                    <a:pt x="952" y="1280"/>
                  </a:lnTo>
                  <a:lnTo>
                    <a:pt x="966" y="1312"/>
                  </a:lnTo>
                  <a:lnTo>
                    <a:pt x="922" y="1336"/>
                  </a:lnTo>
                  <a:lnTo>
                    <a:pt x="915" y="1376"/>
                  </a:lnTo>
                  <a:lnTo>
                    <a:pt x="885" y="1376"/>
                  </a:lnTo>
                  <a:lnTo>
                    <a:pt x="848" y="1400"/>
                  </a:lnTo>
                  <a:lnTo>
                    <a:pt x="834" y="1416"/>
                  </a:lnTo>
                  <a:lnTo>
                    <a:pt x="797" y="1416"/>
                  </a:lnTo>
                  <a:lnTo>
                    <a:pt x="775" y="1432"/>
                  </a:lnTo>
                  <a:lnTo>
                    <a:pt x="738" y="1408"/>
                  </a:lnTo>
                  <a:lnTo>
                    <a:pt x="708" y="1424"/>
                  </a:lnTo>
                  <a:lnTo>
                    <a:pt x="679" y="1416"/>
                  </a:lnTo>
                  <a:lnTo>
                    <a:pt x="664" y="1432"/>
                  </a:lnTo>
                  <a:lnTo>
                    <a:pt x="642" y="1416"/>
                  </a:lnTo>
                  <a:lnTo>
                    <a:pt x="605" y="1432"/>
                  </a:lnTo>
                  <a:lnTo>
                    <a:pt x="575" y="1408"/>
                  </a:lnTo>
                  <a:lnTo>
                    <a:pt x="553" y="1392"/>
                  </a:lnTo>
                  <a:lnTo>
                    <a:pt x="546" y="1376"/>
                  </a:lnTo>
                  <a:lnTo>
                    <a:pt x="516" y="1328"/>
                  </a:lnTo>
                  <a:lnTo>
                    <a:pt x="509" y="1304"/>
                  </a:lnTo>
                  <a:lnTo>
                    <a:pt x="494" y="1296"/>
                  </a:lnTo>
                  <a:lnTo>
                    <a:pt x="472" y="1320"/>
                  </a:lnTo>
                  <a:lnTo>
                    <a:pt x="450" y="1296"/>
                  </a:lnTo>
                  <a:lnTo>
                    <a:pt x="413" y="1272"/>
                  </a:lnTo>
                  <a:lnTo>
                    <a:pt x="376" y="1312"/>
                  </a:lnTo>
                  <a:lnTo>
                    <a:pt x="369" y="1360"/>
                  </a:lnTo>
                  <a:lnTo>
                    <a:pt x="339" y="1400"/>
                  </a:lnTo>
                  <a:lnTo>
                    <a:pt x="325" y="1376"/>
                  </a:lnTo>
                  <a:lnTo>
                    <a:pt x="317" y="1392"/>
                  </a:lnTo>
                  <a:lnTo>
                    <a:pt x="273" y="1408"/>
                  </a:lnTo>
                  <a:lnTo>
                    <a:pt x="266" y="1424"/>
                  </a:lnTo>
                  <a:lnTo>
                    <a:pt x="243" y="1424"/>
                  </a:lnTo>
                  <a:lnTo>
                    <a:pt x="236" y="1384"/>
                  </a:lnTo>
                  <a:lnTo>
                    <a:pt x="243" y="1296"/>
                  </a:lnTo>
                  <a:lnTo>
                    <a:pt x="214" y="1272"/>
                  </a:lnTo>
                  <a:lnTo>
                    <a:pt x="199" y="1248"/>
                  </a:lnTo>
                  <a:lnTo>
                    <a:pt x="207" y="1224"/>
                  </a:lnTo>
                  <a:lnTo>
                    <a:pt x="184" y="1216"/>
                  </a:lnTo>
                  <a:lnTo>
                    <a:pt x="184" y="1176"/>
                  </a:lnTo>
                  <a:lnTo>
                    <a:pt x="148" y="1144"/>
                  </a:lnTo>
                  <a:lnTo>
                    <a:pt x="140" y="1128"/>
                  </a:lnTo>
                  <a:lnTo>
                    <a:pt x="133" y="1104"/>
                  </a:lnTo>
                  <a:lnTo>
                    <a:pt x="66" y="1104"/>
                  </a:lnTo>
                  <a:lnTo>
                    <a:pt x="59" y="1064"/>
                  </a:lnTo>
                  <a:lnTo>
                    <a:pt x="74" y="1032"/>
                  </a:lnTo>
                  <a:lnTo>
                    <a:pt x="52" y="1000"/>
                  </a:lnTo>
                  <a:lnTo>
                    <a:pt x="44" y="960"/>
                  </a:lnTo>
                  <a:lnTo>
                    <a:pt x="22" y="952"/>
                  </a:lnTo>
                  <a:lnTo>
                    <a:pt x="52" y="912"/>
                  </a:lnTo>
                  <a:lnTo>
                    <a:pt x="37" y="888"/>
                  </a:lnTo>
                  <a:lnTo>
                    <a:pt x="37" y="856"/>
                  </a:lnTo>
                  <a:lnTo>
                    <a:pt x="22" y="816"/>
                  </a:lnTo>
                  <a:lnTo>
                    <a:pt x="0" y="784"/>
                  </a:lnTo>
                  <a:lnTo>
                    <a:pt x="30" y="752"/>
                  </a:lnTo>
                  <a:lnTo>
                    <a:pt x="59" y="744"/>
                  </a:lnTo>
                  <a:lnTo>
                    <a:pt x="59" y="696"/>
                  </a:lnTo>
                  <a:lnTo>
                    <a:pt x="103" y="632"/>
                  </a:lnTo>
                  <a:lnTo>
                    <a:pt x="81" y="608"/>
                  </a:lnTo>
                  <a:lnTo>
                    <a:pt x="81" y="576"/>
                  </a:lnTo>
                  <a:lnTo>
                    <a:pt x="44" y="544"/>
                  </a:lnTo>
                  <a:lnTo>
                    <a:pt x="30" y="496"/>
                  </a:lnTo>
                  <a:lnTo>
                    <a:pt x="37" y="456"/>
                  </a:lnTo>
                  <a:lnTo>
                    <a:pt x="44" y="464"/>
                  </a:lnTo>
                  <a:lnTo>
                    <a:pt x="59" y="440"/>
                  </a:lnTo>
                  <a:lnTo>
                    <a:pt x="81" y="464"/>
                  </a:lnTo>
                  <a:lnTo>
                    <a:pt x="155" y="416"/>
                  </a:lnTo>
                  <a:lnTo>
                    <a:pt x="162" y="448"/>
                  </a:lnTo>
                  <a:lnTo>
                    <a:pt x="251" y="432"/>
                  </a:lnTo>
                </a:path>
              </a:pathLst>
            </a:custGeom>
            <a:pattFill prst="zigZag">
              <a:fgClr>
                <a:srgbClr val="0070C0"/>
              </a:fgClr>
              <a:bgClr>
                <a:srgbClr val="92D050"/>
              </a:bgClr>
            </a:patt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57" name="Freeform 214"/>
            <p:cNvSpPr>
              <a:spLocks/>
            </p:cNvSpPr>
            <p:nvPr/>
          </p:nvSpPr>
          <p:spPr bwMode="auto">
            <a:xfrm rot="704206">
              <a:off x="2593" y="1552"/>
              <a:ext cx="59" cy="29"/>
            </a:xfrm>
            <a:custGeom>
              <a:avLst/>
              <a:gdLst>
                <a:gd name="T0" fmla="*/ 0 w 30"/>
                <a:gd name="T1" fmla="*/ 0 h 25"/>
                <a:gd name="T2" fmla="*/ 0 w 30"/>
                <a:gd name="T3" fmla="*/ 2013 h 25"/>
                <a:gd name="T4" fmla="*/ 3052 w 30"/>
                <a:gd name="T5" fmla="*/ 2013 h 25"/>
                <a:gd name="T6" fmla="*/ 2280 w 30"/>
                <a:gd name="T7" fmla="*/ 0 h 25"/>
                <a:gd name="T8" fmla="*/ 0 w 30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25"/>
                <a:gd name="T17" fmla="*/ 30 w 30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25">
                  <a:moveTo>
                    <a:pt x="0" y="0"/>
                  </a:moveTo>
                  <a:lnTo>
                    <a:pt x="0" y="24"/>
                  </a:lnTo>
                  <a:lnTo>
                    <a:pt x="29" y="24"/>
                  </a:lnTo>
                  <a:lnTo>
                    <a:pt x="22" y="0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58" name="Freeform 215"/>
            <p:cNvSpPr>
              <a:spLocks/>
            </p:cNvSpPr>
            <p:nvPr/>
          </p:nvSpPr>
          <p:spPr bwMode="auto">
            <a:xfrm rot="704206">
              <a:off x="3161" y="1077"/>
              <a:ext cx="80" cy="83"/>
            </a:xfrm>
            <a:custGeom>
              <a:avLst/>
              <a:gdLst>
                <a:gd name="T0" fmla="*/ 0 w 66"/>
                <a:gd name="T1" fmla="*/ 2651 h 97"/>
                <a:gd name="T2" fmla="*/ 7092 w 66"/>
                <a:gd name="T3" fmla="*/ 3171 h 97"/>
                <a:gd name="T4" fmla="*/ 20920 w 66"/>
                <a:gd name="T5" fmla="*/ 2388 h 97"/>
                <a:gd name="T6" fmla="*/ 20920 w 66"/>
                <a:gd name="T7" fmla="*/ 800 h 97"/>
                <a:gd name="T8" fmla="*/ 11559 w 66"/>
                <a:gd name="T9" fmla="*/ 0 h 97"/>
                <a:gd name="T10" fmla="*/ 2236 w 66"/>
                <a:gd name="T11" fmla="*/ 800 h 97"/>
                <a:gd name="T12" fmla="*/ 0 w 66"/>
                <a:gd name="T13" fmla="*/ 2651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66"/>
                <a:gd name="T22" fmla="*/ 0 h 97"/>
                <a:gd name="T23" fmla="*/ 66 w 66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66" h="97">
                  <a:moveTo>
                    <a:pt x="0" y="80"/>
                  </a:moveTo>
                  <a:lnTo>
                    <a:pt x="22" y="96"/>
                  </a:lnTo>
                  <a:lnTo>
                    <a:pt x="65" y="72"/>
                  </a:lnTo>
                  <a:lnTo>
                    <a:pt x="65" y="24"/>
                  </a:lnTo>
                  <a:lnTo>
                    <a:pt x="36" y="0"/>
                  </a:lnTo>
                  <a:lnTo>
                    <a:pt x="7" y="24"/>
                  </a:lnTo>
                  <a:lnTo>
                    <a:pt x="0" y="8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59" name="Freeform 216"/>
            <p:cNvSpPr>
              <a:spLocks/>
            </p:cNvSpPr>
            <p:nvPr/>
          </p:nvSpPr>
          <p:spPr bwMode="auto">
            <a:xfrm rot="704206">
              <a:off x="3173" y="1190"/>
              <a:ext cx="81" cy="84"/>
            </a:xfrm>
            <a:custGeom>
              <a:avLst/>
              <a:gdLst>
                <a:gd name="T0" fmla="*/ 0 w 68"/>
                <a:gd name="T1" fmla="*/ 1610 h 89"/>
                <a:gd name="T2" fmla="*/ 1387 w 68"/>
                <a:gd name="T3" fmla="*/ 513 h 89"/>
                <a:gd name="T4" fmla="*/ 6970 w 68"/>
                <a:gd name="T5" fmla="*/ 0 h 89"/>
                <a:gd name="T6" fmla="*/ 6970 w 68"/>
                <a:gd name="T7" fmla="*/ 800 h 89"/>
                <a:gd name="T8" fmla="*/ 11317 w 68"/>
                <a:gd name="T9" fmla="*/ 0 h 89"/>
                <a:gd name="T10" fmla="*/ 12796 w 68"/>
                <a:gd name="T11" fmla="*/ 1867 h 89"/>
                <a:gd name="T12" fmla="*/ 11317 w 68"/>
                <a:gd name="T13" fmla="*/ 2883 h 89"/>
                <a:gd name="T14" fmla="*/ 0 w 68"/>
                <a:gd name="T15" fmla="*/ 1610 h 8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"/>
                <a:gd name="T25" fmla="*/ 0 h 89"/>
                <a:gd name="T26" fmla="*/ 68 w 68"/>
                <a:gd name="T27" fmla="*/ 89 h 8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" h="89">
                  <a:moveTo>
                    <a:pt x="0" y="48"/>
                  </a:moveTo>
                  <a:lnTo>
                    <a:pt x="7" y="16"/>
                  </a:lnTo>
                  <a:lnTo>
                    <a:pt x="37" y="0"/>
                  </a:lnTo>
                  <a:lnTo>
                    <a:pt x="37" y="24"/>
                  </a:lnTo>
                  <a:lnTo>
                    <a:pt x="60" y="0"/>
                  </a:lnTo>
                  <a:lnTo>
                    <a:pt x="67" y="56"/>
                  </a:lnTo>
                  <a:lnTo>
                    <a:pt x="60" y="88"/>
                  </a:lnTo>
                  <a:lnTo>
                    <a:pt x="0" y="4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60" name="Freeform 217"/>
            <p:cNvSpPr>
              <a:spLocks/>
            </p:cNvSpPr>
            <p:nvPr/>
          </p:nvSpPr>
          <p:spPr bwMode="auto">
            <a:xfrm rot="704206">
              <a:off x="3267" y="1249"/>
              <a:ext cx="89" cy="135"/>
            </a:xfrm>
            <a:custGeom>
              <a:avLst/>
              <a:gdLst>
                <a:gd name="T0" fmla="*/ 0 w 75"/>
                <a:gd name="T1" fmla="*/ 807 h 113"/>
                <a:gd name="T2" fmla="*/ 3758 w 75"/>
                <a:gd name="T3" fmla="*/ 0 h 113"/>
                <a:gd name="T4" fmla="*/ 5219 w 75"/>
                <a:gd name="T5" fmla="*/ 1059 h 113"/>
                <a:gd name="T6" fmla="*/ 7451 w 75"/>
                <a:gd name="T7" fmla="*/ 807 h 113"/>
                <a:gd name="T8" fmla="*/ 12452 w 75"/>
                <a:gd name="T9" fmla="*/ 2133 h 113"/>
                <a:gd name="T10" fmla="*/ 0 w 75"/>
                <a:gd name="T11" fmla="*/ 3762 h 113"/>
                <a:gd name="T12" fmla="*/ 0 w 75"/>
                <a:gd name="T13" fmla="*/ 807 h 11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75"/>
                <a:gd name="T22" fmla="*/ 0 h 113"/>
                <a:gd name="T23" fmla="*/ 75 w 75"/>
                <a:gd name="T24" fmla="*/ 113 h 11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75" h="113">
                  <a:moveTo>
                    <a:pt x="0" y="24"/>
                  </a:moveTo>
                  <a:lnTo>
                    <a:pt x="22" y="0"/>
                  </a:lnTo>
                  <a:lnTo>
                    <a:pt x="30" y="32"/>
                  </a:lnTo>
                  <a:lnTo>
                    <a:pt x="44" y="24"/>
                  </a:lnTo>
                  <a:lnTo>
                    <a:pt x="74" y="64"/>
                  </a:lnTo>
                  <a:lnTo>
                    <a:pt x="0" y="112"/>
                  </a:lnTo>
                  <a:lnTo>
                    <a:pt x="0" y="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61" name="Freeform 218"/>
            <p:cNvSpPr>
              <a:spLocks/>
            </p:cNvSpPr>
            <p:nvPr/>
          </p:nvSpPr>
          <p:spPr bwMode="auto">
            <a:xfrm rot="704206">
              <a:off x="3128" y="1175"/>
              <a:ext cx="36" cy="55"/>
            </a:xfrm>
            <a:custGeom>
              <a:avLst/>
              <a:gdLst>
                <a:gd name="T0" fmla="*/ 1597 w 30"/>
                <a:gd name="T1" fmla="*/ 0 h 25"/>
                <a:gd name="T2" fmla="*/ 6866 w 30"/>
                <a:gd name="T3" fmla="*/ 695 h 25"/>
                <a:gd name="T4" fmla="*/ 3526 w 30"/>
                <a:gd name="T5" fmla="*/ 2013 h 25"/>
                <a:gd name="T6" fmla="*/ 0 w 30"/>
                <a:gd name="T7" fmla="*/ 1460 h 25"/>
                <a:gd name="T8" fmla="*/ 1597 w 30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25"/>
                <a:gd name="T17" fmla="*/ 30 w 30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25">
                  <a:moveTo>
                    <a:pt x="7" y="0"/>
                  </a:moveTo>
                  <a:lnTo>
                    <a:pt x="29" y="8"/>
                  </a:lnTo>
                  <a:lnTo>
                    <a:pt x="15" y="24"/>
                  </a:lnTo>
                  <a:lnTo>
                    <a:pt x="0" y="16"/>
                  </a:lnTo>
                  <a:lnTo>
                    <a:pt x="7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62" name="Freeform 219"/>
            <p:cNvSpPr>
              <a:spLocks/>
            </p:cNvSpPr>
            <p:nvPr/>
          </p:nvSpPr>
          <p:spPr bwMode="auto">
            <a:xfrm rot="704206">
              <a:off x="2601" y="809"/>
              <a:ext cx="59" cy="55"/>
            </a:xfrm>
            <a:custGeom>
              <a:avLst/>
              <a:gdLst>
                <a:gd name="T0" fmla="*/ 0 w 31"/>
                <a:gd name="T1" fmla="*/ 0 h 33"/>
                <a:gd name="T2" fmla="*/ 13358 w 31"/>
                <a:gd name="T3" fmla="*/ 0 h 33"/>
                <a:gd name="T4" fmla="*/ 13358 w 31"/>
                <a:gd name="T5" fmla="*/ 488 h 33"/>
                <a:gd name="T6" fmla="*/ 0 w 31"/>
                <a:gd name="T7" fmla="*/ 989 h 33"/>
                <a:gd name="T8" fmla="*/ 0 w 31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3"/>
                <a:gd name="T17" fmla="*/ 31 w 31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3">
                  <a:moveTo>
                    <a:pt x="0" y="0"/>
                  </a:moveTo>
                  <a:lnTo>
                    <a:pt x="30" y="0"/>
                  </a:lnTo>
                  <a:lnTo>
                    <a:pt x="30" y="16"/>
                  </a:lnTo>
                  <a:lnTo>
                    <a:pt x="0" y="32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63" name="Freeform 220"/>
            <p:cNvSpPr>
              <a:spLocks/>
            </p:cNvSpPr>
            <p:nvPr/>
          </p:nvSpPr>
          <p:spPr bwMode="auto">
            <a:xfrm rot="704206">
              <a:off x="2593" y="852"/>
              <a:ext cx="59" cy="75"/>
            </a:xfrm>
            <a:custGeom>
              <a:avLst/>
              <a:gdLst>
                <a:gd name="T0" fmla="*/ 0 w 31"/>
                <a:gd name="T1" fmla="*/ 0 h 25"/>
                <a:gd name="T2" fmla="*/ 3571 w 31"/>
                <a:gd name="T3" fmla="*/ 722 h 25"/>
                <a:gd name="T4" fmla="*/ 13358 w 31"/>
                <a:gd name="T5" fmla="*/ 233 h 25"/>
                <a:gd name="T6" fmla="*/ 0 w 31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1"/>
                <a:gd name="T13" fmla="*/ 0 h 25"/>
                <a:gd name="T14" fmla="*/ 31 w 31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1" h="25">
                  <a:moveTo>
                    <a:pt x="0" y="0"/>
                  </a:moveTo>
                  <a:lnTo>
                    <a:pt x="8" y="24"/>
                  </a:lnTo>
                  <a:lnTo>
                    <a:pt x="30" y="8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64" name="Freeform 221"/>
            <p:cNvSpPr>
              <a:spLocks/>
            </p:cNvSpPr>
            <p:nvPr/>
          </p:nvSpPr>
          <p:spPr bwMode="auto">
            <a:xfrm rot="704206">
              <a:off x="2640" y="842"/>
              <a:ext cx="35" cy="39"/>
            </a:xfrm>
            <a:custGeom>
              <a:avLst/>
              <a:gdLst>
                <a:gd name="T0" fmla="*/ 0 w 30"/>
                <a:gd name="T1" fmla="*/ 550 h 33"/>
                <a:gd name="T2" fmla="*/ 762 w 30"/>
                <a:gd name="T3" fmla="*/ 2250 h 33"/>
                <a:gd name="T4" fmla="*/ 3052 w 30"/>
                <a:gd name="T5" fmla="*/ 1697 h 33"/>
                <a:gd name="T6" fmla="*/ 2280 w 30"/>
                <a:gd name="T7" fmla="*/ 0 h 33"/>
                <a:gd name="T8" fmla="*/ 0 w 30"/>
                <a:gd name="T9" fmla="*/ 55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0"/>
                <a:gd name="T16" fmla="*/ 0 h 33"/>
                <a:gd name="T17" fmla="*/ 30 w 30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0" h="33">
                  <a:moveTo>
                    <a:pt x="0" y="8"/>
                  </a:moveTo>
                  <a:lnTo>
                    <a:pt x="7" y="32"/>
                  </a:lnTo>
                  <a:lnTo>
                    <a:pt x="29" y="24"/>
                  </a:lnTo>
                  <a:lnTo>
                    <a:pt x="22" y="0"/>
                  </a:lnTo>
                  <a:lnTo>
                    <a:pt x="0" y="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65" name="Freeform 222"/>
            <p:cNvSpPr>
              <a:spLocks/>
            </p:cNvSpPr>
            <p:nvPr/>
          </p:nvSpPr>
          <p:spPr bwMode="auto">
            <a:xfrm rot="704206">
              <a:off x="2701" y="886"/>
              <a:ext cx="59" cy="64"/>
            </a:xfrm>
            <a:custGeom>
              <a:avLst/>
              <a:gdLst>
                <a:gd name="T0" fmla="*/ 0 w 45"/>
                <a:gd name="T1" fmla="*/ 550 h 33"/>
                <a:gd name="T2" fmla="*/ 6034 w 45"/>
                <a:gd name="T3" fmla="*/ 0 h 33"/>
                <a:gd name="T4" fmla="*/ 18286 w 45"/>
                <a:gd name="T5" fmla="*/ 0 h 33"/>
                <a:gd name="T6" fmla="*/ 18286 w 45"/>
                <a:gd name="T7" fmla="*/ 1697 h 33"/>
                <a:gd name="T8" fmla="*/ 9014 w 45"/>
                <a:gd name="T9" fmla="*/ 2250 h 33"/>
                <a:gd name="T10" fmla="*/ 0 w 45"/>
                <a:gd name="T11" fmla="*/ 550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"/>
                <a:gd name="T19" fmla="*/ 0 h 33"/>
                <a:gd name="T20" fmla="*/ 45 w 45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" h="33">
                  <a:moveTo>
                    <a:pt x="0" y="8"/>
                  </a:moveTo>
                  <a:lnTo>
                    <a:pt x="15" y="0"/>
                  </a:lnTo>
                  <a:lnTo>
                    <a:pt x="44" y="0"/>
                  </a:lnTo>
                  <a:lnTo>
                    <a:pt x="44" y="24"/>
                  </a:lnTo>
                  <a:lnTo>
                    <a:pt x="22" y="32"/>
                  </a:lnTo>
                  <a:lnTo>
                    <a:pt x="0" y="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66" name="Freeform 223"/>
            <p:cNvSpPr>
              <a:spLocks/>
            </p:cNvSpPr>
            <p:nvPr/>
          </p:nvSpPr>
          <p:spPr bwMode="auto">
            <a:xfrm rot="704206">
              <a:off x="2752" y="874"/>
              <a:ext cx="18" cy="45"/>
            </a:xfrm>
            <a:custGeom>
              <a:avLst/>
              <a:gdLst>
                <a:gd name="T0" fmla="*/ 0 w 16"/>
                <a:gd name="T1" fmla="*/ 0 h 17"/>
                <a:gd name="T2" fmla="*/ 0 w 16"/>
                <a:gd name="T3" fmla="*/ 448 h 17"/>
                <a:gd name="T4" fmla="*/ 515 w 16"/>
                <a:gd name="T5" fmla="*/ 448 h 17"/>
                <a:gd name="T6" fmla="*/ 0 w 16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7"/>
                <a:gd name="T14" fmla="*/ 16 w 16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7">
                  <a:moveTo>
                    <a:pt x="0" y="0"/>
                  </a:moveTo>
                  <a:lnTo>
                    <a:pt x="0" y="16"/>
                  </a:lnTo>
                  <a:lnTo>
                    <a:pt x="15" y="16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67" name="Freeform 224"/>
            <p:cNvSpPr>
              <a:spLocks/>
            </p:cNvSpPr>
            <p:nvPr/>
          </p:nvSpPr>
          <p:spPr bwMode="auto">
            <a:xfrm rot="704206">
              <a:off x="2654" y="911"/>
              <a:ext cx="19" cy="18"/>
            </a:xfrm>
            <a:custGeom>
              <a:avLst/>
              <a:gdLst>
                <a:gd name="T0" fmla="*/ 2649 w 16"/>
                <a:gd name="T1" fmla="*/ 0 h 17"/>
                <a:gd name="T2" fmla="*/ 0 w 16"/>
                <a:gd name="T3" fmla="*/ 0 h 17"/>
                <a:gd name="T4" fmla="*/ 0 w 16"/>
                <a:gd name="T5" fmla="*/ 448 h 17"/>
                <a:gd name="T6" fmla="*/ 2649 w 16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7"/>
                <a:gd name="T14" fmla="*/ 16 w 16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7">
                  <a:moveTo>
                    <a:pt x="15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5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68" name="Freeform 225"/>
            <p:cNvSpPr>
              <a:spLocks/>
            </p:cNvSpPr>
            <p:nvPr/>
          </p:nvSpPr>
          <p:spPr bwMode="auto">
            <a:xfrm rot="704206">
              <a:off x="2690" y="937"/>
              <a:ext cx="29" cy="46"/>
            </a:xfrm>
            <a:custGeom>
              <a:avLst/>
              <a:gdLst>
                <a:gd name="T0" fmla="*/ 22843 w 23"/>
                <a:gd name="T1" fmla="*/ 239 h 41"/>
                <a:gd name="T2" fmla="*/ 7659 w 23"/>
                <a:gd name="T3" fmla="*/ 0 h 41"/>
                <a:gd name="T4" fmla="*/ 0 w 23"/>
                <a:gd name="T5" fmla="*/ 497 h 41"/>
                <a:gd name="T6" fmla="*/ 15912 w 23"/>
                <a:gd name="T7" fmla="*/ 1260 h 41"/>
                <a:gd name="T8" fmla="*/ 22843 w 23"/>
                <a:gd name="T9" fmla="*/ 239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"/>
                <a:gd name="T16" fmla="*/ 0 h 41"/>
                <a:gd name="T17" fmla="*/ 23 w 23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" h="41">
                  <a:moveTo>
                    <a:pt x="22" y="8"/>
                  </a:moveTo>
                  <a:lnTo>
                    <a:pt x="7" y="0"/>
                  </a:lnTo>
                  <a:lnTo>
                    <a:pt x="0" y="16"/>
                  </a:lnTo>
                  <a:lnTo>
                    <a:pt x="15" y="40"/>
                  </a:lnTo>
                  <a:lnTo>
                    <a:pt x="22" y="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69" name="Freeform 226"/>
            <p:cNvSpPr>
              <a:spLocks/>
            </p:cNvSpPr>
            <p:nvPr/>
          </p:nvSpPr>
          <p:spPr bwMode="auto">
            <a:xfrm rot="704206">
              <a:off x="2722" y="933"/>
              <a:ext cx="59" cy="29"/>
            </a:xfrm>
            <a:custGeom>
              <a:avLst/>
              <a:gdLst>
                <a:gd name="T0" fmla="*/ 0 w 22"/>
                <a:gd name="T1" fmla="*/ 695 h 25"/>
                <a:gd name="T2" fmla="*/ 968 w 22"/>
                <a:gd name="T3" fmla="*/ 2013 h 25"/>
                <a:gd name="T4" fmla="*/ 3118 w 22"/>
                <a:gd name="T5" fmla="*/ 2013 h 25"/>
                <a:gd name="T6" fmla="*/ 2156 w 22"/>
                <a:gd name="T7" fmla="*/ 0 h 25"/>
                <a:gd name="T8" fmla="*/ 0 w 22"/>
                <a:gd name="T9" fmla="*/ 695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5"/>
                <a:gd name="T17" fmla="*/ 22 w 22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5">
                  <a:moveTo>
                    <a:pt x="0" y="8"/>
                  </a:moveTo>
                  <a:lnTo>
                    <a:pt x="7" y="24"/>
                  </a:lnTo>
                  <a:lnTo>
                    <a:pt x="21" y="24"/>
                  </a:lnTo>
                  <a:lnTo>
                    <a:pt x="14" y="0"/>
                  </a:lnTo>
                  <a:lnTo>
                    <a:pt x="0" y="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70" name="Freeform 227"/>
            <p:cNvSpPr>
              <a:spLocks/>
            </p:cNvSpPr>
            <p:nvPr/>
          </p:nvSpPr>
          <p:spPr bwMode="auto">
            <a:xfrm rot="704206">
              <a:off x="2722" y="977"/>
              <a:ext cx="59" cy="51"/>
            </a:xfrm>
            <a:custGeom>
              <a:avLst/>
              <a:gdLst>
                <a:gd name="T0" fmla="*/ 0 w 14"/>
                <a:gd name="T1" fmla="*/ 0 h 25"/>
                <a:gd name="T2" fmla="*/ 0 w 14"/>
                <a:gd name="T3" fmla="*/ 1460 h 25"/>
                <a:gd name="T4" fmla="*/ 707 w 14"/>
                <a:gd name="T5" fmla="*/ 2013 h 25"/>
                <a:gd name="T6" fmla="*/ 0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25"/>
                <a:gd name="T14" fmla="*/ 14 w 14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25">
                  <a:moveTo>
                    <a:pt x="0" y="0"/>
                  </a:moveTo>
                  <a:lnTo>
                    <a:pt x="0" y="16"/>
                  </a:lnTo>
                  <a:lnTo>
                    <a:pt x="13" y="24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71" name="Freeform 228"/>
            <p:cNvSpPr>
              <a:spLocks/>
            </p:cNvSpPr>
            <p:nvPr/>
          </p:nvSpPr>
          <p:spPr bwMode="auto">
            <a:xfrm rot="704206">
              <a:off x="2757" y="933"/>
              <a:ext cx="36" cy="45"/>
            </a:xfrm>
            <a:custGeom>
              <a:avLst/>
              <a:gdLst>
                <a:gd name="T0" fmla="*/ 703 w 31"/>
                <a:gd name="T1" fmla="*/ 0 h 33"/>
                <a:gd name="T2" fmla="*/ 2701 w 31"/>
                <a:gd name="T3" fmla="*/ 238 h 33"/>
                <a:gd name="T4" fmla="*/ 2701 w 31"/>
                <a:gd name="T5" fmla="*/ 989 h 33"/>
                <a:gd name="T6" fmla="*/ 0 w 31"/>
                <a:gd name="T7" fmla="*/ 747 h 33"/>
                <a:gd name="T8" fmla="*/ 703 w 31"/>
                <a:gd name="T9" fmla="*/ 0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3"/>
                <a:gd name="T17" fmla="*/ 31 w 31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3">
                  <a:moveTo>
                    <a:pt x="8" y="0"/>
                  </a:moveTo>
                  <a:lnTo>
                    <a:pt x="30" y="8"/>
                  </a:lnTo>
                  <a:lnTo>
                    <a:pt x="30" y="32"/>
                  </a:lnTo>
                  <a:lnTo>
                    <a:pt x="0" y="24"/>
                  </a:lnTo>
                  <a:lnTo>
                    <a:pt x="8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72" name="Freeform 229"/>
            <p:cNvSpPr>
              <a:spLocks/>
            </p:cNvSpPr>
            <p:nvPr/>
          </p:nvSpPr>
          <p:spPr bwMode="auto">
            <a:xfrm rot="704206">
              <a:off x="2799" y="944"/>
              <a:ext cx="53" cy="46"/>
            </a:xfrm>
            <a:custGeom>
              <a:avLst/>
              <a:gdLst>
                <a:gd name="T0" fmla="*/ 0 w 46"/>
                <a:gd name="T1" fmla="*/ 497 h 41"/>
                <a:gd name="T2" fmla="*/ 1039 w 46"/>
                <a:gd name="T3" fmla="*/ 239 h 41"/>
                <a:gd name="T4" fmla="*/ 2095 w 46"/>
                <a:gd name="T5" fmla="*/ 0 h 41"/>
                <a:gd name="T6" fmla="*/ 3187 w 46"/>
                <a:gd name="T7" fmla="*/ 497 h 41"/>
                <a:gd name="T8" fmla="*/ 1039 w 46"/>
                <a:gd name="T9" fmla="*/ 1260 h 41"/>
                <a:gd name="T10" fmla="*/ 0 w 46"/>
                <a:gd name="T11" fmla="*/ 497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6"/>
                <a:gd name="T19" fmla="*/ 0 h 41"/>
                <a:gd name="T20" fmla="*/ 46 w 46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6" h="41">
                  <a:moveTo>
                    <a:pt x="0" y="16"/>
                  </a:moveTo>
                  <a:lnTo>
                    <a:pt x="15" y="8"/>
                  </a:lnTo>
                  <a:lnTo>
                    <a:pt x="30" y="0"/>
                  </a:lnTo>
                  <a:lnTo>
                    <a:pt x="45" y="16"/>
                  </a:lnTo>
                  <a:lnTo>
                    <a:pt x="15" y="40"/>
                  </a:lnTo>
                  <a:lnTo>
                    <a:pt x="0" y="1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73" name="Freeform 231"/>
            <p:cNvSpPr>
              <a:spLocks/>
            </p:cNvSpPr>
            <p:nvPr/>
          </p:nvSpPr>
          <p:spPr bwMode="auto">
            <a:xfrm rot="704206">
              <a:off x="4803" y="2775"/>
              <a:ext cx="441" cy="488"/>
            </a:xfrm>
            <a:custGeom>
              <a:avLst/>
              <a:gdLst>
                <a:gd name="T0" fmla="*/ 18551 w 370"/>
                <a:gd name="T1" fmla="*/ 2310 h 433"/>
                <a:gd name="T2" fmla="*/ 11312 w 370"/>
                <a:gd name="T3" fmla="*/ 854 h 433"/>
                <a:gd name="T4" fmla="*/ 8474 w 370"/>
                <a:gd name="T5" fmla="*/ 1148 h 433"/>
                <a:gd name="T6" fmla="*/ 2915 w 370"/>
                <a:gd name="T7" fmla="*/ 0 h 433"/>
                <a:gd name="T8" fmla="*/ 0 w 370"/>
                <a:gd name="T9" fmla="*/ 593 h 433"/>
                <a:gd name="T10" fmla="*/ 4199 w 370"/>
                <a:gd name="T11" fmla="*/ 1148 h 433"/>
                <a:gd name="T12" fmla="*/ 7110 w 370"/>
                <a:gd name="T13" fmla="*/ 1986 h 433"/>
                <a:gd name="T14" fmla="*/ 2915 w 370"/>
                <a:gd name="T15" fmla="*/ 1986 h 433"/>
                <a:gd name="T16" fmla="*/ 4199 w 370"/>
                <a:gd name="T17" fmla="*/ 2842 h 433"/>
                <a:gd name="T18" fmla="*/ 8474 w 370"/>
                <a:gd name="T19" fmla="*/ 3744 h 433"/>
                <a:gd name="T20" fmla="*/ 14348 w 370"/>
                <a:gd name="T21" fmla="*/ 5511 h 433"/>
                <a:gd name="T22" fmla="*/ 20080 w 370"/>
                <a:gd name="T23" fmla="*/ 5511 h 433"/>
                <a:gd name="T24" fmla="*/ 25872 w 370"/>
                <a:gd name="T25" fmla="*/ 6901 h 433"/>
                <a:gd name="T26" fmla="*/ 28562 w 370"/>
                <a:gd name="T27" fmla="*/ 8092 h 433"/>
                <a:gd name="T28" fmla="*/ 34142 w 370"/>
                <a:gd name="T29" fmla="*/ 8648 h 433"/>
                <a:gd name="T30" fmla="*/ 38443 w 370"/>
                <a:gd name="T31" fmla="*/ 10388 h 433"/>
                <a:gd name="T32" fmla="*/ 48503 w 370"/>
                <a:gd name="T33" fmla="*/ 11843 h 433"/>
                <a:gd name="T34" fmla="*/ 48503 w 370"/>
                <a:gd name="T35" fmla="*/ 13024 h 433"/>
                <a:gd name="T36" fmla="*/ 58680 w 370"/>
                <a:gd name="T37" fmla="*/ 15041 h 433"/>
                <a:gd name="T38" fmla="*/ 65920 w 370"/>
                <a:gd name="T39" fmla="*/ 15643 h 433"/>
                <a:gd name="T40" fmla="*/ 61522 w 370"/>
                <a:gd name="T41" fmla="*/ 13886 h 433"/>
                <a:gd name="T42" fmla="*/ 62660 w 370"/>
                <a:gd name="T43" fmla="*/ 13588 h 433"/>
                <a:gd name="T44" fmla="*/ 67309 w 370"/>
                <a:gd name="T45" fmla="*/ 13298 h 433"/>
                <a:gd name="T46" fmla="*/ 70106 w 370"/>
                <a:gd name="T47" fmla="*/ 13886 h 433"/>
                <a:gd name="T48" fmla="*/ 71485 w 370"/>
                <a:gd name="T49" fmla="*/ 13024 h 433"/>
                <a:gd name="T50" fmla="*/ 67309 w 370"/>
                <a:gd name="T51" fmla="*/ 12148 h 433"/>
                <a:gd name="T52" fmla="*/ 55654 w 370"/>
                <a:gd name="T53" fmla="*/ 11584 h 433"/>
                <a:gd name="T54" fmla="*/ 51617 w 370"/>
                <a:gd name="T55" fmla="*/ 11293 h 433"/>
                <a:gd name="T56" fmla="*/ 47380 w 370"/>
                <a:gd name="T57" fmla="*/ 9280 h 433"/>
                <a:gd name="T58" fmla="*/ 44108 w 370"/>
                <a:gd name="T59" fmla="*/ 8648 h 433"/>
                <a:gd name="T60" fmla="*/ 48503 w 370"/>
                <a:gd name="T61" fmla="*/ 7778 h 433"/>
                <a:gd name="T62" fmla="*/ 52572 w 370"/>
                <a:gd name="T63" fmla="*/ 7530 h 433"/>
                <a:gd name="T64" fmla="*/ 44108 w 370"/>
                <a:gd name="T65" fmla="*/ 6356 h 433"/>
                <a:gd name="T66" fmla="*/ 32869 w 370"/>
                <a:gd name="T67" fmla="*/ 4586 h 433"/>
                <a:gd name="T68" fmla="*/ 27061 w 370"/>
                <a:gd name="T69" fmla="*/ 4038 h 433"/>
                <a:gd name="T70" fmla="*/ 18551 w 370"/>
                <a:gd name="T71" fmla="*/ 2310 h 433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70"/>
                <a:gd name="T109" fmla="*/ 0 h 433"/>
                <a:gd name="T110" fmla="*/ 370 w 370"/>
                <a:gd name="T111" fmla="*/ 433 h 433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70" h="433">
                  <a:moveTo>
                    <a:pt x="96" y="64"/>
                  </a:moveTo>
                  <a:lnTo>
                    <a:pt x="59" y="24"/>
                  </a:lnTo>
                  <a:lnTo>
                    <a:pt x="44" y="32"/>
                  </a:lnTo>
                  <a:lnTo>
                    <a:pt x="15" y="0"/>
                  </a:lnTo>
                  <a:lnTo>
                    <a:pt x="0" y="16"/>
                  </a:lnTo>
                  <a:lnTo>
                    <a:pt x="22" y="32"/>
                  </a:lnTo>
                  <a:lnTo>
                    <a:pt x="37" y="56"/>
                  </a:lnTo>
                  <a:lnTo>
                    <a:pt x="15" y="56"/>
                  </a:lnTo>
                  <a:lnTo>
                    <a:pt x="22" y="80"/>
                  </a:lnTo>
                  <a:lnTo>
                    <a:pt x="44" y="104"/>
                  </a:lnTo>
                  <a:lnTo>
                    <a:pt x="74" y="152"/>
                  </a:lnTo>
                  <a:lnTo>
                    <a:pt x="103" y="152"/>
                  </a:lnTo>
                  <a:lnTo>
                    <a:pt x="133" y="192"/>
                  </a:lnTo>
                  <a:lnTo>
                    <a:pt x="148" y="224"/>
                  </a:lnTo>
                  <a:lnTo>
                    <a:pt x="177" y="240"/>
                  </a:lnTo>
                  <a:lnTo>
                    <a:pt x="199" y="288"/>
                  </a:lnTo>
                  <a:lnTo>
                    <a:pt x="251" y="328"/>
                  </a:lnTo>
                  <a:lnTo>
                    <a:pt x="251" y="360"/>
                  </a:lnTo>
                  <a:lnTo>
                    <a:pt x="303" y="416"/>
                  </a:lnTo>
                  <a:lnTo>
                    <a:pt x="340" y="432"/>
                  </a:lnTo>
                  <a:lnTo>
                    <a:pt x="317" y="384"/>
                  </a:lnTo>
                  <a:lnTo>
                    <a:pt x="325" y="376"/>
                  </a:lnTo>
                  <a:lnTo>
                    <a:pt x="347" y="368"/>
                  </a:lnTo>
                  <a:lnTo>
                    <a:pt x="362" y="384"/>
                  </a:lnTo>
                  <a:lnTo>
                    <a:pt x="369" y="360"/>
                  </a:lnTo>
                  <a:lnTo>
                    <a:pt x="347" y="336"/>
                  </a:lnTo>
                  <a:lnTo>
                    <a:pt x="288" y="320"/>
                  </a:lnTo>
                  <a:lnTo>
                    <a:pt x="266" y="312"/>
                  </a:lnTo>
                  <a:lnTo>
                    <a:pt x="244" y="256"/>
                  </a:lnTo>
                  <a:lnTo>
                    <a:pt x="229" y="240"/>
                  </a:lnTo>
                  <a:lnTo>
                    <a:pt x="251" y="216"/>
                  </a:lnTo>
                  <a:lnTo>
                    <a:pt x="273" y="208"/>
                  </a:lnTo>
                  <a:lnTo>
                    <a:pt x="229" y="176"/>
                  </a:lnTo>
                  <a:lnTo>
                    <a:pt x="170" y="128"/>
                  </a:lnTo>
                  <a:lnTo>
                    <a:pt x="140" y="112"/>
                  </a:lnTo>
                  <a:lnTo>
                    <a:pt x="96" y="6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74" name="Freeform 232"/>
            <p:cNvSpPr>
              <a:spLocks/>
            </p:cNvSpPr>
            <p:nvPr/>
          </p:nvSpPr>
          <p:spPr bwMode="auto">
            <a:xfrm rot="704206">
              <a:off x="5457" y="917"/>
              <a:ext cx="55" cy="92"/>
            </a:xfrm>
            <a:custGeom>
              <a:avLst/>
              <a:gdLst>
                <a:gd name="T0" fmla="*/ 18286 w 45"/>
                <a:gd name="T1" fmla="*/ 0 h 105"/>
                <a:gd name="T2" fmla="*/ 0 w 45"/>
                <a:gd name="T3" fmla="*/ 1337 h 105"/>
                <a:gd name="T4" fmla="*/ 0 w 45"/>
                <a:gd name="T5" fmla="*/ 2913 h 105"/>
                <a:gd name="T6" fmla="*/ 9014 w 45"/>
                <a:gd name="T7" fmla="*/ 3435 h 105"/>
                <a:gd name="T8" fmla="*/ 11959 w 45"/>
                <a:gd name="T9" fmla="*/ 1870 h 105"/>
                <a:gd name="T10" fmla="*/ 18286 w 45"/>
                <a:gd name="T11" fmla="*/ 1625 h 105"/>
                <a:gd name="T12" fmla="*/ 18286 w 45"/>
                <a:gd name="T13" fmla="*/ 0 h 10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5"/>
                <a:gd name="T22" fmla="*/ 0 h 105"/>
                <a:gd name="T23" fmla="*/ 45 w 45"/>
                <a:gd name="T24" fmla="*/ 105 h 10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5" h="105">
                  <a:moveTo>
                    <a:pt x="44" y="0"/>
                  </a:moveTo>
                  <a:lnTo>
                    <a:pt x="0" y="40"/>
                  </a:lnTo>
                  <a:lnTo>
                    <a:pt x="0" y="88"/>
                  </a:lnTo>
                  <a:lnTo>
                    <a:pt x="22" y="104"/>
                  </a:lnTo>
                  <a:lnTo>
                    <a:pt x="29" y="56"/>
                  </a:lnTo>
                  <a:lnTo>
                    <a:pt x="44" y="48"/>
                  </a:lnTo>
                  <a:lnTo>
                    <a:pt x="44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75" name="Freeform 233"/>
            <p:cNvSpPr>
              <a:spLocks/>
            </p:cNvSpPr>
            <p:nvPr/>
          </p:nvSpPr>
          <p:spPr bwMode="auto">
            <a:xfrm rot="704206">
              <a:off x="4830" y="924"/>
              <a:ext cx="59" cy="83"/>
            </a:xfrm>
            <a:custGeom>
              <a:avLst/>
              <a:gdLst>
                <a:gd name="T0" fmla="*/ 3608 w 44"/>
                <a:gd name="T1" fmla="*/ 800 h 97"/>
                <a:gd name="T2" fmla="*/ 2416 w 44"/>
                <a:gd name="T3" fmla="*/ 2125 h 97"/>
                <a:gd name="T4" fmla="*/ 3043 w 44"/>
                <a:gd name="T5" fmla="*/ 3171 h 97"/>
                <a:gd name="T6" fmla="*/ 1798 w 44"/>
                <a:gd name="T7" fmla="*/ 3171 h 97"/>
                <a:gd name="T8" fmla="*/ 0 w 44"/>
                <a:gd name="T9" fmla="*/ 1333 h 97"/>
                <a:gd name="T10" fmla="*/ 2416 w 44"/>
                <a:gd name="T11" fmla="*/ 0 h 97"/>
                <a:gd name="T12" fmla="*/ 3608 w 44"/>
                <a:gd name="T13" fmla="*/ 800 h 9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"/>
                <a:gd name="T22" fmla="*/ 0 h 97"/>
                <a:gd name="T23" fmla="*/ 44 w 44"/>
                <a:gd name="T24" fmla="*/ 97 h 9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" h="97">
                  <a:moveTo>
                    <a:pt x="43" y="24"/>
                  </a:moveTo>
                  <a:lnTo>
                    <a:pt x="29" y="64"/>
                  </a:lnTo>
                  <a:lnTo>
                    <a:pt x="36" y="96"/>
                  </a:lnTo>
                  <a:lnTo>
                    <a:pt x="22" y="96"/>
                  </a:lnTo>
                  <a:lnTo>
                    <a:pt x="0" y="40"/>
                  </a:lnTo>
                  <a:lnTo>
                    <a:pt x="29" y="0"/>
                  </a:lnTo>
                  <a:lnTo>
                    <a:pt x="43" y="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76" name="Freeform 234"/>
            <p:cNvSpPr>
              <a:spLocks/>
            </p:cNvSpPr>
            <p:nvPr/>
          </p:nvSpPr>
          <p:spPr bwMode="auto">
            <a:xfrm rot="704206">
              <a:off x="4765" y="1276"/>
              <a:ext cx="47" cy="10"/>
            </a:xfrm>
            <a:custGeom>
              <a:avLst/>
              <a:gdLst>
                <a:gd name="T0" fmla="*/ 0 w 22"/>
                <a:gd name="T1" fmla="*/ 240 h 25"/>
                <a:gd name="T2" fmla="*/ 3118 w 22"/>
                <a:gd name="T3" fmla="*/ 240 h 25"/>
                <a:gd name="T4" fmla="*/ 3118 w 22"/>
                <a:gd name="T5" fmla="*/ 0 h 25"/>
                <a:gd name="T6" fmla="*/ 968 w 22"/>
                <a:gd name="T7" fmla="*/ 0 h 25"/>
                <a:gd name="T8" fmla="*/ 0 w 22"/>
                <a:gd name="T9" fmla="*/ 24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5"/>
                <a:gd name="T17" fmla="*/ 22 w 22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5">
                  <a:moveTo>
                    <a:pt x="0" y="24"/>
                  </a:moveTo>
                  <a:lnTo>
                    <a:pt x="21" y="24"/>
                  </a:lnTo>
                  <a:lnTo>
                    <a:pt x="21" y="0"/>
                  </a:lnTo>
                  <a:lnTo>
                    <a:pt x="7" y="0"/>
                  </a:lnTo>
                  <a:lnTo>
                    <a:pt x="0" y="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77" name="Freeform 235"/>
            <p:cNvSpPr>
              <a:spLocks/>
            </p:cNvSpPr>
            <p:nvPr/>
          </p:nvSpPr>
          <p:spPr bwMode="auto">
            <a:xfrm rot="704206">
              <a:off x="5543" y="2021"/>
              <a:ext cx="63" cy="39"/>
            </a:xfrm>
            <a:custGeom>
              <a:avLst/>
              <a:gdLst>
                <a:gd name="T0" fmla="*/ 0 w 52"/>
                <a:gd name="T1" fmla="*/ 472 h 25"/>
                <a:gd name="T2" fmla="*/ 9061 w 52"/>
                <a:gd name="T3" fmla="*/ 0 h 25"/>
                <a:gd name="T4" fmla="*/ 16113 w 52"/>
                <a:gd name="T5" fmla="*/ 472 h 25"/>
                <a:gd name="T6" fmla="*/ 7027 w 52"/>
                <a:gd name="T7" fmla="*/ 722 h 25"/>
                <a:gd name="T8" fmla="*/ 0 w 52"/>
                <a:gd name="T9" fmla="*/ 47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"/>
                <a:gd name="T16" fmla="*/ 0 h 25"/>
                <a:gd name="T17" fmla="*/ 52 w 52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" h="25">
                  <a:moveTo>
                    <a:pt x="0" y="16"/>
                  </a:moveTo>
                  <a:lnTo>
                    <a:pt x="29" y="0"/>
                  </a:lnTo>
                  <a:lnTo>
                    <a:pt x="51" y="16"/>
                  </a:lnTo>
                  <a:lnTo>
                    <a:pt x="22" y="24"/>
                  </a:lnTo>
                  <a:lnTo>
                    <a:pt x="0" y="1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78" name="Freeform 236"/>
            <p:cNvSpPr>
              <a:spLocks/>
            </p:cNvSpPr>
            <p:nvPr/>
          </p:nvSpPr>
          <p:spPr bwMode="auto">
            <a:xfrm rot="704206">
              <a:off x="5473" y="2574"/>
              <a:ext cx="49" cy="71"/>
            </a:xfrm>
            <a:custGeom>
              <a:avLst/>
              <a:gdLst>
                <a:gd name="T0" fmla="*/ 2607 w 37"/>
                <a:gd name="T1" fmla="*/ 722 h 25"/>
                <a:gd name="T2" fmla="*/ 6566 w 37"/>
                <a:gd name="T3" fmla="*/ 233 h 25"/>
                <a:gd name="T4" fmla="*/ 0 w 37"/>
                <a:gd name="T5" fmla="*/ 0 h 25"/>
                <a:gd name="T6" fmla="*/ 2607 w 37"/>
                <a:gd name="T7" fmla="*/ 722 h 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7"/>
                <a:gd name="T13" fmla="*/ 0 h 25"/>
                <a:gd name="T14" fmla="*/ 37 w 37"/>
                <a:gd name="T15" fmla="*/ 25 h 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7" h="25">
                  <a:moveTo>
                    <a:pt x="14" y="24"/>
                  </a:moveTo>
                  <a:lnTo>
                    <a:pt x="36" y="8"/>
                  </a:lnTo>
                  <a:lnTo>
                    <a:pt x="0" y="0"/>
                  </a:lnTo>
                  <a:lnTo>
                    <a:pt x="14" y="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79" name="Freeform 237"/>
            <p:cNvSpPr>
              <a:spLocks/>
            </p:cNvSpPr>
            <p:nvPr/>
          </p:nvSpPr>
          <p:spPr bwMode="auto">
            <a:xfrm rot="704206">
              <a:off x="5489" y="2604"/>
              <a:ext cx="28" cy="78"/>
            </a:xfrm>
            <a:custGeom>
              <a:avLst/>
              <a:gdLst>
                <a:gd name="T0" fmla="*/ 0 w 23"/>
                <a:gd name="T1" fmla="*/ 400 h 57"/>
                <a:gd name="T2" fmla="*/ 8126 w 23"/>
                <a:gd name="T3" fmla="*/ 0 h 57"/>
                <a:gd name="T4" fmla="*/ 5483 w 23"/>
                <a:gd name="T5" fmla="*/ 2866 h 57"/>
                <a:gd name="T6" fmla="*/ 0 w 23"/>
                <a:gd name="T7" fmla="*/ 400 h 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3"/>
                <a:gd name="T13" fmla="*/ 0 h 57"/>
                <a:gd name="T14" fmla="*/ 23 w 23"/>
                <a:gd name="T15" fmla="*/ 57 h 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3" h="57">
                  <a:moveTo>
                    <a:pt x="0" y="8"/>
                  </a:moveTo>
                  <a:lnTo>
                    <a:pt x="22" y="0"/>
                  </a:lnTo>
                  <a:lnTo>
                    <a:pt x="15" y="56"/>
                  </a:lnTo>
                  <a:lnTo>
                    <a:pt x="0" y="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80" name="Freeform 238"/>
            <p:cNvSpPr>
              <a:spLocks/>
            </p:cNvSpPr>
            <p:nvPr/>
          </p:nvSpPr>
          <p:spPr bwMode="auto">
            <a:xfrm rot="704206">
              <a:off x="5492" y="2686"/>
              <a:ext cx="28" cy="49"/>
            </a:xfrm>
            <a:custGeom>
              <a:avLst/>
              <a:gdLst>
                <a:gd name="T0" fmla="*/ 0 w 24"/>
                <a:gd name="T1" fmla="*/ 0 h 33"/>
                <a:gd name="T2" fmla="*/ 776 w 24"/>
                <a:gd name="T3" fmla="*/ 2250 h 33"/>
                <a:gd name="T4" fmla="*/ 2282 w 24"/>
                <a:gd name="T5" fmla="*/ 550 h 33"/>
                <a:gd name="T6" fmla="*/ 0 w 24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"/>
                <a:gd name="T13" fmla="*/ 0 h 33"/>
                <a:gd name="T14" fmla="*/ 24 w 24"/>
                <a:gd name="T15" fmla="*/ 33 h 3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" h="33">
                  <a:moveTo>
                    <a:pt x="0" y="0"/>
                  </a:moveTo>
                  <a:lnTo>
                    <a:pt x="8" y="32"/>
                  </a:lnTo>
                  <a:lnTo>
                    <a:pt x="23" y="8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81" name="Freeform 239"/>
            <p:cNvSpPr>
              <a:spLocks/>
            </p:cNvSpPr>
            <p:nvPr/>
          </p:nvSpPr>
          <p:spPr bwMode="auto">
            <a:xfrm rot="704206">
              <a:off x="5451" y="2594"/>
              <a:ext cx="59" cy="5"/>
            </a:xfrm>
            <a:custGeom>
              <a:avLst/>
              <a:gdLst>
                <a:gd name="T0" fmla="*/ 0 w 15"/>
                <a:gd name="T1" fmla="*/ 0 h 17"/>
                <a:gd name="T2" fmla="*/ 3311 w 15"/>
                <a:gd name="T3" fmla="*/ 0 h 17"/>
                <a:gd name="T4" fmla="*/ 3311 w 15"/>
                <a:gd name="T5" fmla="*/ 448 h 17"/>
                <a:gd name="T6" fmla="*/ 0 w 15"/>
                <a:gd name="T7" fmla="*/ 0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"/>
                <a:gd name="T13" fmla="*/ 0 h 17"/>
                <a:gd name="T14" fmla="*/ 15 w 15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" h="17">
                  <a:moveTo>
                    <a:pt x="0" y="0"/>
                  </a:moveTo>
                  <a:lnTo>
                    <a:pt x="14" y="0"/>
                  </a:lnTo>
                  <a:lnTo>
                    <a:pt x="14" y="16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82" name="Freeform 240"/>
            <p:cNvSpPr>
              <a:spLocks/>
            </p:cNvSpPr>
            <p:nvPr/>
          </p:nvSpPr>
          <p:spPr bwMode="auto">
            <a:xfrm rot="704206">
              <a:off x="5504" y="2734"/>
              <a:ext cx="19" cy="62"/>
            </a:xfrm>
            <a:custGeom>
              <a:avLst/>
              <a:gdLst>
                <a:gd name="T0" fmla="*/ 0 w 16"/>
                <a:gd name="T1" fmla="*/ 2073 h 17"/>
                <a:gd name="T2" fmla="*/ 1420 w 16"/>
                <a:gd name="T3" fmla="*/ 0 h 17"/>
                <a:gd name="T4" fmla="*/ 2649 w 16"/>
                <a:gd name="T5" fmla="*/ 2073 h 17"/>
                <a:gd name="T6" fmla="*/ 0 w 16"/>
                <a:gd name="T7" fmla="*/ 2073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17"/>
                <a:gd name="T14" fmla="*/ 16 w 16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17">
                  <a:moveTo>
                    <a:pt x="0" y="16"/>
                  </a:moveTo>
                  <a:lnTo>
                    <a:pt x="8" y="0"/>
                  </a:lnTo>
                  <a:lnTo>
                    <a:pt x="15" y="16"/>
                  </a:lnTo>
                  <a:lnTo>
                    <a:pt x="0" y="1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83" name="Freeform 241"/>
            <p:cNvSpPr>
              <a:spLocks/>
            </p:cNvSpPr>
            <p:nvPr/>
          </p:nvSpPr>
          <p:spPr bwMode="auto">
            <a:xfrm rot="704206">
              <a:off x="5507" y="2762"/>
              <a:ext cx="18" cy="31"/>
            </a:xfrm>
            <a:custGeom>
              <a:avLst/>
              <a:gdLst>
                <a:gd name="T0" fmla="*/ 0 w 14"/>
                <a:gd name="T1" fmla="*/ 83 h 17"/>
                <a:gd name="T2" fmla="*/ 0 w 14"/>
                <a:gd name="T3" fmla="*/ 0 h 17"/>
                <a:gd name="T4" fmla="*/ 24591 w 14"/>
                <a:gd name="T5" fmla="*/ 0 h 17"/>
                <a:gd name="T6" fmla="*/ 0 w 14"/>
                <a:gd name="T7" fmla="*/ 83 h 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7"/>
                <a:gd name="T14" fmla="*/ 14 w 14"/>
                <a:gd name="T15" fmla="*/ 17 h 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7">
                  <a:moveTo>
                    <a:pt x="0" y="16"/>
                  </a:moveTo>
                  <a:lnTo>
                    <a:pt x="0" y="0"/>
                  </a:lnTo>
                  <a:lnTo>
                    <a:pt x="13" y="0"/>
                  </a:lnTo>
                  <a:lnTo>
                    <a:pt x="0" y="1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84" name="Freeform 242"/>
            <p:cNvSpPr>
              <a:spLocks/>
            </p:cNvSpPr>
            <p:nvPr/>
          </p:nvSpPr>
          <p:spPr bwMode="auto">
            <a:xfrm rot="704206">
              <a:off x="5508" y="2911"/>
              <a:ext cx="19" cy="72"/>
            </a:xfrm>
            <a:custGeom>
              <a:avLst/>
              <a:gdLst>
                <a:gd name="T0" fmla="*/ 1420 w 16"/>
                <a:gd name="T1" fmla="*/ 0 h 41"/>
                <a:gd name="T2" fmla="*/ 2649 w 16"/>
                <a:gd name="T3" fmla="*/ 1260 h 41"/>
                <a:gd name="T4" fmla="*/ 0 w 16"/>
                <a:gd name="T5" fmla="*/ 1001 h 41"/>
                <a:gd name="T6" fmla="*/ 1420 w 16"/>
                <a:gd name="T7" fmla="*/ 0 h 4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"/>
                <a:gd name="T13" fmla="*/ 0 h 41"/>
                <a:gd name="T14" fmla="*/ 16 w 16"/>
                <a:gd name="T15" fmla="*/ 41 h 4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" h="41">
                  <a:moveTo>
                    <a:pt x="8" y="0"/>
                  </a:moveTo>
                  <a:lnTo>
                    <a:pt x="15" y="40"/>
                  </a:lnTo>
                  <a:lnTo>
                    <a:pt x="0" y="32"/>
                  </a:lnTo>
                  <a:lnTo>
                    <a:pt x="8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85" name="Freeform 243"/>
            <p:cNvSpPr>
              <a:spLocks/>
            </p:cNvSpPr>
            <p:nvPr/>
          </p:nvSpPr>
          <p:spPr bwMode="auto">
            <a:xfrm rot="704206">
              <a:off x="5474" y="3023"/>
              <a:ext cx="48" cy="80"/>
            </a:xfrm>
            <a:custGeom>
              <a:avLst/>
              <a:gdLst>
                <a:gd name="T0" fmla="*/ 0 w 23"/>
                <a:gd name="T1" fmla="*/ 2739 h 65"/>
                <a:gd name="T2" fmla="*/ 1854 w 23"/>
                <a:gd name="T3" fmla="*/ 3118 h 65"/>
                <a:gd name="T4" fmla="*/ 2705 w 23"/>
                <a:gd name="T5" fmla="*/ 1955 h 65"/>
                <a:gd name="T6" fmla="*/ 831 w 23"/>
                <a:gd name="T7" fmla="*/ 0 h 65"/>
                <a:gd name="T8" fmla="*/ 0 w 23"/>
                <a:gd name="T9" fmla="*/ 373 h 65"/>
                <a:gd name="T10" fmla="*/ 0 w 23"/>
                <a:gd name="T11" fmla="*/ 2739 h 6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"/>
                <a:gd name="T19" fmla="*/ 0 h 65"/>
                <a:gd name="T20" fmla="*/ 23 w 23"/>
                <a:gd name="T21" fmla="*/ 65 h 6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" h="65">
                  <a:moveTo>
                    <a:pt x="0" y="56"/>
                  </a:moveTo>
                  <a:lnTo>
                    <a:pt x="15" y="64"/>
                  </a:lnTo>
                  <a:lnTo>
                    <a:pt x="22" y="40"/>
                  </a:lnTo>
                  <a:lnTo>
                    <a:pt x="7" y="0"/>
                  </a:lnTo>
                  <a:lnTo>
                    <a:pt x="0" y="8"/>
                  </a:lnTo>
                  <a:lnTo>
                    <a:pt x="0" y="5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86" name="Freeform 244"/>
            <p:cNvSpPr>
              <a:spLocks/>
            </p:cNvSpPr>
            <p:nvPr/>
          </p:nvSpPr>
          <p:spPr bwMode="auto">
            <a:xfrm rot="704206">
              <a:off x="5403" y="3121"/>
              <a:ext cx="45" cy="128"/>
            </a:xfrm>
            <a:custGeom>
              <a:avLst/>
              <a:gdLst>
                <a:gd name="T0" fmla="*/ 3553 w 38"/>
                <a:gd name="T1" fmla="*/ 1021 h 113"/>
                <a:gd name="T2" fmla="*/ 4854 w 38"/>
                <a:gd name="T3" fmla="*/ 0 h 113"/>
                <a:gd name="T4" fmla="*/ 5900 w 38"/>
                <a:gd name="T5" fmla="*/ 1336 h 113"/>
                <a:gd name="T6" fmla="*/ 4854 w 38"/>
                <a:gd name="T7" fmla="*/ 1989 h 113"/>
                <a:gd name="T8" fmla="*/ 4854 w 38"/>
                <a:gd name="T9" fmla="*/ 4022 h 113"/>
                <a:gd name="T10" fmla="*/ 3553 w 38"/>
                <a:gd name="T11" fmla="*/ 4748 h 113"/>
                <a:gd name="T12" fmla="*/ 2468 w 38"/>
                <a:gd name="T13" fmla="*/ 3403 h 113"/>
                <a:gd name="T14" fmla="*/ 0 w 38"/>
                <a:gd name="T15" fmla="*/ 2341 h 113"/>
                <a:gd name="T16" fmla="*/ 0 w 38"/>
                <a:gd name="T17" fmla="*/ 1336 h 113"/>
                <a:gd name="T18" fmla="*/ 2468 w 38"/>
                <a:gd name="T19" fmla="*/ 648 h 113"/>
                <a:gd name="T20" fmla="*/ 3553 w 38"/>
                <a:gd name="T21" fmla="*/ 1021 h 11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8"/>
                <a:gd name="T34" fmla="*/ 0 h 113"/>
                <a:gd name="T35" fmla="*/ 38 w 38"/>
                <a:gd name="T36" fmla="*/ 113 h 11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8" h="113">
                  <a:moveTo>
                    <a:pt x="22" y="24"/>
                  </a:moveTo>
                  <a:lnTo>
                    <a:pt x="30" y="0"/>
                  </a:lnTo>
                  <a:lnTo>
                    <a:pt x="37" y="32"/>
                  </a:lnTo>
                  <a:lnTo>
                    <a:pt x="30" y="48"/>
                  </a:lnTo>
                  <a:lnTo>
                    <a:pt x="30" y="96"/>
                  </a:lnTo>
                  <a:lnTo>
                    <a:pt x="22" y="112"/>
                  </a:lnTo>
                  <a:lnTo>
                    <a:pt x="15" y="80"/>
                  </a:lnTo>
                  <a:lnTo>
                    <a:pt x="0" y="56"/>
                  </a:lnTo>
                  <a:lnTo>
                    <a:pt x="0" y="32"/>
                  </a:lnTo>
                  <a:lnTo>
                    <a:pt x="15" y="16"/>
                  </a:lnTo>
                  <a:lnTo>
                    <a:pt x="22" y="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87" name="Freeform 245"/>
            <p:cNvSpPr>
              <a:spLocks/>
            </p:cNvSpPr>
            <p:nvPr/>
          </p:nvSpPr>
          <p:spPr bwMode="auto">
            <a:xfrm rot="704206">
              <a:off x="5372" y="3251"/>
              <a:ext cx="49" cy="64"/>
            </a:xfrm>
            <a:custGeom>
              <a:avLst/>
              <a:gdLst>
                <a:gd name="T0" fmla="*/ 1437 w 24"/>
                <a:gd name="T1" fmla="*/ 1830 h 57"/>
                <a:gd name="T2" fmla="*/ 2282 w 24"/>
                <a:gd name="T3" fmla="*/ 776 h 57"/>
                <a:gd name="T4" fmla="*/ 1437 w 24"/>
                <a:gd name="T5" fmla="*/ 0 h 57"/>
                <a:gd name="T6" fmla="*/ 0 w 24"/>
                <a:gd name="T7" fmla="*/ 243 h 57"/>
                <a:gd name="T8" fmla="*/ 0 w 24"/>
                <a:gd name="T9" fmla="*/ 1037 h 57"/>
                <a:gd name="T10" fmla="*/ 776 w 24"/>
                <a:gd name="T11" fmla="*/ 1830 h 57"/>
                <a:gd name="T12" fmla="*/ 1437 w 24"/>
                <a:gd name="T13" fmla="*/ 1830 h 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57"/>
                <a:gd name="T23" fmla="*/ 24 w 24"/>
                <a:gd name="T24" fmla="*/ 57 h 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57">
                  <a:moveTo>
                    <a:pt x="15" y="56"/>
                  </a:moveTo>
                  <a:lnTo>
                    <a:pt x="23" y="24"/>
                  </a:lnTo>
                  <a:lnTo>
                    <a:pt x="15" y="0"/>
                  </a:lnTo>
                  <a:lnTo>
                    <a:pt x="0" y="8"/>
                  </a:lnTo>
                  <a:lnTo>
                    <a:pt x="0" y="32"/>
                  </a:lnTo>
                  <a:lnTo>
                    <a:pt x="8" y="56"/>
                  </a:lnTo>
                  <a:lnTo>
                    <a:pt x="15" y="5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88" name="Freeform 246"/>
            <p:cNvSpPr>
              <a:spLocks/>
            </p:cNvSpPr>
            <p:nvPr/>
          </p:nvSpPr>
          <p:spPr bwMode="auto">
            <a:xfrm rot="704206">
              <a:off x="5286" y="1882"/>
              <a:ext cx="38" cy="62"/>
            </a:xfrm>
            <a:custGeom>
              <a:avLst/>
              <a:gdLst>
                <a:gd name="T0" fmla="*/ 35486 w 30"/>
                <a:gd name="T1" fmla="*/ 1319 h 73"/>
                <a:gd name="T2" fmla="*/ 35486 w 30"/>
                <a:gd name="T3" fmla="*/ 249 h 73"/>
                <a:gd name="T4" fmla="*/ 17771 w 30"/>
                <a:gd name="T5" fmla="*/ 0 h 73"/>
                <a:gd name="T6" fmla="*/ 0 w 30"/>
                <a:gd name="T7" fmla="*/ 1045 h 73"/>
                <a:gd name="T8" fmla="*/ 35486 w 30"/>
                <a:gd name="T9" fmla="*/ 2360 h 73"/>
                <a:gd name="T10" fmla="*/ 35486 w 30"/>
                <a:gd name="T11" fmla="*/ 1319 h 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73"/>
                <a:gd name="T20" fmla="*/ 30 w 30"/>
                <a:gd name="T21" fmla="*/ 73 h 7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73">
                  <a:moveTo>
                    <a:pt x="29" y="40"/>
                  </a:moveTo>
                  <a:lnTo>
                    <a:pt x="29" y="8"/>
                  </a:lnTo>
                  <a:lnTo>
                    <a:pt x="15" y="0"/>
                  </a:lnTo>
                  <a:lnTo>
                    <a:pt x="0" y="32"/>
                  </a:lnTo>
                  <a:lnTo>
                    <a:pt x="29" y="72"/>
                  </a:lnTo>
                  <a:lnTo>
                    <a:pt x="29" y="4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89" name="Freeform 247"/>
            <p:cNvSpPr>
              <a:spLocks/>
            </p:cNvSpPr>
            <p:nvPr/>
          </p:nvSpPr>
          <p:spPr bwMode="auto">
            <a:xfrm rot="704206">
              <a:off x="4086" y="1489"/>
              <a:ext cx="72" cy="78"/>
            </a:xfrm>
            <a:custGeom>
              <a:avLst/>
              <a:gdLst>
                <a:gd name="T0" fmla="*/ 0 w 60"/>
                <a:gd name="T1" fmla="*/ 1537 h 49"/>
                <a:gd name="T2" fmla="*/ 13865 w 60"/>
                <a:gd name="T3" fmla="*/ 501 h 49"/>
                <a:gd name="T4" fmla="*/ 10526 w 60"/>
                <a:gd name="T5" fmla="*/ 0 h 49"/>
                <a:gd name="T6" fmla="*/ 1597 w 60"/>
                <a:gd name="T7" fmla="*/ 0 h 49"/>
                <a:gd name="T8" fmla="*/ 0 w 60"/>
                <a:gd name="T9" fmla="*/ 1537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0"/>
                <a:gd name="T16" fmla="*/ 0 h 49"/>
                <a:gd name="T17" fmla="*/ 60 w 60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0" h="49">
                  <a:moveTo>
                    <a:pt x="0" y="48"/>
                  </a:moveTo>
                  <a:lnTo>
                    <a:pt x="59" y="16"/>
                  </a:lnTo>
                  <a:lnTo>
                    <a:pt x="44" y="0"/>
                  </a:lnTo>
                  <a:lnTo>
                    <a:pt x="7" y="0"/>
                  </a:lnTo>
                  <a:lnTo>
                    <a:pt x="0" y="48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90" name="Freeform 248"/>
            <p:cNvSpPr>
              <a:spLocks/>
            </p:cNvSpPr>
            <p:nvPr/>
          </p:nvSpPr>
          <p:spPr bwMode="auto">
            <a:xfrm rot="704206">
              <a:off x="4048" y="1468"/>
              <a:ext cx="37" cy="78"/>
            </a:xfrm>
            <a:custGeom>
              <a:avLst/>
              <a:gdLst>
                <a:gd name="T0" fmla="*/ 6085 w 31"/>
                <a:gd name="T1" fmla="*/ 431 h 33"/>
                <a:gd name="T2" fmla="*/ 4485 w 31"/>
                <a:gd name="T3" fmla="*/ 106 h 33"/>
                <a:gd name="T4" fmla="*/ 1743 w 31"/>
                <a:gd name="T5" fmla="*/ 0 h 33"/>
                <a:gd name="T6" fmla="*/ 0 w 31"/>
                <a:gd name="T7" fmla="*/ 324 h 33"/>
                <a:gd name="T8" fmla="*/ 6085 w 31"/>
                <a:gd name="T9" fmla="*/ 431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33"/>
                <a:gd name="T17" fmla="*/ 31 w 31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33">
                  <a:moveTo>
                    <a:pt x="30" y="32"/>
                  </a:moveTo>
                  <a:lnTo>
                    <a:pt x="23" y="8"/>
                  </a:lnTo>
                  <a:lnTo>
                    <a:pt x="8" y="0"/>
                  </a:lnTo>
                  <a:lnTo>
                    <a:pt x="0" y="24"/>
                  </a:lnTo>
                  <a:lnTo>
                    <a:pt x="30" y="32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91" name="Freeform 249"/>
            <p:cNvSpPr>
              <a:spLocks/>
            </p:cNvSpPr>
            <p:nvPr/>
          </p:nvSpPr>
          <p:spPr bwMode="auto">
            <a:xfrm rot="704206">
              <a:off x="3950" y="1329"/>
              <a:ext cx="132" cy="122"/>
            </a:xfrm>
            <a:custGeom>
              <a:avLst/>
              <a:gdLst>
                <a:gd name="T0" fmla="*/ 0 w 111"/>
                <a:gd name="T1" fmla="*/ 2136 h 121"/>
                <a:gd name="T2" fmla="*/ 0 w 111"/>
                <a:gd name="T3" fmla="*/ 2923 h 121"/>
                <a:gd name="T4" fmla="*/ 6709 w 111"/>
                <a:gd name="T5" fmla="*/ 4017 h 121"/>
                <a:gd name="T6" fmla="*/ 10616 w 111"/>
                <a:gd name="T7" fmla="*/ 4017 h 121"/>
                <a:gd name="T8" fmla="*/ 20020 w 111"/>
                <a:gd name="T9" fmla="*/ 1630 h 121"/>
                <a:gd name="T10" fmla="*/ 20020 w 111"/>
                <a:gd name="T11" fmla="*/ 0 h 121"/>
                <a:gd name="T12" fmla="*/ 6709 w 111"/>
                <a:gd name="T13" fmla="*/ 0 h 121"/>
                <a:gd name="T14" fmla="*/ 5212 w 111"/>
                <a:gd name="T15" fmla="*/ 808 h 121"/>
                <a:gd name="T16" fmla="*/ 6709 w 111"/>
                <a:gd name="T17" fmla="*/ 1338 h 121"/>
                <a:gd name="T18" fmla="*/ 2761 w 111"/>
                <a:gd name="T19" fmla="*/ 1338 h 121"/>
                <a:gd name="T20" fmla="*/ 0 w 111"/>
                <a:gd name="T21" fmla="*/ 2136 h 12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1"/>
                <a:gd name="T34" fmla="*/ 0 h 121"/>
                <a:gd name="T35" fmla="*/ 111 w 111"/>
                <a:gd name="T36" fmla="*/ 121 h 121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1" h="121">
                  <a:moveTo>
                    <a:pt x="0" y="64"/>
                  </a:moveTo>
                  <a:lnTo>
                    <a:pt x="0" y="88"/>
                  </a:lnTo>
                  <a:lnTo>
                    <a:pt x="37" y="120"/>
                  </a:lnTo>
                  <a:lnTo>
                    <a:pt x="59" y="120"/>
                  </a:lnTo>
                  <a:lnTo>
                    <a:pt x="110" y="48"/>
                  </a:lnTo>
                  <a:lnTo>
                    <a:pt x="110" y="0"/>
                  </a:lnTo>
                  <a:lnTo>
                    <a:pt x="37" y="0"/>
                  </a:lnTo>
                  <a:lnTo>
                    <a:pt x="29" y="24"/>
                  </a:lnTo>
                  <a:lnTo>
                    <a:pt x="37" y="40"/>
                  </a:lnTo>
                  <a:lnTo>
                    <a:pt x="15" y="40"/>
                  </a:lnTo>
                  <a:lnTo>
                    <a:pt x="0" y="6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92" name="Freeform 250"/>
            <p:cNvSpPr>
              <a:spLocks/>
            </p:cNvSpPr>
            <p:nvPr/>
          </p:nvSpPr>
          <p:spPr bwMode="auto">
            <a:xfrm rot="704206">
              <a:off x="4108" y="1294"/>
              <a:ext cx="106" cy="80"/>
            </a:xfrm>
            <a:custGeom>
              <a:avLst/>
              <a:gdLst>
                <a:gd name="T0" fmla="*/ 0 w 88"/>
                <a:gd name="T1" fmla="*/ 1208 h 57"/>
                <a:gd name="T2" fmla="*/ 7675 w 88"/>
                <a:gd name="T3" fmla="*/ 1208 h 57"/>
                <a:gd name="T4" fmla="*/ 17252 w 88"/>
                <a:gd name="T5" fmla="*/ 0 h 57"/>
                <a:gd name="T6" fmla="*/ 23037 w 88"/>
                <a:gd name="T7" fmla="*/ 815 h 57"/>
                <a:gd name="T8" fmla="*/ 11718 w 88"/>
                <a:gd name="T9" fmla="*/ 2866 h 57"/>
                <a:gd name="T10" fmla="*/ 4192 w 88"/>
                <a:gd name="T11" fmla="*/ 2866 h 57"/>
                <a:gd name="T12" fmla="*/ 0 w 88"/>
                <a:gd name="T13" fmla="*/ 1208 h 5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88"/>
                <a:gd name="T22" fmla="*/ 0 h 57"/>
                <a:gd name="T23" fmla="*/ 88 w 88"/>
                <a:gd name="T24" fmla="*/ 57 h 5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88" h="57">
                  <a:moveTo>
                    <a:pt x="0" y="24"/>
                  </a:moveTo>
                  <a:lnTo>
                    <a:pt x="29" y="24"/>
                  </a:lnTo>
                  <a:lnTo>
                    <a:pt x="65" y="0"/>
                  </a:lnTo>
                  <a:lnTo>
                    <a:pt x="87" y="16"/>
                  </a:lnTo>
                  <a:lnTo>
                    <a:pt x="44" y="56"/>
                  </a:lnTo>
                  <a:lnTo>
                    <a:pt x="15" y="56"/>
                  </a:lnTo>
                  <a:lnTo>
                    <a:pt x="0" y="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93" name="Freeform 251"/>
            <p:cNvSpPr>
              <a:spLocks/>
            </p:cNvSpPr>
            <p:nvPr/>
          </p:nvSpPr>
          <p:spPr bwMode="auto">
            <a:xfrm rot="704206">
              <a:off x="3918" y="1411"/>
              <a:ext cx="59" cy="40"/>
            </a:xfrm>
            <a:custGeom>
              <a:avLst/>
              <a:gdLst>
                <a:gd name="T0" fmla="*/ 0 w 22"/>
                <a:gd name="T1" fmla="*/ 0 h 25"/>
                <a:gd name="T2" fmla="*/ 3118 w 22"/>
                <a:gd name="T3" fmla="*/ 722 h 25"/>
                <a:gd name="T4" fmla="*/ 968 w 22"/>
                <a:gd name="T5" fmla="*/ 722 h 25"/>
                <a:gd name="T6" fmla="*/ 0 w 22"/>
                <a:gd name="T7" fmla="*/ 472 h 25"/>
                <a:gd name="T8" fmla="*/ 0 w 22"/>
                <a:gd name="T9" fmla="*/ 0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25"/>
                <a:gd name="T17" fmla="*/ 22 w 22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25">
                  <a:moveTo>
                    <a:pt x="0" y="0"/>
                  </a:moveTo>
                  <a:lnTo>
                    <a:pt x="21" y="24"/>
                  </a:lnTo>
                  <a:lnTo>
                    <a:pt x="7" y="24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94" name="Freeform 252"/>
            <p:cNvSpPr>
              <a:spLocks/>
            </p:cNvSpPr>
            <p:nvPr/>
          </p:nvSpPr>
          <p:spPr bwMode="auto">
            <a:xfrm rot="704206">
              <a:off x="3875" y="1698"/>
              <a:ext cx="59" cy="23"/>
            </a:xfrm>
            <a:custGeom>
              <a:avLst/>
              <a:gdLst>
                <a:gd name="T0" fmla="*/ 0 w 31"/>
                <a:gd name="T1" fmla="*/ 472 h 25"/>
                <a:gd name="T2" fmla="*/ 2049 w 31"/>
                <a:gd name="T3" fmla="*/ 722 h 25"/>
                <a:gd name="T4" fmla="*/ 2701 w 31"/>
                <a:gd name="T5" fmla="*/ 0 h 25"/>
                <a:gd name="T6" fmla="*/ 703 w 31"/>
                <a:gd name="T7" fmla="*/ 0 h 25"/>
                <a:gd name="T8" fmla="*/ 0 w 31"/>
                <a:gd name="T9" fmla="*/ 472 h 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1"/>
                <a:gd name="T16" fmla="*/ 0 h 25"/>
                <a:gd name="T17" fmla="*/ 31 w 31"/>
                <a:gd name="T18" fmla="*/ 25 h 2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1" h="25">
                  <a:moveTo>
                    <a:pt x="0" y="16"/>
                  </a:moveTo>
                  <a:lnTo>
                    <a:pt x="23" y="24"/>
                  </a:lnTo>
                  <a:lnTo>
                    <a:pt x="30" y="0"/>
                  </a:lnTo>
                  <a:lnTo>
                    <a:pt x="8" y="0"/>
                  </a:lnTo>
                  <a:lnTo>
                    <a:pt x="0" y="1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95" name="Freeform 253"/>
            <p:cNvSpPr>
              <a:spLocks/>
            </p:cNvSpPr>
            <p:nvPr/>
          </p:nvSpPr>
          <p:spPr bwMode="auto">
            <a:xfrm rot="704206">
              <a:off x="3481" y="1635"/>
              <a:ext cx="49" cy="65"/>
            </a:xfrm>
            <a:custGeom>
              <a:avLst/>
              <a:gdLst>
                <a:gd name="T0" fmla="*/ 0 w 31"/>
                <a:gd name="T1" fmla="*/ 3558 h 33"/>
                <a:gd name="T2" fmla="*/ 6576 w 31"/>
                <a:gd name="T3" fmla="*/ 4795 h 33"/>
                <a:gd name="T4" fmla="*/ 13358 w 31"/>
                <a:gd name="T5" fmla="*/ 2372 h 33"/>
                <a:gd name="T6" fmla="*/ 13358 w 31"/>
                <a:gd name="T7" fmla="*/ 0 h 33"/>
                <a:gd name="T8" fmla="*/ 0 w 31"/>
                <a:gd name="T9" fmla="*/ 1144 h 33"/>
                <a:gd name="T10" fmla="*/ 0 w 31"/>
                <a:gd name="T11" fmla="*/ 3558 h 3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33"/>
                <a:gd name="T20" fmla="*/ 31 w 31"/>
                <a:gd name="T21" fmla="*/ 33 h 3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33">
                  <a:moveTo>
                    <a:pt x="0" y="24"/>
                  </a:moveTo>
                  <a:lnTo>
                    <a:pt x="15" y="32"/>
                  </a:lnTo>
                  <a:lnTo>
                    <a:pt x="30" y="16"/>
                  </a:lnTo>
                  <a:lnTo>
                    <a:pt x="30" y="0"/>
                  </a:lnTo>
                  <a:lnTo>
                    <a:pt x="0" y="8"/>
                  </a:lnTo>
                  <a:lnTo>
                    <a:pt x="0" y="24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96" name="Freeform 254"/>
            <p:cNvSpPr>
              <a:spLocks/>
            </p:cNvSpPr>
            <p:nvPr/>
          </p:nvSpPr>
          <p:spPr bwMode="auto">
            <a:xfrm rot="704206">
              <a:off x="2157" y="1442"/>
              <a:ext cx="26" cy="53"/>
            </a:xfrm>
            <a:custGeom>
              <a:avLst/>
              <a:gdLst>
                <a:gd name="T0" fmla="*/ 2156 w 22"/>
                <a:gd name="T1" fmla="*/ 989 h 33"/>
                <a:gd name="T2" fmla="*/ 3118 w 22"/>
                <a:gd name="T3" fmla="*/ 488 h 33"/>
                <a:gd name="T4" fmla="*/ 968 w 22"/>
                <a:gd name="T5" fmla="*/ 0 h 33"/>
                <a:gd name="T6" fmla="*/ 0 w 22"/>
                <a:gd name="T7" fmla="*/ 488 h 33"/>
                <a:gd name="T8" fmla="*/ 2156 w 22"/>
                <a:gd name="T9" fmla="*/ 989 h 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"/>
                <a:gd name="T16" fmla="*/ 0 h 33"/>
                <a:gd name="T17" fmla="*/ 22 w 22"/>
                <a:gd name="T18" fmla="*/ 33 h 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" h="33">
                  <a:moveTo>
                    <a:pt x="14" y="32"/>
                  </a:moveTo>
                  <a:lnTo>
                    <a:pt x="21" y="16"/>
                  </a:lnTo>
                  <a:lnTo>
                    <a:pt x="7" y="0"/>
                  </a:lnTo>
                  <a:lnTo>
                    <a:pt x="0" y="16"/>
                  </a:lnTo>
                  <a:lnTo>
                    <a:pt x="14" y="32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97" name="Freeform 255"/>
            <p:cNvSpPr>
              <a:spLocks/>
            </p:cNvSpPr>
            <p:nvPr/>
          </p:nvSpPr>
          <p:spPr bwMode="auto">
            <a:xfrm rot="704206">
              <a:off x="1940" y="2440"/>
              <a:ext cx="344" cy="159"/>
            </a:xfrm>
            <a:custGeom>
              <a:avLst/>
              <a:gdLst>
                <a:gd name="T0" fmla="*/ 0 w 273"/>
                <a:gd name="T1" fmla="*/ 1895 h 137"/>
                <a:gd name="T2" fmla="*/ 2881 w 273"/>
                <a:gd name="T3" fmla="*/ 1895 h 137"/>
                <a:gd name="T4" fmla="*/ 6900 w 273"/>
                <a:gd name="T5" fmla="*/ 1340 h 137"/>
                <a:gd name="T6" fmla="*/ 13860 w 273"/>
                <a:gd name="T7" fmla="*/ 1340 h 137"/>
                <a:gd name="T8" fmla="*/ 18007 w 273"/>
                <a:gd name="T9" fmla="*/ 1060 h 137"/>
                <a:gd name="T10" fmla="*/ 23385 w 273"/>
                <a:gd name="T11" fmla="*/ 0 h 137"/>
                <a:gd name="T12" fmla="*/ 27440 w 273"/>
                <a:gd name="T13" fmla="*/ 814 h 137"/>
                <a:gd name="T14" fmla="*/ 30381 w 273"/>
                <a:gd name="T15" fmla="*/ 516 h 137"/>
                <a:gd name="T16" fmla="*/ 42632 w 273"/>
                <a:gd name="T17" fmla="*/ 4022 h 137"/>
                <a:gd name="T18" fmla="*/ 46892 w 273"/>
                <a:gd name="T19" fmla="*/ 4022 h 137"/>
                <a:gd name="T20" fmla="*/ 50994 w 273"/>
                <a:gd name="T21" fmla="*/ 4524 h 13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73"/>
                <a:gd name="T34" fmla="*/ 0 h 137"/>
                <a:gd name="T35" fmla="*/ 273 w 273"/>
                <a:gd name="T36" fmla="*/ 137 h 137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73" h="137">
                  <a:moveTo>
                    <a:pt x="0" y="56"/>
                  </a:moveTo>
                  <a:lnTo>
                    <a:pt x="15" y="56"/>
                  </a:lnTo>
                  <a:lnTo>
                    <a:pt x="37" y="40"/>
                  </a:lnTo>
                  <a:lnTo>
                    <a:pt x="74" y="40"/>
                  </a:lnTo>
                  <a:lnTo>
                    <a:pt x="96" y="32"/>
                  </a:lnTo>
                  <a:lnTo>
                    <a:pt x="125" y="0"/>
                  </a:lnTo>
                  <a:lnTo>
                    <a:pt x="147" y="24"/>
                  </a:lnTo>
                  <a:lnTo>
                    <a:pt x="162" y="16"/>
                  </a:lnTo>
                  <a:lnTo>
                    <a:pt x="228" y="120"/>
                  </a:lnTo>
                  <a:lnTo>
                    <a:pt x="250" y="120"/>
                  </a:lnTo>
                  <a:lnTo>
                    <a:pt x="272" y="136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98" name="Freeform 256"/>
            <p:cNvSpPr>
              <a:spLocks/>
            </p:cNvSpPr>
            <p:nvPr/>
          </p:nvSpPr>
          <p:spPr bwMode="auto">
            <a:xfrm rot="704206">
              <a:off x="4774" y="1634"/>
              <a:ext cx="177" cy="78"/>
            </a:xfrm>
            <a:custGeom>
              <a:avLst/>
              <a:gdLst>
                <a:gd name="T0" fmla="*/ 0 w 149"/>
                <a:gd name="T1" fmla="*/ 1316 h 65"/>
                <a:gd name="T2" fmla="*/ 7770 w 149"/>
                <a:gd name="T3" fmla="*/ 2093 h 65"/>
                <a:gd name="T4" fmla="*/ 16676 w 149"/>
                <a:gd name="T5" fmla="*/ 1044 h 65"/>
                <a:gd name="T6" fmla="*/ 20621 w 149"/>
                <a:gd name="T7" fmla="*/ 1044 h 65"/>
                <a:gd name="T8" fmla="*/ 25935 w 149"/>
                <a:gd name="T9" fmla="*/ 0 h 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9"/>
                <a:gd name="T16" fmla="*/ 0 h 65"/>
                <a:gd name="T17" fmla="*/ 149 w 149"/>
                <a:gd name="T18" fmla="*/ 65 h 6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9" h="65">
                  <a:moveTo>
                    <a:pt x="0" y="40"/>
                  </a:moveTo>
                  <a:lnTo>
                    <a:pt x="44" y="64"/>
                  </a:lnTo>
                  <a:lnTo>
                    <a:pt x="96" y="32"/>
                  </a:lnTo>
                  <a:lnTo>
                    <a:pt x="118" y="32"/>
                  </a:lnTo>
                  <a:lnTo>
                    <a:pt x="148" y="0"/>
                  </a:lnTo>
                </a:path>
              </a:pathLst>
            </a:custGeom>
            <a:solidFill>
              <a:srgbClr val="EAEAEA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799" name="Freeform 194"/>
            <p:cNvSpPr>
              <a:spLocks/>
            </p:cNvSpPr>
            <p:nvPr/>
          </p:nvSpPr>
          <p:spPr bwMode="auto">
            <a:xfrm rot="704206">
              <a:off x="1156" y="1834"/>
              <a:ext cx="300" cy="157"/>
            </a:xfrm>
            <a:custGeom>
              <a:avLst/>
              <a:gdLst>
                <a:gd name="T0" fmla="*/ 13860 w 252"/>
                <a:gd name="T1" fmla="*/ 4298 h 145"/>
                <a:gd name="T2" fmla="*/ 12399 w 252"/>
                <a:gd name="T3" fmla="*/ 3489 h 145"/>
                <a:gd name="T4" fmla="*/ 6900 w 252"/>
                <a:gd name="T5" fmla="*/ 2405 h 145"/>
                <a:gd name="T6" fmla="*/ 2881 w 252"/>
                <a:gd name="T7" fmla="*/ 2691 h 145"/>
                <a:gd name="T8" fmla="*/ 0 w 252"/>
                <a:gd name="T9" fmla="*/ 1895 h 145"/>
                <a:gd name="T10" fmla="*/ 10987 w 252"/>
                <a:gd name="T11" fmla="*/ 254 h 145"/>
                <a:gd name="T12" fmla="*/ 20649 w 252"/>
                <a:gd name="T13" fmla="*/ 0 h 145"/>
                <a:gd name="T14" fmla="*/ 36077 w 252"/>
                <a:gd name="T15" fmla="*/ 2691 h 145"/>
                <a:gd name="T16" fmla="*/ 46970 w 252"/>
                <a:gd name="T17" fmla="*/ 2405 h 145"/>
                <a:gd name="T18" fmla="*/ 44229 w 252"/>
                <a:gd name="T19" fmla="*/ 4298 h 145"/>
                <a:gd name="T20" fmla="*/ 38629 w 252"/>
                <a:gd name="T21" fmla="*/ 4298 h 145"/>
                <a:gd name="T22" fmla="*/ 34510 w 252"/>
                <a:gd name="T23" fmla="*/ 4832 h 145"/>
                <a:gd name="T24" fmla="*/ 30381 w 252"/>
                <a:gd name="T25" fmla="*/ 4832 h 145"/>
                <a:gd name="T26" fmla="*/ 24905 w 252"/>
                <a:gd name="T27" fmla="*/ 4298 h 145"/>
                <a:gd name="T28" fmla="*/ 19232 w 252"/>
                <a:gd name="T29" fmla="*/ 4832 h 145"/>
                <a:gd name="T30" fmla="*/ 13860 w 252"/>
                <a:gd name="T31" fmla="*/ 4298 h 1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52"/>
                <a:gd name="T49" fmla="*/ 0 h 145"/>
                <a:gd name="T50" fmla="*/ 252 w 252"/>
                <a:gd name="T51" fmla="*/ 145 h 1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52" h="145">
                  <a:moveTo>
                    <a:pt x="74" y="128"/>
                  </a:moveTo>
                  <a:lnTo>
                    <a:pt x="66" y="104"/>
                  </a:lnTo>
                  <a:lnTo>
                    <a:pt x="37" y="72"/>
                  </a:lnTo>
                  <a:lnTo>
                    <a:pt x="15" y="80"/>
                  </a:lnTo>
                  <a:lnTo>
                    <a:pt x="0" y="56"/>
                  </a:lnTo>
                  <a:lnTo>
                    <a:pt x="59" y="8"/>
                  </a:lnTo>
                  <a:lnTo>
                    <a:pt x="111" y="0"/>
                  </a:lnTo>
                  <a:lnTo>
                    <a:pt x="192" y="80"/>
                  </a:lnTo>
                  <a:lnTo>
                    <a:pt x="251" y="72"/>
                  </a:lnTo>
                  <a:lnTo>
                    <a:pt x="236" y="128"/>
                  </a:lnTo>
                  <a:lnTo>
                    <a:pt x="207" y="128"/>
                  </a:lnTo>
                  <a:lnTo>
                    <a:pt x="185" y="144"/>
                  </a:lnTo>
                  <a:lnTo>
                    <a:pt x="162" y="144"/>
                  </a:lnTo>
                  <a:lnTo>
                    <a:pt x="133" y="128"/>
                  </a:lnTo>
                  <a:lnTo>
                    <a:pt x="103" y="144"/>
                  </a:lnTo>
                  <a:lnTo>
                    <a:pt x="74" y="128"/>
                  </a:lnTo>
                </a:path>
              </a:pathLst>
            </a:custGeom>
            <a:solidFill>
              <a:srgbClr val="92D050">
                <a:alpha val="50195"/>
              </a:srgbClr>
            </a:solidFill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  <p:sp>
          <p:nvSpPr>
            <p:cNvPr id="800" name="Freeform 78"/>
            <p:cNvSpPr>
              <a:spLocks/>
            </p:cNvSpPr>
            <p:nvPr/>
          </p:nvSpPr>
          <p:spPr bwMode="auto">
            <a:xfrm rot="704206">
              <a:off x="694" y="2041"/>
              <a:ext cx="204" cy="217"/>
            </a:xfrm>
            <a:custGeom>
              <a:avLst/>
              <a:gdLst>
                <a:gd name="T0" fmla="*/ 10288 w 171"/>
                <a:gd name="T1" fmla="*/ 0 h 193"/>
                <a:gd name="T2" fmla="*/ 10288 w 171"/>
                <a:gd name="T3" fmla="*/ 516 h 193"/>
                <a:gd name="T4" fmla="*/ 7229 w 171"/>
                <a:gd name="T5" fmla="*/ 1061 h 193"/>
                <a:gd name="T6" fmla="*/ 6053 w 171"/>
                <a:gd name="T7" fmla="*/ 2985 h 193"/>
                <a:gd name="T8" fmla="*/ 0 w 171"/>
                <a:gd name="T9" fmla="*/ 4310 h 193"/>
                <a:gd name="T10" fmla="*/ 2988 w 171"/>
                <a:gd name="T11" fmla="*/ 5655 h 193"/>
                <a:gd name="T12" fmla="*/ 6053 w 171"/>
                <a:gd name="T13" fmla="*/ 5655 h 193"/>
                <a:gd name="T14" fmla="*/ 10288 w 171"/>
                <a:gd name="T15" fmla="*/ 6465 h 193"/>
                <a:gd name="T16" fmla="*/ 16197 w 171"/>
                <a:gd name="T17" fmla="*/ 5937 h 193"/>
                <a:gd name="T18" fmla="*/ 19033 w 171"/>
                <a:gd name="T19" fmla="*/ 5655 h 193"/>
                <a:gd name="T20" fmla="*/ 19033 w 171"/>
                <a:gd name="T21" fmla="*/ 4846 h 193"/>
                <a:gd name="T22" fmla="*/ 26606 w 171"/>
                <a:gd name="T23" fmla="*/ 4553 h 193"/>
                <a:gd name="T24" fmla="*/ 29629 w 171"/>
                <a:gd name="T25" fmla="*/ 5114 h 193"/>
                <a:gd name="T26" fmla="*/ 33934 w 171"/>
                <a:gd name="T27" fmla="*/ 5372 h 193"/>
                <a:gd name="T28" fmla="*/ 33934 w 171"/>
                <a:gd name="T29" fmla="*/ 4045 h 193"/>
                <a:gd name="T30" fmla="*/ 26606 w 171"/>
                <a:gd name="T31" fmla="*/ 2697 h 193"/>
                <a:gd name="T32" fmla="*/ 25081 w 171"/>
                <a:gd name="T33" fmla="*/ 1898 h 193"/>
                <a:gd name="T34" fmla="*/ 17623 w 171"/>
                <a:gd name="T35" fmla="*/ 516 h 193"/>
                <a:gd name="T36" fmla="*/ 10288 w 171"/>
                <a:gd name="T37" fmla="*/ 0 h 19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1"/>
                <a:gd name="T58" fmla="*/ 0 h 193"/>
                <a:gd name="T59" fmla="*/ 171 w 171"/>
                <a:gd name="T60" fmla="*/ 193 h 19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1" h="193">
                  <a:moveTo>
                    <a:pt x="52" y="0"/>
                  </a:moveTo>
                  <a:lnTo>
                    <a:pt x="52" y="16"/>
                  </a:lnTo>
                  <a:lnTo>
                    <a:pt x="37" y="32"/>
                  </a:lnTo>
                  <a:lnTo>
                    <a:pt x="30" y="88"/>
                  </a:lnTo>
                  <a:lnTo>
                    <a:pt x="0" y="128"/>
                  </a:lnTo>
                  <a:lnTo>
                    <a:pt x="15" y="168"/>
                  </a:lnTo>
                  <a:lnTo>
                    <a:pt x="30" y="168"/>
                  </a:lnTo>
                  <a:lnTo>
                    <a:pt x="52" y="192"/>
                  </a:lnTo>
                  <a:lnTo>
                    <a:pt x="81" y="176"/>
                  </a:lnTo>
                  <a:lnTo>
                    <a:pt x="96" y="168"/>
                  </a:lnTo>
                  <a:lnTo>
                    <a:pt x="96" y="144"/>
                  </a:lnTo>
                  <a:lnTo>
                    <a:pt x="133" y="136"/>
                  </a:lnTo>
                  <a:lnTo>
                    <a:pt x="148" y="152"/>
                  </a:lnTo>
                  <a:lnTo>
                    <a:pt x="170" y="160"/>
                  </a:lnTo>
                  <a:lnTo>
                    <a:pt x="170" y="120"/>
                  </a:lnTo>
                  <a:lnTo>
                    <a:pt x="133" y="80"/>
                  </a:lnTo>
                  <a:lnTo>
                    <a:pt x="126" y="56"/>
                  </a:lnTo>
                  <a:lnTo>
                    <a:pt x="89" y="16"/>
                  </a:lnTo>
                  <a:lnTo>
                    <a:pt x="52" y="0"/>
                  </a:lnTo>
                </a:path>
              </a:pathLst>
            </a:custGeom>
            <a:noFill/>
            <a:ln w="3175">
              <a:solidFill>
                <a:srgbClr val="129BA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 sz="140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endParaRPr>
            </a:p>
          </p:txBody>
        </p:sp>
      </p:grpSp>
      <p:sp>
        <p:nvSpPr>
          <p:cNvPr id="801" name="Freeform 162"/>
          <p:cNvSpPr>
            <a:spLocks/>
          </p:cNvSpPr>
          <p:nvPr/>
        </p:nvSpPr>
        <p:spPr bwMode="auto">
          <a:xfrm rot="704206">
            <a:off x="1606550" y="3290888"/>
            <a:ext cx="661988" cy="668337"/>
          </a:xfrm>
          <a:custGeom>
            <a:avLst/>
            <a:gdLst>
              <a:gd name="T0" fmla="*/ 2147483647 w 348"/>
              <a:gd name="T1" fmla="*/ 2147483647 h 377"/>
              <a:gd name="T2" fmla="*/ 2147483647 w 348"/>
              <a:gd name="T3" fmla="*/ 2147483647 h 377"/>
              <a:gd name="T4" fmla="*/ 2147483647 w 348"/>
              <a:gd name="T5" fmla="*/ 2147483647 h 377"/>
              <a:gd name="T6" fmla="*/ 2147483647 w 348"/>
              <a:gd name="T7" fmla="*/ 2147483647 h 377"/>
              <a:gd name="T8" fmla="*/ 2147483647 w 348"/>
              <a:gd name="T9" fmla="*/ 2147483647 h 377"/>
              <a:gd name="T10" fmla="*/ 2147483647 w 348"/>
              <a:gd name="T11" fmla="*/ 2147483647 h 377"/>
              <a:gd name="T12" fmla="*/ 2147483647 w 348"/>
              <a:gd name="T13" fmla="*/ 2147483647 h 377"/>
              <a:gd name="T14" fmla="*/ 2147483647 w 348"/>
              <a:gd name="T15" fmla="*/ 2147483647 h 377"/>
              <a:gd name="T16" fmla="*/ 2147483647 w 348"/>
              <a:gd name="T17" fmla="*/ 2147483647 h 377"/>
              <a:gd name="T18" fmla="*/ 2147483647 w 348"/>
              <a:gd name="T19" fmla="*/ 2147483647 h 377"/>
              <a:gd name="T20" fmla="*/ 2147483647 w 348"/>
              <a:gd name="T21" fmla="*/ 2147483647 h 377"/>
              <a:gd name="T22" fmla="*/ 2147483647 w 348"/>
              <a:gd name="T23" fmla="*/ 2147483647 h 377"/>
              <a:gd name="T24" fmla="*/ 2147483647 w 348"/>
              <a:gd name="T25" fmla="*/ 2147483647 h 377"/>
              <a:gd name="T26" fmla="*/ 2147483647 w 348"/>
              <a:gd name="T27" fmla="*/ 2147483647 h 377"/>
              <a:gd name="T28" fmla="*/ 2147483647 w 348"/>
              <a:gd name="T29" fmla="*/ 2147483647 h 377"/>
              <a:gd name="T30" fmla="*/ 2147483647 w 348"/>
              <a:gd name="T31" fmla="*/ 2147483647 h 377"/>
              <a:gd name="T32" fmla="*/ 2147483647 w 348"/>
              <a:gd name="T33" fmla="*/ 2147483647 h 377"/>
              <a:gd name="T34" fmla="*/ 2147483647 w 348"/>
              <a:gd name="T35" fmla="*/ 2147483647 h 377"/>
              <a:gd name="T36" fmla="*/ 0 w 348"/>
              <a:gd name="T37" fmla="*/ 2147483647 h 377"/>
              <a:gd name="T38" fmla="*/ 2147483647 w 348"/>
              <a:gd name="T39" fmla="*/ 2147483647 h 377"/>
              <a:gd name="T40" fmla="*/ 2147483647 w 348"/>
              <a:gd name="T41" fmla="*/ 2147483647 h 377"/>
              <a:gd name="T42" fmla="*/ 2147483647 w 348"/>
              <a:gd name="T43" fmla="*/ 2147483647 h 377"/>
              <a:gd name="T44" fmla="*/ 2147483647 w 348"/>
              <a:gd name="T45" fmla="*/ 2147483647 h 377"/>
              <a:gd name="T46" fmla="*/ 2147483647 w 348"/>
              <a:gd name="T47" fmla="*/ 2147483647 h 377"/>
              <a:gd name="T48" fmla="*/ 2147483647 w 348"/>
              <a:gd name="T49" fmla="*/ 0 h 377"/>
              <a:gd name="T50" fmla="*/ 2147483647 w 348"/>
              <a:gd name="T51" fmla="*/ 2147483647 h 377"/>
              <a:gd name="T52" fmla="*/ 2147483647 w 348"/>
              <a:gd name="T53" fmla="*/ 2147483647 h 377"/>
              <a:gd name="T54" fmla="*/ 2147483647 w 348"/>
              <a:gd name="T55" fmla="*/ 2147483647 h 377"/>
              <a:gd name="T56" fmla="*/ 2147483647 w 348"/>
              <a:gd name="T57" fmla="*/ 2147483647 h 377"/>
              <a:gd name="T58" fmla="*/ 2147483647 w 348"/>
              <a:gd name="T59" fmla="*/ 2147483647 h 377"/>
              <a:gd name="T60" fmla="*/ 2147483647 w 348"/>
              <a:gd name="T61" fmla="*/ 2147483647 h 377"/>
              <a:gd name="T62" fmla="*/ 2147483647 w 348"/>
              <a:gd name="T63" fmla="*/ 2147483647 h 377"/>
              <a:gd name="T64" fmla="*/ 2147483647 w 348"/>
              <a:gd name="T65" fmla="*/ 2147483647 h 377"/>
              <a:gd name="T66" fmla="*/ 2147483647 w 348"/>
              <a:gd name="T67" fmla="*/ 2147483647 h 377"/>
              <a:gd name="T68" fmla="*/ 2147483647 w 348"/>
              <a:gd name="T69" fmla="*/ 2147483647 h 377"/>
              <a:gd name="T70" fmla="*/ 2147483647 w 348"/>
              <a:gd name="T71" fmla="*/ 2147483647 h 377"/>
              <a:gd name="T72" fmla="*/ 2147483647 w 348"/>
              <a:gd name="T73" fmla="*/ 2147483647 h 377"/>
              <a:gd name="T74" fmla="*/ 2147483647 w 348"/>
              <a:gd name="T75" fmla="*/ 2147483647 h 377"/>
              <a:gd name="T76" fmla="*/ 2147483647 w 348"/>
              <a:gd name="T77" fmla="*/ 2147483647 h 377"/>
              <a:gd name="T78" fmla="*/ 2147483647 w 348"/>
              <a:gd name="T79" fmla="*/ 2147483647 h 377"/>
              <a:gd name="T80" fmla="*/ 2147483647 w 348"/>
              <a:gd name="T81" fmla="*/ 2147483647 h 37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348"/>
              <a:gd name="T124" fmla="*/ 0 h 377"/>
              <a:gd name="T125" fmla="*/ 348 w 348"/>
              <a:gd name="T126" fmla="*/ 377 h 37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348" h="377">
                <a:moveTo>
                  <a:pt x="288" y="232"/>
                </a:moveTo>
                <a:lnTo>
                  <a:pt x="310" y="232"/>
                </a:lnTo>
                <a:lnTo>
                  <a:pt x="325" y="248"/>
                </a:lnTo>
                <a:lnTo>
                  <a:pt x="310" y="264"/>
                </a:lnTo>
                <a:lnTo>
                  <a:pt x="347" y="336"/>
                </a:lnTo>
                <a:lnTo>
                  <a:pt x="318" y="376"/>
                </a:lnTo>
                <a:lnTo>
                  <a:pt x="281" y="336"/>
                </a:lnTo>
                <a:lnTo>
                  <a:pt x="251" y="352"/>
                </a:lnTo>
                <a:lnTo>
                  <a:pt x="229" y="288"/>
                </a:lnTo>
                <a:lnTo>
                  <a:pt x="192" y="288"/>
                </a:lnTo>
                <a:lnTo>
                  <a:pt x="177" y="272"/>
                </a:lnTo>
                <a:lnTo>
                  <a:pt x="111" y="272"/>
                </a:lnTo>
                <a:lnTo>
                  <a:pt x="118" y="248"/>
                </a:lnTo>
                <a:lnTo>
                  <a:pt x="81" y="208"/>
                </a:lnTo>
                <a:lnTo>
                  <a:pt x="74" y="168"/>
                </a:lnTo>
                <a:lnTo>
                  <a:pt x="44" y="168"/>
                </a:lnTo>
                <a:lnTo>
                  <a:pt x="52" y="144"/>
                </a:lnTo>
                <a:lnTo>
                  <a:pt x="15" y="136"/>
                </a:lnTo>
                <a:lnTo>
                  <a:pt x="0" y="112"/>
                </a:lnTo>
                <a:lnTo>
                  <a:pt x="30" y="112"/>
                </a:lnTo>
                <a:lnTo>
                  <a:pt x="44" y="80"/>
                </a:lnTo>
                <a:lnTo>
                  <a:pt x="81" y="72"/>
                </a:lnTo>
                <a:lnTo>
                  <a:pt x="89" y="40"/>
                </a:lnTo>
                <a:lnTo>
                  <a:pt x="111" y="32"/>
                </a:lnTo>
                <a:lnTo>
                  <a:pt x="133" y="0"/>
                </a:lnTo>
                <a:lnTo>
                  <a:pt x="162" y="16"/>
                </a:lnTo>
                <a:lnTo>
                  <a:pt x="162" y="80"/>
                </a:lnTo>
                <a:lnTo>
                  <a:pt x="177" y="120"/>
                </a:lnTo>
                <a:lnTo>
                  <a:pt x="170" y="152"/>
                </a:lnTo>
                <a:lnTo>
                  <a:pt x="177" y="184"/>
                </a:lnTo>
                <a:lnTo>
                  <a:pt x="192" y="168"/>
                </a:lnTo>
                <a:lnTo>
                  <a:pt x="207" y="184"/>
                </a:lnTo>
                <a:lnTo>
                  <a:pt x="192" y="200"/>
                </a:lnTo>
                <a:lnTo>
                  <a:pt x="192" y="232"/>
                </a:lnTo>
                <a:lnTo>
                  <a:pt x="199" y="248"/>
                </a:lnTo>
                <a:lnTo>
                  <a:pt x="222" y="240"/>
                </a:lnTo>
                <a:lnTo>
                  <a:pt x="236" y="248"/>
                </a:lnTo>
                <a:lnTo>
                  <a:pt x="244" y="264"/>
                </a:lnTo>
                <a:lnTo>
                  <a:pt x="258" y="256"/>
                </a:lnTo>
                <a:lnTo>
                  <a:pt x="281" y="232"/>
                </a:lnTo>
                <a:lnTo>
                  <a:pt x="288" y="232"/>
                </a:lnTo>
              </a:path>
            </a:pathLst>
          </a:custGeom>
          <a:noFill/>
          <a:ln w="3175" cap="flat" cmpd="sng" algn="ctr">
            <a:solidFill>
              <a:srgbClr val="129BA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 sz="14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802" name="Прямоугольник 801"/>
          <p:cNvSpPr/>
          <p:nvPr/>
        </p:nvSpPr>
        <p:spPr>
          <a:xfrm>
            <a:off x="1025525" y="3440113"/>
            <a:ext cx="27463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*</a:t>
            </a:r>
          </a:p>
        </p:txBody>
      </p:sp>
      <p:sp>
        <p:nvSpPr>
          <p:cNvPr id="803" name="Прямоугольник 802"/>
          <p:cNvSpPr/>
          <p:nvPr/>
        </p:nvSpPr>
        <p:spPr>
          <a:xfrm>
            <a:off x="1346200" y="3100388"/>
            <a:ext cx="274638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*</a:t>
            </a:r>
          </a:p>
        </p:txBody>
      </p:sp>
      <p:sp>
        <p:nvSpPr>
          <p:cNvPr id="804" name="Прямоугольник 803"/>
          <p:cNvSpPr/>
          <p:nvPr/>
        </p:nvSpPr>
        <p:spPr>
          <a:xfrm>
            <a:off x="1946275" y="3267075"/>
            <a:ext cx="2746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*</a:t>
            </a:r>
          </a:p>
        </p:txBody>
      </p:sp>
      <p:sp>
        <p:nvSpPr>
          <p:cNvPr id="805" name="Прямоугольник 804"/>
          <p:cNvSpPr/>
          <p:nvPr/>
        </p:nvSpPr>
        <p:spPr>
          <a:xfrm>
            <a:off x="2300288" y="3348038"/>
            <a:ext cx="2730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*</a:t>
            </a:r>
          </a:p>
        </p:txBody>
      </p:sp>
      <p:sp>
        <p:nvSpPr>
          <p:cNvPr id="806" name="Прямоугольник 805"/>
          <p:cNvSpPr/>
          <p:nvPr/>
        </p:nvSpPr>
        <p:spPr>
          <a:xfrm>
            <a:off x="1722438" y="3529013"/>
            <a:ext cx="28575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*</a:t>
            </a:r>
          </a:p>
        </p:txBody>
      </p:sp>
      <p:sp>
        <p:nvSpPr>
          <p:cNvPr id="807" name="Freeform 172"/>
          <p:cNvSpPr>
            <a:spLocks/>
          </p:cNvSpPr>
          <p:nvPr/>
        </p:nvSpPr>
        <p:spPr bwMode="auto">
          <a:xfrm rot="704206">
            <a:off x="889000" y="2982913"/>
            <a:ext cx="484188" cy="454025"/>
          </a:xfrm>
          <a:custGeom>
            <a:avLst/>
            <a:gdLst>
              <a:gd name="T0" fmla="*/ 2147483647 w 252"/>
              <a:gd name="T1" fmla="*/ 2147483647 h 257"/>
              <a:gd name="T2" fmla="*/ 2147483647 w 252"/>
              <a:gd name="T3" fmla="*/ 2147483647 h 257"/>
              <a:gd name="T4" fmla="*/ 2147483647 w 252"/>
              <a:gd name="T5" fmla="*/ 2147483647 h 257"/>
              <a:gd name="T6" fmla="*/ 0 w 252"/>
              <a:gd name="T7" fmla="*/ 2147483647 h 257"/>
              <a:gd name="T8" fmla="*/ 2147483647 w 252"/>
              <a:gd name="T9" fmla="*/ 2147483647 h 257"/>
              <a:gd name="T10" fmla="*/ 2147483647 w 252"/>
              <a:gd name="T11" fmla="*/ 2147483647 h 257"/>
              <a:gd name="T12" fmla="*/ 2147483647 w 252"/>
              <a:gd name="T13" fmla="*/ 2147483647 h 257"/>
              <a:gd name="T14" fmla="*/ 2147483647 w 252"/>
              <a:gd name="T15" fmla="*/ 2147483647 h 257"/>
              <a:gd name="T16" fmla="*/ 2147483647 w 252"/>
              <a:gd name="T17" fmla="*/ 2147483647 h 257"/>
              <a:gd name="T18" fmla="*/ 2147483647 w 252"/>
              <a:gd name="T19" fmla="*/ 2147483647 h 257"/>
              <a:gd name="T20" fmla="*/ 2147483647 w 252"/>
              <a:gd name="T21" fmla="*/ 2147483647 h 257"/>
              <a:gd name="T22" fmla="*/ 2147483647 w 252"/>
              <a:gd name="T23" fmla="*/ 2147483647 h 257"/>
              <a:gd name="T24" fmla="*/ 2147483647 w 252"/>
              <a:gd name="T25" fmla="*/ 0 h 257"/>
              <a:gd name="T26" fmla="*/ 2147483647 w 252"/>
              <a:gd name="T27" fmla="*/ 2147483647 h 257"/>
              <a:gd name="T28" fmla="*/ 2147483647 w 252"/>
              <a:gd name="T29" fmla="*/ 2147483647 h 257"/>
              <a:gd name="T30" fmla="*/ 2147483647 w 252"/>
              <a:gd name="T31" fmla="*/ 2147483647 h 257"/>
              <a:gd name="T32" fmla="*/ 2147483647 w 252"/>
              <a:gd name="T33" fmla="*/ 2147483647 h 257"/>
              <a:gd name="T34" fmla="*/ 2147483647 w 252"/>
              <a:gd name="T35" fmla="*/ 2147483647 h 257"/>
              <a:gd name="T36" fmla="*/ 2147483647 w 252"/>
              <a:gd name="T37" fmla="*/ 2147483647 h 257"/>
              <a:gd name="T38" fmla="*/ 2147483647 w 252"/>
              <a:gd name="T39" fmla="*/ 2147483647 h 257"/>
              <a:gd name="T40" fmla="*/ 2147483647 w 252"/>
              <a:gd name="T41" fmla="*/ 2147483647 h 257"/>
              <a:gd name="T42" fmla="*/ 2147483647 w 252"/>
              <a:gd name="T43" fmla="*/ 2147483647 h 257"/>
              <a:gd name="T44" fmla="*/ 2147483647 w 252"/>
              <a:gd name="T45" fmla="*/ 2147483647 h 257"/>
              <a:gd name="T46" fmla="*/ 2147483647 w 252"/>
              <a:gd name="T47" fmla="*/ 2147483647 h 257"/>
              <a:gd name="T48" fmla="*/ 2147483647 w 252"/>
              <a:gd name="T49" fmla="*/ 2147483647 h 257"/>
              <a:gd name="T50" fmla="*/ 2147483647 w 252"/>
              <a:gd name="T51" fmla="*/ 2147483647 h 257"/>
              <a:gd name="T52" fmla="*/ 2147483647 w 252"/>
              <a:gd name="T53" fmla="*/ 2147483647 h 257"/>
              <a:gd name="T54" fmla="*/ 2147483647 w 252"/>
              <a:gd name="T55" fmla="*/ 2147483647 h 257"/>
              <a:gd name="T56" fmla="*/ 2147483647 w 252"/>
              <a:gd name="T57" fmla="*/ 2147483647 h 257"/>
              <a:gd name="T58" fmla="*/ 2147483647 w 252"/>
              <a:gd name="T59" fmla="*/ 2147483647 h 257"/>
              <a:gd name="T60" fmla="*/ 2147483647 w 252"/>
              <a:gd name="T61" fmla="*/ 2147483647 h 257"/>
              <a:gd name="T62" fmla="*/ 2147483647 w 252"/>
              <a:gd name="T63" fmla="*/ 2147483647 h 257"/>
              <a:gd name="T64" fmla="*/ 2147483647 w 252"/>
              <a:gd name="T65" fmla="*/ 2147483647 h 2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52"/>
              <a:gd name="T100" fmla="*/ 0 h 257"/>
              <a:gd name="T101" fmla="*/ 252 w 252"/>
              <a:gd name="T102" fmla="*/ 257 h 2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52" h="257">
                <a:moveTo>
                  <a:pt x="37" y="232"/>
                </a:moveTo>
                <a:lnTo>
                  <a:pt x="15" y="216"/>
                </a:lnTo>
                <a:lnTo>
                  <a:pt x="22" y="184"/>
                </a:lnTo>
                <a:lnTo>
                  <a:pt x="0" y="160"/>
                </a:lnTo>
                <a:lnTo>
                  <a:pt x="7" y="152"/>
                </a:lnTo>
                <a:lnTo>
                  <a:pt x="59" y="144"/>
                </a:lnTo>
                <a:lnTo>
                  <a:pt x="52" y="112"/>
                </a:lnTo>
                <a:lnTo>
                  <a:pt x="66" y="88"/>
                </a:lnTo>
                <a:lnTo>
                  <a:pt x="81" y="80"/>
                </a:lnTo>
                <a:lnTo>
                  <a:pt x="66" y="40"/>
                </a:lnTo>
                <a:lnTo>
                  <a:pt x="81" y="32"/>
                </a:lnTo>
                <a:lnTo>
                  <a:pt x="81" y="8"/>
                </a:lnTo>
                <a:lnTo>
                  <a:pt x="118" y="0"/>
                </a:lnTo>
                <a:lnTo>
                  <a:pt x="133" y="16"/>
                </a:lnTo>
                <a:lnTo>
                  <a:pt x="155" y="24"/>
                </a:lnTo>
                <a:lnTo>
                  <a:pt x="155" y="56"/>
                </a:lnTo>
                <a:lnTo>
                  <a:pt x="214" y="80"/>
                </a:lnTo>
                <a:lnTo>
                  <a:pt x="214" y="112"/>
                </a:lnTo>
                <a:lnTo>
                  <a:pt x="199" y="120"/>
                </a:lnTo>
                <a:lnTo>
                  <a:pt x="214" y="128"/>
                </a:lnTo>
                <a:lnTo>
                  <a:pt x="251" y="144"/>
                </a:lnTo>
                <a:lnTo>
                  <a:pt x="251" y="168"/>
                </a:lnTo>
                <a:lnTo>
                  <a:pt x="251" y="176"/>
                </a:lnTo>
                <a:lnTo>
                  <a:pt x="192" y="216"/>
                </a:lnTo>
                <a:lnTo>
                  <a:pt x="192" y="248"/>
                </a:lnTo>
                <a:lnTo>
                  <a:pt x="170" y="256"/>
                </a:lnTo>
                <a:lnTo>
                  <a:pt x="155" y="224"/>
                </a:lnTo>
                <a:lnTo>
                  <a:pt x="118" y="232"/>
                </a:lnTo>
                <a:lnTo>
                  <a:pt x="118" y="240"/>
                </a:lnTo>
                <a:lnTo>
                  <a:pt x="96" y="240"/>
                </a:lnTo>
                <a:lnTo>
                  <a:pt x="89" y="208"/>
                </a:lnTo>
                <a:lnTo>
                  <a:pt x="74" y="224"/>
                </a:lnTo>
                <a:lnTo>
                  <a:pt x="37" y="232"/>
                </a:lnTo>
              </a:path>
            </a:pathLst>
          </a:custGeom>
          <a:noFill/>
          <a:ln w="3175">
            <a:noFill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  <p:sp>
        <p:nvSpPr>
          <p:cNvPr id="808" name="Freeform 47"/>
          <p:cNvSpPr>
            <a:spLocks/>
          </p:cNvSpPr>
          <p:nvPr/>
        </p:nvSpPr>
        <p:spPr bwMode="auto">
          <a:xfrm rot="704206">
            <a:off x="695325" y="3311525"/>
            <a:ext cx="423863" cy="455613"/>
          </a:xfrm>
          <a:custGeom>
            <a:avLst/>
            <a:gdLst>
              <a:gd name="T0" fmla="*/ 2147483647 w 222"/>
              <a:gd name="T1" fmla="*/ 2147483647 h 257"/>
              <a:gd name="T2" fmla="*/ 2147483647 w 222"/>
              <a:gd name="T3" fmla="*/ 2147483647 h 257"/>
              <a:gd name="T4" fmla="*/ 2147483647 w 222"/>
              <a:gd name="T5" fmla="*/ 0 h 257"/>
              <a:gd name="T6" fmla="*/ 2147483647 w 222"/>
              <a:gd name="T7" fmla="*/ 2147483647 h 257"/>
              <a:gd name="T8" fmla="*/ 2147483647 w 222"/>
              <a:gd name="T9" fmla="*/ 2147483647 h 257"/>
              <a:gd name="T10" fmla="*/ 2147483647 w 222"/>
              <a:gd name="T11" fmla="*/ 2147483647 h 257"/>
              <a:gd name="T12" fmla="*/ 2147483647 w 222"/>
              <a:gd name="T13" fmla="*/ 2147483647 h 257"/>
              <a:gd name="T14" fmla="*/ 2147483647 w 222"/>
              <a:gd name="T15" fmla="*/ 2147483647 h 257"/>
              <a:gd name="T16" fmla="*/ 2147483647 w 222"/>
              <a:gd name="T17" fmla="*/ 2147483647 h 257"/>
              <a:gd name="T18" fmla="*/ 2147483647 w 222"/>
              <a:gd name="T19" fmla="*/ 2147483647 h 257"/>
              <a:gd name="T20" fmla="*/ 2147483647 w 222"/>
              <a:gd name="T21" fmla="*/ 2147483647 h 257"/>
              <a:gd name="T22" fmla="*/ 2147483647 w 222"/>
              <a:gd name="T23" fmla="*/ 2147483647 h 257"/>
              <a:gd name="T24" fmla="*/ 2147483647 w 222"/>
              <a:gd name="T25" fmla="*/ 2147483647 h 257"/>
              <a:gd name="T26" fmla="*/ 2147483647 w 222"/>
              <a:gd name="T27" fmla="*/ 2147483647 h 257"/>
              <a:gd name="T28" fmla="*/ 2147483647 w 222"/>
              <a:gd name="T29" fmla="*/ 2147483647 h 257"/>
              <a:gd name="T30" fmla="*/ 2147483647 w 222"/>
              <a:gd name="T31" fmla="*/ 2147483647 h 257"/>
              <a:gd name="T32" fmla="*/ 2147483647 w 222"/>
              <a:gd name="T33" fmla="*/ 2147483647 h 257"/>
              <a:gd name="T34" fmla="*/ 2147483647 w 222"/>
              <a:gd name="T35" fmla="*/ 2147483647 h 257"/>
              <a:gd name="T36" fmla="*/ 2147483647 w 222"/>
              <a:gd name="T37" fmla="*/ 2147483647 h 257"/>
              <a:gd name="T38" fmla="*/ 2147483647 w 222"/>
              <a:gd name="T39" fmla="*/ 2147483647 h 257"/>
              <a:gd name="T40" fmla="*/ 2147483647 w 222"/>
              <a:gd name="T41" fmla="*/ 2147483647 h 257"/>
              <a:gd name="T42" fmla="*/ 2147483647 w 222"/>
              <a:gd name="T43" fmla="*/ 2147483647 h 257"/>
              <a:gd name="T44" fmla="*/ 0 w 222"/>
              <a:gd name="T45" fmla="*/ 2147483647 h 257"/>
              <a:gd name="T46" fmla="*/ 2147483647 w 222"/>
              <a:gd name="T47" fmla="*/ 2147483647 h 257"/>
              <a:gd name="T48" fmla="*/ 2147483647 w 222"/>
              <a:gd name="T49" fmla="*/ 2147483647 h 257"/>
              <a:gd name="T50" fmla="*/ 2147483647 w 222"/>
              <a:gd name="T51" fmla="*/ 2147483647 h 257"/>
              <a:gd name="T52" fmla="*/ 2147483647 w 222"/>
              <a:gd name="T53" fmla="*/ 2147483647 h 257"/>
              <a:gd name="T54" fmla="*/ 2147483647 w 222"/>
              <a:gd name="T55" fmla="*/ 2147483647 h 257"/>
              <a:gd name="T56" fmla="*/ 2147483647 w 222"/>
              <a:gd name="T57" fmla="*/ 2147483647 h 257"/>
              <a:gd name="T58" fmla="*/ 2147483647 w 222"/>
              <a:gd name="T59" fmla="*/ 2147483647 h 257"/>
              <a:gd name="T60" fmla="*/ 2147483647 w 222"/>
              <a:gd name="T61" fmla="*/ 2147483647 h 257"/>
              <a:gd name="T62" fmla="*/ 2147483647 w 222"/>
              <a:gd name="T63" fmla="*/ 2147483647 h 257"/>
              <a:gd name="T64" fmla="*/ 2147483647 w 222"/>
              <a:gd name="T65" fmla="*/ 2147483647 h 257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w 222"/>
              <a:gd name="T100" fmla="*/ 0 h 257"/>
              <a:gd name="T101" fmla="*/ 222 w 222"/>
              <a:gd name="T102" fmla="*/ 257 h 257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T99" t="T100" r="T101" b="T102"/>
            <a:pathLst>
              <a:path w="222" h="257">
                <a:moveTo>
                  <a:pt x="111" y="24"/>
                </a:moveTo>
                <a:lnTo>
                  <a:pt x="147" y="16"/>
                </a:lnTo>
                <a:lnTo>
                  <a:pt x="162" y="0"/>
                </a:lnTo>
                <a:lnTo>
                  <a:pt x="169" y="32"/>
                </a:lnTo>
                <a:lnTo>
                  <a:pt x="192" y="32"/>
                </a:lnTo>
                <a:lnTo>
                  <a:pt x="184" y="48"/>
                </a:lnTo>
                <a:lnTo>
                  <a:pt x="192" y="96"/>
                </a:lnTo>
                <a:lnTo>
                  <a:pt x="221" y="120"/>
                </a:lnTo>
                <a:lnTo>
                  <a:pt x="199" y="128"/>
                </a:lnTo>
                <a:lnTo>
                  <a:pt x="199" y="168"/>
                </a:lnTo>
                <a:lnTo>
                  <a:pt x="169" y="168"/>
                </a:lnTo>
                <a:lnTo>
                  <a:pt x="177" y="200"/>
                </a:lnTo>
                <a:lnTo>
                  <a:pt x="155" y="216"/>
                </a:lnTo>
                <a:lnTo>
                  <a:pt x="169" y="224"/>
                </a:lnTo>
                <a:lnTo>
                  <a:pt x="118" y="256"/>
                </a:lnTo>
                <a:lnTo>
                  <a:pt x="111" y="232"/>
                </a:lnTo>
                <a:lnTo>
                  <a:pt x="88" y="224"/>
                </a:lnTo>
                <a:lnTo>
                  <a:pt x="81" y="176"/>
                </a:lnTo>
                <a:lnTo>
                  <a:pt x="74" y="152"/>
                </a:lnTo>
                <a:lnTo>
                  <a:pt x="52" y="120"/>
                </a:lnTo>
                <a:lnTo>
                  <a:pt x="29" y="88"/>
                </a:lnTo>
                <a:lnTo>
                  <a:pt x="15" y="80"/>
                </a:lnTo>
                <a:lnTo>
                  <a:pt x="0" y="40"/>
                </a:lnTo>
                <a:lnTo>
                  <a:pt x="15" y="32"/>
                </a:lnTo>
                <a:lnTo>
                  <a:pt x="29" y="56"/>
                </a:lnTo>
                <a:lnTo>
                  <a:pt x="44" y="56"/>
                </a:lnTo>
                <a:lnTo>
                  <a:pt x="37" y="80"/>
                </a:lnTo>
                <a:lnTo>
                  <a:pt x="52" y="80"/>
                </a:lnTo>
                <a:lnTo>
                  <a:pt x="74" y="96"/>
                </a:lnTo>
                <a:lnTo>
                  <a:pt x="133" y="56"/>
                </a:lnTo>
                <a:lnTo>
                  <a:pt x="125" y="40"/>
                </a:lnTo>
                <a:lnTo>
                  <a:pt x="103" y="40"/>
                </a:lnTo>
                <a:lnTo>
                  <a:pt x="111" y="24"/>
                </a:lnTo>
              </a:path>
            </a:pathLst>
          </a:custGeom>
          <a:noFill/>
          <a:ln w="3175">
            <a:solidFill>
              <a:srgbClr val="129BA2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</p:txBody>
      </p:sp>
      <p:sp>
        <p:nvSpPr>
          <p:cNvPr id="809" name="Прямоугольник 808"/>
          <p:cNvSpPr/>
          <p:nvPr/>
        </p:nvSpPr>
        <p:spPr>
          <a:xfrm>
            <a:off x="750888" y="3498850"/>
            <a:ext cx="2746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*</a:t>
            </a:r>
          </a:p>
        </p:txBody>
      </p:sp>
      <p:sp>
        <p:nvSpPr>
          <p:cNvPr id="810" name="Прямоугольник 4"/>
          <p:cNvSpPr>
            <a:spLocks noChangeArrowheads="1"/>
          </p:cNvSpPr>
          <p:nvPr/>
        </p:nvSpPr>
        <p:spPr bwMode="auto">
          <a:xfrm>
            <a:off x="6416675" y="4159250"/>
            <a:ext cx="30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20000"/>
                </a:solidFill>
              </a:rPr>
              <a:t>*</a:t>
            </a:r>
            <a:endParaRPr lang="ru-RU" b="1" dirty="0">
              <a:solidFill>
                <a:srgbClr val="F20000"/>
              </a:solidFill>
            </a:endParaRPr>
          </a:p>
        </p:txBody>
      </p:sp>
      <p:sp>
        <p:nvSpPr>
          <p:cNvPr id="811" name="Прямоугольник 5"/>
          <p:cNvSpPr>
            <a:spLocks noChangeArrowheads="1"/>
          </p:cNvSpPr>
          <p:nvPr/>
        </p:nvSpPr>
        <p:spPr bwMode="auto">
          <a:xfrm>
            <a:off x="6718300" y="4394200"/>
            <a:ext cx="30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20000"/>
                </a:solidFill>
              </a:rPr>
              <a:t>*</a:t>
            </a:r>
            <a:endParaRPr lang="ru-RU" b="1">
              <a:solidFill>
                <a:srgbClr val="F20000"/>
              </a:solidFill>
            </a:endParaRPr>
          </a:p>
        </p:txBody>
      </p:sp>
      <p:sp>
        <p:nvSpPr>
          <p:cNvPr id="812" name="Прямоугольник 10"/>
          <p:cNvSpPr>
            <a:spLocks noChangeArrowheads="1"/>
          </p:cNvSpPr>
          <p:nvPr/>
        </p:nvSpPr>
        <p:spPr bwMode="auto">
          <a:xfrm>
            <a:off x="7258050" y="4286250"/>
            <a:ext cx="3000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20000"/>
                </a:solidFill>
              </a:rPr>
              <a:t>*</a:t>
            </a:r>
            <a:endParaRPr lang="ru-RU" b="1">
              <a:solidFill>
                <a:srgbClr val="F20000"/>
              </a:solidFill>
            </a:endParaRPr>
          </a:p>
        </p:txBody>
      </p:sp>
      <p:sp>
        <p:nvSpPr>
          <p:cNvPr id="813" name="Прямоугольник 11"/>
          <p:cNvSpPr>
            <a:spLocks noChangeArrowheads="1"/>
          </p:cNvSpPr>
          <p:nvPr/>
        </p:nvSpPr>
        <p:spPr bwMode="auto">
          <a:xfrm>
            <a:off x="7002463" y="3140075"/>
            <a:ext cx="3000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20000"/>
                </a:solidFill>
              </a:rPr>
              <a:t>*</a:t>
            </a:r>
            <a:endParaRPr lang="ru-RU" b="1">
              <a:solidFill>
                <a:srgbClr val="F20000"/>
              </a:solidFill>
            </a:endParaRPr>
          </a:p>
        </p:txBody>
      </p:sp>
      <p:sp>
        <p:nvSpPr>
          <p:cNvPr id="814" name="Прямоугольник 230"/>
          <p:cNvSpPr>
            <a:spLocks noChangeArrowheads="1"/>
          </p:cNvSpPr>
          <p:nvPr/>
        </p:nvSpPr>
        <p:spPr bwMode="auto">
          <a:xfrm>
            <a:off x="6899275" y="3684588"/>
            <a:ext cx="3000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20000"/>
                </a:solidFill>
              </a:rPr>
              <a:t>*</a:t>
            </a:r>
            <a:endParaRPr lang="ru-RU" b="1">
              <a:solidFill>
                <a:srgbClr val="F20000"/>
              </a:solidFill>
            </a:endParaRPr>
          </a:p>
        </p:txBody>
      </p:sp>
      <p:sp>
        <p:nvSpPr>
          <p:cNvPr id="815" name="Прямоугольник 7"/>
          <p:cNvSpPr>
            <a:spLocks noChangeArrowheads="1"/>
          </p:cNvSpPr>
          <p:nvPr/>
        </p:nvSpPr>
        <p:spPr bwMode="auto">
          <a:xfrm>
            <a:off x="5826125" y="5857875"/>
            <a:ext cx="2033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Meiryo" pitchFamily="34" charset="-128"/>
                <a:ea typeface="Meiryo" pitchFamily="34" charset="-128"/>
              </a:rPr>
              <a:t>♨</a:t>
            </a:r>
            <a:r>
              <a:rPr lang="en-US" sz="1200" dirty="0">
                <a:latin typeface="Meiryo" pitchFamily="34" charset="-128"/>
                <a:ea typeface="Meiryo" pitchFamily="34" charset="-128"/>
              </a:rPr>
              <a:t> - </a:t>
            </a:r>
            <a:r>
              <a:rPr lang="ru-RU" sz="1400" dirty="0">
                <a:latin typeface="Meiryo" pitchFamily="34" charset="-128"/>
                <a:ea typeface="Meiryo" pitchFamily="34" charset="-128"/>
              </a:rPr>
              <a:t>п</a:t>
            </a:r>
            <a:r>
              <a:rPr lang="ru-RU" sz="1400" dirty="0"/>
              <a:t>риродный пожар</a:t>
            </a:r>
          </a:p>
        </p:txBody>
      </p:sp>
      <p:sp>
        <p:nvSpPr>
          <p:cNvPr id="816" name="Прямоугольник 14"/>
          <p:cNvSpPr>
            <a:spLocks noChangeArrowheads="1"/>
          </p:cNvSpPr>
          <p:nvPr/>
        </p:nvSpPr>
        <p:spPr bwMode="auto">
          <a:xfrm>
            <a:off x="6283407" y="3929877"/>
            <a:ext cx="3611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Meiryo" pitchFamily="34" charset="-128"/>
                <a:ea typeface="Meiryo" pitchFamily="34" charset="-128"/>
              </a:rPr>
              <a:t>♨</a:t>
            </a:r>
            <a:endParaRPr lang="ru-RU" sz="1200" dirty="0">
              <a:solidFill>
                <a:srgbClr val="FF0000"/>
              </a:solidFill>
              <a:latin typeface="Meiryo" pitchFamily="34" charset="-128"/>
              <a:ea typeface="Meiryo" pitchFamily="34" charset="-128"/>
            </a:endParaRPr>
          </a:p>
        </p:txBody>
      </p:sp>
      <p:sp>
        <p:nvSpPr>
          <p:cNvPr id="817" name="Rectangle 256"/>
          <p:cNvSpPr>
            <a:spLocks noChangeArrowheads="1"/>
          </p:cNvSpPr>
          <p:nvPr/>
        </p:nvSpPr>
        <p:spPr bwMode="auto">
          <a:xfrm>
            <a:off x="1395859" y="5171266"/>
            <a:ext cx="234950" cy="234950"/>
          </a:xfrm>
          <a:prstGeom prst="rect">
            <a:avLst/>
          </a:prstGeom>
          <a:pattFill prst="zigZag">
            <a:fgClr>
              <a:srgbClr val="00B0F0"/>
            </a:fgClr>
            <a:bgClr>
              <a:schemeClr val="bg1"/>
            </a:bgClr>
          </a:pattFill>
          <a:ln w="3175" algn="ctr">
            <a:solidFill>
              <a:srgbClr val="129BA2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18" name="TextBox 268"/>
          <p:cNvSpPr txBox="1">
            <a:spLocks noChangeArrowheads="1"/>
          </p:cNvSpPr>
          <p:nvPr/>
        </p:nvSpPr>
        <p:spPr bwMode="auto">
          <a:xfrm>
            <a:off x="1603942" y="5088591"/>
            <a:ext cx="14874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dirty="0"/>
              <a:t>- </a:t>
            </a:r>
            <a:r>
              <a:rPr lang="ru-RU" sz="1400" dirty="0"/>
              <a:t>наводнение</a:t>
            </a:r>
          </a:p>
        </p:txBody>
      </p:sp>
      <p:sp>
        <p:nvSpPr>
          <p:cNvPr id="819" name="Freeform 144"/>
          <p:cNvSpPr>
            <a:spLocks/>
          </p:cNvSpPr>
          <p:nvPr/>
        </p:nvSpPr>
        <p:spPr bwMode="auto">
          <a:xfrm rot="704206">
            <a:off x="2990850" y="3535363"/>
            <a:ext cx="395288" cy="650875"/>
          </a:xfrm>
          <a:custGeom>
            <a:avLst/>
            <a:gdLst>
              <a:gd name="T0" fmla="*/ 2147483647 w 216"/>
              <a:gd name="T1" fmla="*/ 2147483647 h 345"/>
              <a:gd name="T2" fmla="*/ 2147483647 w 216"/>
              <a:gd name="T3" fmla="*/ 2147483647 h 345"/>
              <a:gd name="T4" fmla="*/ 2147483647 w 216"/>
              <a:gd name="T5" fmla="*/ 2147483647 h 345"/>
              <a:gd name="T6" fmla="*/ 2147483647 w 216"/>
              <a:gd name="T7" fmla="*/ 2147483647 h 345"/>
              <a:gd name="T8" fmla="*/ 2147483647 w 216"/>
              <a:gd name="T9" fmla="*/ 2147483647 h 345"/>
              <a:gd name="T10" fmla="*/ 2147483647 w 216"/>
              <a:gd name="T11" fmla="*/ 2147483647 h 345"/>
              <a:gd name="T12" fmla="*/ 2147483647 w 216"/>
              <a:gd name="T13" fmla="*/ 2147483647 h 345"/>
              <a:gd name="T14" fmla="*/ 2147483647 w 216"/>
              <a:gd name="T15" fmla="*/ 2147483647 h 345"/>
              <a:gd name="T16" fmla="*/ 2147483647 w 216"/>
              <a:gd name="T17" fmla="*/ 2147483647 h 345"/>
              <a:gd name="T18" fmla="*/ 2147483647 w 216"/>
              <a:gd name="T19" fmla="*/ 2147483647 h 345"/>
              <a:gd name="T20" fmla="*/ 2147483647 w 216"/>
              <a:gd name="T21" fmla="*/ 2147483647 h 345"/>
              <a:gd name="T22" fmla="*/ 2147483647 w 216"/>
              <a:gd name="T23" fmla="*/ 2147483647 h 345"/>
              <a:gd name="T24" fmla="*/ 2147483647 w 216"/>
              <a:gd name="T25" fmla="*/ 2147483647 h 345"/>
              <a:gd name="T26" fmla="*/ 2147483647 w 216"/>
              <a:gd name="T27" fmla="*/ 2147483647 h 345"/>
              <a:gd name="T28" fmla="*/ 0 w 216"/>
              <a:gd name="T29" fmla="*/ 2147483647 h 345"/>
              <a:gd name="T30" fmla="*/ 2147483647 w 216"/>
              <a:gd name="T31" fmla="*/ 2147483647 h 345"/>
              <a:gd name="T32" fmla="*/ 2147483647 w 216"/>
              <a:gd name="T33" fmla="*/ 2147483647 h 345"/>
              <a:gd name="T34" fmla="*/ 2147483647 w 216"/>
              <a:gd name="T35" fmla="*/ 2147483647 h 345"/>
              <a:gd name="T36" fmla="*/ 2147483647 w 216"/>
              <a:gd name="T37" fmla="*/ 2147483647 h 345"/>
              <a:gd name="T38" fmla="*/ 2147483647 w 216"/>
              <a:gd name="T39" fmla="*/ 2147483647 h 345"/>
              <a:gd name="T40" fmla="*/ 2147483647 w 216"/>
              <a:gd name="T41" fmla="*/ 2147483647 h 345"/>
              <a:gd name="T42" fmla="*/ 2147483647 w 216"/>
              <a:gd name="T43" fmla="*/ 2147483647 h 345"/>
              <a:gd name="T44" fmla="*/ 2147483647 w 216"/>
              <a:gd name="T45" fmla="*/ 2147483647 h 345"/>
              <a:gd name="T46" fmla="*/ 2147483647 w 216"/>
              <a:gd name="T47" fmla="*/ 2147483647 h 345"/>
              <a:gd name="T48" fmla="*/ 2147483647 w 216"/>
              <a:gd name="T49" fmla="*/ 2147483647 h 345"/>
              <a:gd name="T50" fmla="*/ 2147483647 w 216"/>
              <a:gd name="T51" fmla="*/ 0 h 345"/>
              <a:gd name="T52" fmla="*/ 2147483647 w 216"/>
              <a:gd name="T53" fmla="*/ 2147483647 h 345"/>
              <a:gd name="T54" fmla="*/ 2147483647 w 216"/>
              <a:gd name="T55" fmla="*/ 2147483647 h 345"/>
              <a:gd name="T56" fmla="*/ 2147483647 w 216"/>
              <a:gd name="T57" fmla="*/ 2147483647 h 345"/>
              <a:gd name="T58" fmla="*/ 2147483647 w 216"/>
              <a:gd name="T59" fmla="*/ 2147483647 h 345"/>
              <a:gd name="T60" fmla="*/ 2147483647 w 216"/>
              <a:gd name="T61" fmla="*/ 2147483647 h 345"/>
              <a:gd name="T62" fmla="*/ 2147483647 w 216"/>
              <a:gd name="T63" fmla="*/ 2147483647 h 345"/>
              <a:gd name="T64" fmla="*/ 2147483647 w 216"/>
              <a:gd name="T65" fmla="*/ 2147483647 h 345"/>
              <a:gd name="T66" fmla="*/ 2147483647 w 216"/>
              <a:gd name="T67" fmla="*/ 2147483647 h 345"/>
              <a:gd name="T68" fmla="*/ 2147483647 w 216"/>
              <a:gd name="T69" fmla="*/ 2147483647 h 34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216" h="345">
                <a:moveTo>
                  <a:pt x="215" y="136"/>
                </a:moveTo>
                <a:lnTo>
                  <a:pt x="215" y="144"/>
                </a:lnTo>
                <a:lnTo>
                  <a:pt x="208" y="168"/>
                </a:lnTo>
                <a:lnTo>
                  <a:pt x="215" y="192"/>
                </a:lnTo>
                <a:lnTo>
                  <a:pt x="163" y="216"/>
                </a:lnTo>
                <a:lnTo>
                  <a:pt x="163" y="248"/>
                </a:lnTo>
                <a:lnTo>
                  <a:pt x="178" y="280"/>
                </a:lnTo>
                <a:lnTo>
                  <a:pt x="163" y="296"/>
                </a:lnTo>
                <a:lnTo>
                  <a:pt x="163" y="312"/>
                </a:lnTo>
                <a:lnTo>
                  <a:pt x="104" y="344"/>
                </a:lnTo>
                <a:lnTo>
                  <a:pt x="82" y="336"/>
                </a:lnTo>
                <a:lnTo>
                  <a:pt x="82" y="312"/>
                </a:lnTo>
                <a:lnTo>
                  <a:pt x="104" y="312"/>
                </a:lnTo>
                <a:lnTo>
                  <a:pt x="37" y="264"/>
                </a:lnTo>
                <a:lnTo>
                  <a:pt x="0" y="272"/>
                </a:lnTo>
                <a:lnTo>
                  <a:pt x="22" y="240"/>
                </a:lnTo>
                <a:lnTo>
                  <a:pt x="15" y="200"/>
                </a:lnTo>
                <a:lnTo>
                  <a:pt x="7" y="192"/>
                </a:lnTo>
                <a:lnTo>
                  <a:pt x="15" y="160"/>
                </a:lnTo>
                <a:lnTo>
                  <a:pt x="37" y="152"/>
                </a:lnTo>
                <a:lnTo>
                  <a:pt x="37" y="128"/>
                </a:lnTo>
                <a:lnTo>
                  <a:pt x="67" y="120"/>
                </a:lnTo>
                <a:lnTo>
                  <a:pt x="67" y="88"/>
                </a:lnTo>
                <a:lnTo>
                  <a:pt x="44" y="64"/>
                </a:lnTo>
                <a:lnTo>
                  <a:pt x="44" y="24"/>
                </a:lnTo>
                <a:lnTo>
                  <a:pt x="74" y="0"/>
                </a:lnTo>
                <a:lnTo>
                  <a:pt x="82" y="8"/>
                </a:lnTo>
                <a:lnTo>
                  <a:pt x="82" y="40"/>
                </a:lnTo>
                <a:lnTo>
                  <a:pt x="126" y="56"/>
                </a:lnTo>
                <a:lnTo>
                  <a:pt x="141" y="40"/>
                </a:lnTo>
                <a:lnTo>
                  <a:pt x="163" y="56"/>
                </a:lnTo>
                <a:lnTo>
                  <a:pt x="200" y="24"/>
                </a:lnTo>
                <a:lnTo>
                  <a:pt x="200" y="32"/>
                </a:lnTo>
                <a:lnTo>
                  <a:pt x="208" y="88"/>
                </a:lnTo>
                <a:lnTo>
                  <a:pt x="215" y="136"/>
                </a:lnTo>
              </a:path>
            </a:pathLst>
          </a:custGeom>
          <a:noFill/>
          <a:ln w="3175" cap="flat" cmpd="sng">
            <a:solidFill>
              <a:srgbClr val="129BA2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" name="Freeform 142"/>
          <p:cNvSpPr>
            <a:spLocks/>
          </p:cNvSpPr>
          <p:nvPr/>
        </p:nvSpPr>
        <p:spPr bwMode="auto">
          <a:xfrm rot="704206">
            <a:off x="3298825" y="4271963"/>
            <a:ext cx="833438" cy="696912"/>
          </a:xfrm>
          <a:custGeom>
            <a:avLst/>
            <a:gdLst>
              <a:gd name="T0" fmla="*/ 2147483647 w 437"/>
              <a:gd name="T1" fmla="*/ 2147483647 h 361"/>
              <a:gd name="T2" fmla="*/ 2147483647 w 437"/>
              <a:gd name="T3" fmla="*/ 2147483647 h 361"/>
              <a:gd name="T4" fmla="*/ 2147483647 w 437"/>
              <a:gd name="T5" fmla="*/ 2147483647 h 361"/>
              <a:gd name="T6" fmla="*/ 2147483647 w 437"/>
              <a:gd name="T7" fmla="*/ 2147483647 h 361"/>
              <a:gd name="T8" fmla="*/ 2147483647 w 437"/>
              <a:gd name="T9" fmla="*/ 2147483647 h 361"/>
              <a:gd name="T10" fmla="*/ 2147483647 w 437"/>
              <a:gd name="T11" fmla="*/ 2147483647 h 361"/>
              <a:gd name="T12" fmla="*/ 2147483647 w 437"/>
              <a:gd name="T13" fmla="*/ 2147483647 h 361"/>
              <a:gd name="T14" fmla="*/ 2147483647 w 437"/>
              <a:gd name="T15" fmla="*/ 2147483647 h 361"/>
              <a:gd name="T16" fmla="*/ 0 w 437"/>
              <a:gd name="T17" fmla="*/ 2147483647 h 361"/>
              <a:gd name="T18" fmla="*/ 2147483647 w 437"/>
              <a:gd name="T19" fmla="*/ 2147483647 h 361"/>
              <a:gd name="T20" fmla="*/ 2147483647 w 437"/>
              <a:gd name="T21" fmla="*/ 2147483647 h 361"/>
              <a:gd name="T22" fmla="*/ 2147483647 w 437"/>
              <a:gd name="T23" fmla="*/ 0 h 361"/>
              <a:gd name="T24" fmla="*/ 2147483647 w 437"/>
              <a:gd name="T25" fmla="*/ 2147483647 h 361"/>
              <a:gd name="T26" fmla="*/ 2147483647 w 437"/>
              <a:gd name="T27" fmla="*/ 2147483647 h 361"/>
              <a:gd name="T28" fmla="*/ 2147483647 w 437"/>
              <a:gd name="T29" fmla="*/ 2147483647 h 361"/>
              <a:gd name="T30" fmla="*/ 2147483647 w 437"/>
              <a:gd name="T31" fmla="*/ 2147483647 h 361"/>
              <a:gd name="T32" fmla="*/ 2147483647 w 437"/>
              <a:gd name="T33" fmla="*/ 2147483647 h 361"/>
              <a:gd name="T34" fmla="*/ 2147483647 w 437"/>
              <a:gd name="T35" fmla="*/ 2147483647 h 361"/>
              <a:gd name="T36" fmla="*/ 2147483647 w 437"/>
              <a:gd name="T37" fmla="*/ 0 h 361"/>
              <a:gd name="T38" fmla="*/ 2147483647 w 437"/>
              <a:gd name="T39" fmla="*/ 0 h 361"/>
              <a:gd name="T40" fmla="*/ 2147483647 w 437"/>
              <a:gd name="T41" fmla="*/ 2147483647 h 361"/>
              <a:gd name="T42" fmla="*/ 2147483647 w 437"/>
              <a:gd name="T43" fmla="*/ 2147483647 h 361"/>
              <a:gd name="T44" fmla="*/ 2147483647 w 437"/>
              <a:gd name="T45" fmla="*/ 2147483647 h 361"/>
              <a:gd name="T46" fmla="*/ 2147483647 w 437"/>
              <a:gd name="T47" fmla="*/ 2147483647 h 361"/>
              <a:gd name="T48" fmla="*/ 2147483647 w 437"/>
              <a:gd name="T49" fmla="*/ 2147483647 h 361"/>
              <a:gd name="T50" fmla="*/ 2147483647 w 437"/>
              <a:gd name="T51" fmla="*/ 2147483647 h 361"/>
              <a:gd name="T52" fmla="*/ 2147483647 w 437"/>
              <a:gd name="T53" fmla="*/ 2147483647 h 361"/>
              <a:gd name="T54" fmla="*/ 2147483647 w 437"/>
              <a:gd name="T55" fmla="*/ 2147483647 h 361"/>
              <a:gd name="T56" fmla="*/ 2147483647 w 437"/>
              <a:gd name="T57" fmla="*/ 2147483647 h 361"/>
              <a:gd name="T58" fmla="*/ 2147483647 w 437"/>
              <a:gd name="T59" fmla="*/ 2147483647 h 361"/>
              <a:gd name="T60" fmla="*/ 2147483647 w 437"/>
              <a:gd name="T61" fmla="*/ 2147483647 h 361"/>
              <a:gd name="T62" fmla="*/ 2147483647 w 437"/>
              <a:gd name="T63" fmla="*/ 2147483647 h 361"/>
              <a:gd name="T64" fmla="*/ 2147483647 w 437"/>
              <a:gd name="T65" fmla="*/ 2147483647 h 361"/>
              <a:gd name="T66" fmla="*/ 2147483647 w 437"/>
              <a:gd name="T67" fmla="*/ 2147483647 h 361"/>
              <a:gd name="T68" fmla="*/ 2147483647 w 437"/>
              <a:gd name="T69" fmla="*/ 2147483647 h 361"/>
              <a:gd name="T70" fmla="*/ 2147483647 w 437"/>
              <a:gd name="T71" fmla="*/ 2147483647 h 361"/>
              <a:gd name="T72" fmla="*/ 2147483647 w 437"/>
              <a:gd name="T73" fmla="*/ 2147483647 h 361"/>
              <a:gd name="T74" fmla="*/ 2147483647 w 437"/>
              <a:gd name="T75" fmla="*/ 2147483647 h 361"/>
              <a:gd name="T76" fmla="*/ 2147483647 w 437"/>
              <a:gd name="T77" fmla="*/ 2147483647 h 361"/>
              <a:gd name="T78" fmla="*/ 2147483647 w 437"/>
              <a:gd name="T79" fmla="*/ 2147483647 h 361"/>
              <a:gd name="T80" fmla="*/ 2147483647 w 437"/>
              <a:gd name="T81" fmla="*/ 2147483647 h 361"/>
              <a:gd name="T82" fmla="*/ 2147483647 w 437"/>
              <a:gd name="T83" fmla="*/ 2147483647 h 361"/>
              <a:gd name="T84" fmla="*/ 2147483647 w 437"/>
              <a:gd name="T85" fmla="*/ 2147483647 h 361"/>
              <a:gd name="T86" fmla="*/ 2147483647 w 437"/>
              <a:gd name="T87" fmla="*/ 2147483647 h 361"/>
              <a:gd name="T88" fmla="*/ 2147483647 w 437"/>
              <a:gd name="T89" fmla="*/ 2147483647 h 361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437"/>
              <a:gd name="T136" fmla="*/ 0 h 361"/>
              <a:gd name="T137" fmla="*/ 437 w 437"/>
              <a:gd name="T138" fmla="*/ 361 h 361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437" h="361">
                <a:moveTo>
                  <a:pt x="214" y="264"/>
                </a:moveTo>
                <a:lnTo>
                  <a:pt x="200" y="232"/>
                </a:lnTo>
                <a:lnTo>
                  <a:pt x="177" y="232"/>
                </a:lnTo>
                <a:lnTo>
                  <a:pt x="118" y="232"/>
                </a:lnTo>
                <a:lnTo>
                  <a:pt x="103" y="200"/>
                </a:lnTo>
                <a:lnTo>
                  <a:pt x="89" y="192"/>
                </a:lnTo>
                <a:lnTo>
                  <a:pt x="74" y="208"/>
                </a:lnTo>
                <a:lnTo>
                  <a:pt x="52" y="208"/>
                </a:lnTo>
                <a:lnTo>
                  <a:pt x="0" y="32"/>
                </a:lnTo>
                <a:lnTo>
                  <a:pt x="22" y="24"/>
                </a:lnTo>
                <a:lnTo>
                  <a:pt x="44" y="32"/>
                </a:lnTo>
                <a:lnTo>
                  <a:pt x="111" y="0"/>
                </a:lnTo>
                <a:lnTo>
                  <a:pt x="140" y="16"/>
                </a:lnTo>
                <a:lnTo>
                  <a:pt x="148" y="40"/>
                </a:lnTo>
                <a:lnTo>
                  <a:pt x="170" y="56"/>
                </a:lnTo>
                <a:lnTo>
                  <a:pt x="200" y="32"/>
                </a:lnTo>
                <a:lnTo>
                  <a:pt x="244" y="32"/>
                </a:lnTo>
                <a:lnTo>
                  <a:pt x="251" y="16"/>
                </a:lnTo>
                <a:lnTo>
                  <a:pt x="266" y="0"/>
                </a:lnTo>
                <a:lnTo>
                  <a:pt x="273" y="0"/>
                </a:lnTo>
                <a:lnTo>
                  <a:pt x="288" y="32"/>
                </a:lnTo>
                <a:lnTo>
                  <a:pt x="325" y="64"/>
                </a:lnTo>
                <a:lnTo>
                  <a:pt x="325" y="96"/>
                </a:lnTo>
                <a:lnTo>
                  <a:pt x="340" y="120"/>
                </a:lnTo>
                <a:lnTo>
                  <a:pt x="340" y="128"/>
                </a:lnTo>
                <a:lnTo>
                  <a:pt x="392" y="144"/>
                </a:lnTo>
                <a:lnTo>
                  <a:pt x="355" y="192"/>
                </a:lnTo>
                <a:lnTo>
                  <a:pt x="384" y="224"/>
                </a:lnTo>
                <a:lnTo>
                  <a:pt x="392" y="200"/>
                </a:lnTo>
                <a:lnTo>
                  <a:pt x="407" y="200"/>
                </a:lnTo>
                <a:lnTo>
                  <a:pt x="399" y="232"/>
                </a:lnTo>
                <a:lnTo>
                  <a:pt x="436" y="272"/>
                </a:lnTo>
                <a:lnTo>
                  <a:pt x="414" y="280"/>
                </a:lnTo>
                <a:lnTo>
                  <a:pt x="414" y="296"/>
                </a:lnTo>
                <a:lnTo>
                  <a:pt x="421" y="304"/>
                </a:lnTo>
                <a:lnTo>
                  <a:pt x="414" y="336"/>
                </a:lnTo>
                <a:lnTo>
                  <a:pt x="370" y="336"/>
                </a:lnTo>
                <a:lnTo>
                  <a:pt x="333" y="360"/>
                </a:lnTo>
                <a:lnTo>
                  <a:pt x="318" y="344"/>
                </a:lnTo>
                <a:lnTo>
                  <a:pt x="303" y="320"/>
                </a:lnTo>
                <a:lnTo>
                  <a:pt x="281" y="336"/>
                </a:lnTo>
                <a:lnTo>
                  <a:pt x="251" y="312"/>
                </a:lnTo>
                <a:lnTo>
                  <a:pt x="244" y="288"/>
                </a:lnTo>
                <a:lnTo>
                  <a:pt x="229" y="280"/>
                </a:lnTo>
                <a:lnTo>
                  <a:pt x="214" y="264"/>
                </a:lnTo>
              </a:path>
            </a:pathLst>
          </a:custGeom>
          <a:pattFill prst="zigZag">
            <a:fgClr>
              <a:srgbClr val="00B0F0"/>
            </a:fgClr>
            <a:bgClr>
              <a:schemeClr val="bg1"/>
            </a:bgClr>
          </a:pattFill>
          <a:ln w="3175">
            <a:solidFill>
              <a:srgbClr val="129BA2"/>
            </a:solidFill>
            <a:round/>
            <a:headEnd/>
            <a:tailEnd/>
          </a:ln>
        </p:spPr>
        <p:txBody>
          <a:bodyPr/>
          <a:lstStyle/>
          <a:p>
            <a:r>
              <a:rPr lang="ru-RU" dirty="0"/>
              <a:t>     </a:t>
            </a:r>
            <a:r>
              <a:rPr lang="en-US" sz="1200" b="1" dirty="0"/>
              <a:t>☄</a:t>
            </a:r>
            <a:endParaRPr lang="ru-RU" sz="1200" b="1" dirty="0"/>
          </a:p>
        </p:txBody>
      </p:sp>
      <p:sp>
        <p:nvSpPr>
          <p:cNvPr id="821" name="Freeform 141"/>
          <p:cNvSpPr>
            <a:spLocks/>
          </p:cNvSpPr>
          <p:nvPr/>
        </p:nvSpPr>
        <p:spPr bwMode="auto">
          <a:xfrm rot="588783">
            <a:off x="3257550" y="3860800"/>
            <a:ext cx="625475" cy="465138"/>
          </a:xfrm>
          <a:custGeom>
            <a:avLst/>
            <a:gdLst>
              <a:gd name="T0" fmla="*/ 2147483647 w 332"/>
              <a:gd name="T1" fmla="*/ 2147483647 h 265"/>
              <a:gd name="T2" fmla="*/ 2147483647 w 332"/>
              <a:gd name="T3" fmla="*/ 2147483647 h 265"/>
              <a:gd name="T4" fmla="*/ 2147483647 w 332"/>
              <a:gd name="T5" fmla="*/ 2147483647 h 265"/>
              <a:gd name="T6" fmla="*/ 2147483647 w 332"/>
              <a:gd name="T7" fmla="*/ 2147483647 h 265"/>
              <a:gd name="T8" fmla="*/ 0 w 332"/>
              <a:gd name="T9" fmla="*/ 2147483647 h 265"/>
              <a:gd name="T10" fmla="*/ 0 w 332"/>
              <a:gd name="T11" fmla="*/ 2147483647 h 265"/>
              <a:gd name="T12" fmla="*/ 2147483647 w 332"/>
              <a:gd name="T13" fmla="*/ 2147483647 h 265"/>
              <a:gd name="T14" fmla="*/ 0 w 332"/>
              <a:gd name="T15" fmla="*/ 2147483647 h 265"/>
              <a:gd name="T16" fmla="*/ 0 w 332"/>
              <a:gd name="T17" fmla="*/ 2147483647 h 265"/>
              <a:gd name="T18" fmla="*/ 2147483647 w 332"/>
              <a:gd name="T19" fmla="*/ 2147483647 h 265"/>
              <a:gd name="T20" fmla="*/ 2147483647 w 332"/>
              <a:gd name="T21" fmla="*/ 2147483647 h 265"/>
              <a:gd name="T22" fmla="*/ 2147483647 w 332"/>
              <a:gd name="T23" fmla="*/ 2147483647 h 265"/>
              <a:gd name="T24" fmla="*/ 2147483647 w 332"/>
              <a:gd name="T25" fmla="*/ 0 h 265"/>
              <a:gd name="T26" fmla="*/ 2147483647 w 332"/>
              <a:gd name="T27" fmla="*/ 0 h 265"/>
              <a:gd name="T28" fmla="*/ 2147483647 w 332"/>
              <a:gd name="T29" fmla="*/ 2147483647 h 265"/>
              <a:gd name="T30" fmla="*/ 2147483647 w 332"/>
              <a:gd name="T31" fmla="*/ 2147483647 h 265"/>
              <a:gd name="T32" fmla="*/ 2147483647 w 332"/>
              <a:gd name="T33" fmla="*/ 2147483647 h 265"/>
              <a:gd name="T34" fmla="*/ 2147483647 w 332"/>
              <a:gd name="T35" fmla="*/ 2147483647 h 265"/>
              <a:gd name="T36" fmla="*/ 2147483647 w 332"/>
              <a:gd name="T37" fmla="*/ 2147483647 h 265"/>
              <a:gd name="T38" fmla="*/ 2147483647 w 332"/>
              <a:gd name="T39" fmla="*/ 2147483647 h 265"/>
              <a:gd name="T40" fmla="*/ 2147483647 w 332"/>
              <a:gd name="T41" fmla="*/ 2147483647 h 265"/>
              <a:gd name="T42" fmla="*/ 2147483647 w 332"/>
              <a:gd name="T43" fmla="*/ 2147483647 h 265"/>
              <a:gd name="T44" fmla="*/ 2147483647 w 332"/>
              <a:gd name="T45" fmla="*/ 2147483647 h 265"/>
              <a:gd name="T46" fmla="*/ 2147483647 w 332"/>
              <a:gd name="T47" fmla="*/ 2147483647 h 265"/>
              <a:gd name="T48" fmla="*/ 2147483647 w 332"/>
              <a:gd name="T49" fmla="*/ 2147483647 h 265"/>
              <a:gd name="T50" fmla="*/ 2147483647 w 332"/>
              <a:gd name="T51" fmla="*/ 2147483647 h 265"/>
              <a:gd name="T52" fmla="*/ 2147483647 w 332"/>
              <a:gd name="T53" fmla="*/ 2147483647 h 265"/>
              <a:gd name="T54" fmla="*/ 2147483647 w 332"/>
              <a:gd name="T55" fmla="*/ 2147483647 h 265"/>
              <a:gd name="T56" fmla="*/ 2147483647 w 332"/>
              <a:gd name="T57" fmla="*/ 2147483647 h 265"/>
              <a:gd name="T58" fmla="*/ 2147483647 w 332"/>
              <a:gd name="T59" fmla="*/ 2147483647 h 265"/>
              <a:gd name="T60" fmla="*/ 2147483647 w 332"/>
              <a:gd name="T61" fmla="*/ 2147483647 h 265"/>
              <a:gd name="T62" fmla="*/ 2147483647 w 332"/>
              <a:gd name="T63" fmla="*/ 2147483647 h 265"/>
              <a:gd name="T64" fmla="*/ 2147483647 w 332"/>
              <a:gd name="T65" fmla="*/ 2147483647 h 265"/>
              <a:gd name="T66" fmla="*/ 2147483647 w 332"/>
              <a:gd name="T67" fmla="*/ 2147483647 h 265"/>
              <a:gd name="T68" fmla="*/ 2147483647 w 332"/>
              <a:gd name="T69" fmla="*/ 2147483647 h 265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332"/>
              <a:gd name="T106" fmla="*/ 0 h 265"/>
              <a:gd name="T107" fmla="*/ 332 w 332"/>
              <a:gd name="T108" fmla="*/ 265 h 265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332" h="265">
                <a:moveTo>
                  <a:pt x="66" y="240"/>
                </a:moveTo>
                <a:lnTo>
                  <a:pt x="22" y="200"/>
                </a:lnTo>
                <a:lnTo>
                  <a:pt x="52" y="184"/>
                </a:lnTo>
                <a:lnTo>
                  <a:pt x="7" y="176"/>
                </a:lnTo>
                <a:lnTo>
                  <a:pt x="0" y="176"/>
                </a:lnTo>
                <a:lnTo>
                  <a:pt x="0" y="160"/>
                </a:lnTo>
                <a:lnTo>
                  <a:pt x="15" y="144"/>
                </a:lnTo>
                <a:lnTo>
                  <a:pt x="0" y="112"/>
                </a:lnTo>
                <a:lnTo>
                  <a:pt x="0" y="80"/>
                </a:lnTo>
                <a:lnTo>
                  <a:pt x="52" y="56"/>
                </a:lnTo>
                <a:lnTo>
                  <a:pt x="44" y="32"/>
                </a:lnTo>
                <a:lnTo>
                  <a:pt x="52" y="8"/>
                </a:lnTo>
                <a:lnTo>
                  <a:pt x="52" y="0"/>
                </a:lnTo>
                <a:lnTo>
                  <a:pt x="81" y="0"/>
                </a:lnTo>
                <a:lnTo>
                  <a:pt x="140" y="16"/>
                </a:lnTo>
                <a:lnTo>
                  <a:pt x="191" y="64"/>
                </a:lnTo>
                <a:lnTo>
                  <a:pt x="213" y="64"/>
                </a:lnTo>
                <a:lnTo>
                  <a:pt x="235" y="80"/>
                </a:lnTo>
                <a:lnTo>
                  <a:pt x="258" y="72"/>
                </a:lnTo>
                <a:lnTo>
                  <a:pt x="287" y="88"/>
                </a:lnTo>
                <a:lnTo>
                  <a:pt x="265" y="96"/>
                </a:lnTo>
                <a:lnTo>
                  <a:pt x="280" y="128"/>
                </a:lnTo>
                <a:lnTo>
                  <a:pt x="316" y="104"/>
                </a:lnTo>
                <a:lnTo>
                  <a:pt x="331" y="128"/>
                </a:lnTo>
                <a:lnTo>
                  <a:pt x="331" y="208"/>
                </a:lnTo>
                <a:lnTo>
                  <a:pt x="316" y="224"/>
                </a:lnTo>
                <a:lnTo>
                  <a:pt x="309" y="240"/>
                </a:lnTo>
                <a:lnTo>
                  <a:pt x="265" y="240"/>
                </a:lnTo>
                <a:lnTo>
                  <a:pt x="235" y="264"/>
                </a:lnTo>
                <a:lnTo>
                  <a:pt x="213" y="248"/>
                </a:lnTo>
                <a:lnTo>
                  <a:pt x="206" y="224"/>
                </a:lnTo>
                <a:lnTo>
                  <a:pt x="177" y="208"/>
                </a:lnTo>
                <a:lnTo>
                  <a:pt x="110" y="240"/>
                </a:lnTo>
                <a:lnTo>
                  <a:pt x="88" y="232"/>
                </a:lnTo>
                <a:lnTo>
                  <a:pt x="66" y="240"/>
                </a:lnTo>
              </a:path>
            </a:pathLst>
          </a:custGeom>
          <a:pattFill prst="zigZag">
            <a:fgClr>
              <a:srgbClr val="00B0F0"/>
            </a:fgClr>
            <a:bgClr>
              <a:schemeClr val="bg1"/>
            </a:bgClr>
          </a:pattFill>
          <a:ln w="3175">
            <a:solidFill>
              <a:srgbClr val="129BA2"/>
            </a:solidFill>
            <a:round/>
            <a:headEnd/>
            <a:tailEnd/>
          </a:ln>
        </p:spPr>
        <p:txBody>
          <a:bodyPr/>
          <a:lstStyle/>
          <a:p>
            <a:r>
              <a:rPr lang="ru-RU" dirty="0"/>
              <a:t>  </a:t>
            </a:r>
            <a:r>
              <a:rPr lang="en-US" sz="1400" b="1" dirty="0"/>
              <a:t>☀</a:t>
            </a:r>
            <a:endParaRPr lang="ru-RU" sz="1400" b="1" dirty="0"/>
          </a:p>
        </p:txBody>
      </p:sp>
      <p:sp>
        <p:nvSpPr>
          <p:cNvPr id="822" name="Прямоугольник 269"/>
          <p:cNvSpPr>
            <a:spLocks noChangeArrowheads="1"/>
          </p:cNvSpPr>
          <p:nvPr/>
        </p:nvSpPr>
        <p:spPr bwMode="auto">
          <a:xfrm>
            <a:off x="5768809" y="5526523"/>
            <a:ext cx="3914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/>
              <a:t>☄</a:t>
            </a:r>
            <a:endParaRPr lang="ru-RU" sz="1200" b="1" dirty="0"/>
          </a:p>
        </p:txBody>
      </p:sp>
      <p:sp>
        <p:nvSpPr>
          <p:cNvPr id="823" name="TextBox 270"/>
          <p:cNvSpPr txBox="1">
            <a:spLocks noChangeArrowheads="1"/>
          </p:cNvSpPr>
          <p:nvPr/>
        </p:nvSpPr>
        <p:spPr bwMode="auto">
          <a:xfrm>
            <a:off x="6001219" y="5502275"/>
            <a:ext cx="9525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600" dirty="0"/>
              <a:t>- град</a:t>
            </a:r>
          </a:p>
        </p:txBody>
      </p:sp>
      <p:sp>
        <p:nvSpPr>
          <p:cNvPr id="824" name="Прямоугольник 272"/>
          <p:cNvSpPr>
            <a:spLocks noChangeArrowheads="1"/>
          </p:cNvSpPr>
          <p:nvPr/>
        </p:nvSpPr>
        <p:spPr bwMode="auto">
          <a:xfrm>
            <a:off x="3909001" y="5825703"/>
            <a:ext cx="358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☀</a:t>
            </a:r>
            <a:endParaRPr lang="ru-RU" dirty="0"/>
          </a:p>
        </p:txBody>
      </p:sp>
      <p:sp>
        <p:nvSpPr>
          <p:cNvPr id="825" name="TextBox 276"/>
          <p:cNvSpPr txBox="1">
            <a:spLocks noChangeArrowheads="1"/>
          </p:cNvSpPr>
          <p:nvPr/>
        </p:nvSpPr>
        <p:spPr bwMode="auto">
          <a:xfrm>
            <a:off x="4235573" y="5819775"/>
            <a:ext cx="11715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600" dirty="0"/>
              <a:t>- засуха</a:t>
            </a:r>
          </a:p>
        </p:txBody>
      </p:sp>
      <p:sp>
        <p:nvSpPr>
          <p:cNvPr id="826" name="TextBox 277"/>
          <p:cNvSpPr txBox="1">
            <a:spLocks noChangeArrowheads="1"/>
          </p:cNvSpPr>
          <p:nvPr/>
        </p:nvSpPr>
        <p:spPr bwMode="auto">
          <a:xfrm>
            <a:off x="4140961" y="5521008"/>
            <a:ext cx="1471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400" dirty="0"/>
              <a:t>- заморозки</a:t>
            </a:r>
          </a:p>
        </p:txBody>
      </p:sp>
      <p:sp>
        <p:nvSpPr>
          <p:cNvPr id="827" name="Прямоугольник 282"/>
          <p:cNvSpPr>
            <a:spLocks noChangeArrowheads="1"/>
          </p:cNvSpPr>
          <p:nvPr/>
        </p:nvSpPr>
        <p:spPr bwMode="auto">
          <a:xfrm>
            <a:off x="2459038" y="3478213"/>
            <a:ext cx="396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☀</a:t>
            </a:r>
            <a:endParaRPr lang="ru-RU" sz="1200" dirty="0"/>
          </a:p>
        </p:txBody>
      </p:sp>
      <p:sp>
        <p:nvSpPr>
          <p:cNvPr id="828" name="Rectangle 4"/>
          <p:cNvSpPr>
            <a:spLocks noChangeArrowheads="1"/>
          </p:cNvSpPr>
          <p:nvPr/>
        </p:nvSpPr>
        <p:spPr bwMode="auto">
          <a:xfrm>
            <a:off x="241300" y="5889625"/>
            <a:ext cx="234950" cy="234950"/>
          </a:xfrm>
          <a:prstGeom prst="rect">
            <a:avLst/>
          </a:prstGeom>
          <a:solidFill>
            <a:srgbClr val="92D050"/>
          </a:solidFill>
          <a:ln w="3175" algn="ctr">
            <a:solidFill>
              <a:srgbClr val="129BA2"/>
            </a:solidFill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29" name="TextBox 278"/>
          <p:cNvSpPr txBox="1">
            <a:spLocks noChangeArrowheads="1"/>
          </p:cNvSpPr>
          <p:nvPr/>
        </p:nvSpPr>
        <p:spPr bwMode="auto">
          <a:xfrm>
            <a:off x="462278" y="5827363"/>
            <a:ext cx="1806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400" dirty="0"/>
              <a:t>- переувлажнение</a:t>
            </a:r>
          </a:p>
        </p:txBody>
      </p:sp>
      <p:sp>
        <p:nvSpPr>
          <p:cNvPr id="830" name="Прямоугольник 829"/>
          <p:cNvSpPr/>
          <p:nvPr/>
        </p:nvSpPr>
        <p:spPr>
          <a:xfrm>
            <a:off x="2396837" y="5737549"/>
            <a:ext cx="35877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*</a:t>
            </a:r>
          </a:p>
        </p:txBody>
      </p:sp>
      <p:sp>
        <p:nvSpPr>
          <p:cNvPr id="831" name="TextBox 281"/>
          <p:cNvSpPr txBox="1">
            <a:spLocks noChangeArrowheads="1"/>
          </p:cNvSpPr>
          <p:nvPr/>
        </p:nvSpPr>
        <p:spPr bwMode="auto">
          <a:xfrm>
            <a:off x="2677047" y="5842787"/>
            <a:ext cx="1147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dirty="0"/>
              <a:t>- </a:t>
            </a:r>
            <a:r>
              <a:rPr lang="ru-RU" sz="1400" dirty="0"/>
              <a:t>вредители</a:t>
            </a:r>
          </a:p>
        </p:txBody>
      </p:sp>
      <p:sp>
        <p:nvSpPr>
          <p:cNvPr id="832" name="Прямоугольник 284"/>
          <p:cNvSpPr>
            <a:spLocks noChangeArrowheads="1"/>
          </p:cNvSpPr>
          <p:nvPr/>
        </p:nvSpPr>
        <p:spPr bwMode="auto">
          <a:xfrm>
            <a:off x="1914525" y="3671888"/>
            <a:ext cx="36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/>
              <a:t>☀</a:t>
            </a:r>
            <a:endParaRPr lang="ru-RU" sz="1000" dirty="0"/>
          </a:p>
        </p:txBody>
      </p:sp>
      <p:sp>
        <p:nvSpPr>
          <p:cNvPr id="833" name="Прямоугольник 285"/>
          <p:cNvSpPr>
            <a:spLocks noChangeArrowheads="1"/>
          </p:cNvSpPr>
          <p:nvPr/>
        </p:nvSpPr>
        <p:spPr bwMode="auto">
          <a:xfrm>
            <a:off x="2279650" y="2878138"/>
            <a:ext cx="36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/>
              <a:t>☀</a:t>
            </a:r>
            <a:endParaRPr lang="ru-RU" sz="1000" dirty="0"/>
          </a:p>
        </p:txBody>
      </p:sp>
      <p:sp>
        <p:nvSpPr>
          <p:cNvPr id="834" name="Прямоугольник 286"/>
          <p:cNvSpPr>
            <a:spLocks noChangeArrowheads="1"/>
          </p:cNvSpPr>
          <p:nvPr/>
        </p:nvSpPr>
        <p:spPr bwMode="auto">
          <a:xfrm>
            <a:off x="2008188" y="2654300"/>
            <a:ext cx="36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/>
              <a:t>☀</a:t>
            </a:r>
            <a:endParaRPr lang="ru-RU" sz="1000" dirty="0"/>
          </a:p>
        </p:txBody>
      </p:sp>
      <p:sp>
        <p:nvSpPr>
          <p:cNvPr id="835" name="Прямоугольник 110"/>
          <p:cNvSpPr>
            <a:spLocks noChangeArrowheads="1"/>
          </p:cNvSpPr>
          <p:nvPr/>
        </p:nvSpPr>
        <p:spPr bwMode="auto">
          <a:xfrm>
            <a:off x="1662323" y="3377376"/>
            <a:ext cx="36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/>
              <a:t>☀</a:t>
            </a:r>
            <a:endParaRPr lang="ru-RU" sz="1000" dirty="0"/>
          </a:p>
        </p:txBody>
      </p:sp>
      <p:sp>
        <p:nvSpPr>
          <p:cNvPr id="836" name="Прямоугольник 149"/>
          <p:cNvSpPr>
            <a:spLocks noChangeArrowheads="1"/>
          </p:cNvSpPr>
          <p:nvPr/>
        </p:nvSpPr>
        <p:spPr bwMode="auto">
          <a:xfrm>
            <a:off x="1997224" y="2909640"/>
            <a:ext cx="36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/>
              <a:t>☀</a:t>
            </a:r>
            <a:endParaRPr lang="ru-RU" sz="1000" dirty="0"/>
          </a:p>
        </p:txBody>
      </p:sp>
      <p:sp>
        <p:nvSpPr>
          <p:cNvPr id="837" name="Прямоугольник 162"/>
          <p:cNvSpPr>
            <a:spLocks noChangeArrowheads="1"/>
          </p:cNvSpPr>
          <p:nvPr/>
        </p:nvSpPr>
        <p:spPr bwMode="auto">
          <a:xfrm>
            <a:off x="1727200" y="2874963"/>
            <a:ext cx="2349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/>
              <a:t>☀</a:t>
            </a:r>
            <a:endParaRPr lang="ru-RU" sz="1000" dirty="0"/>
          </a:p>
        </p:txBody>
      </p:sp>
      <p:sp>
        <p:nvSpPr>
          <p:cNvPr id="838" name="Прямоугольник 12287"/>
          <p:cNvSpPr>
            <a:spLocks noChangeArrowheads="1"/>
          </p:cNvSpPr>
          <p:nvPr/>
        </p:nvSpPr>
        <p:spPr bwMode="auto">
          <a:xfrm>
            <a:off x="1498600" y="2905125"/>
            <a:ext cx="36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/>
              <a:t>☀</a:t>
            </a:r>
            <a:endParaRPr lang="ru-RU" sz="1000" dirty="0"/>
          </a:p>
        </p:txBody>
      </p:sp>
      <p:sp>
        <p:nvSpPr>
          <p:cNvPr id="839" name="Прямоугольник 12288"/>
          <p:cNvSpPr>
            <a:spLocks noChangeArrowheads="1"/>
          </p:cNvSpPr>
          <p:nvPr/>
        </p:nvSpPr>
        <p:spPr bwMode="auto">
          <a:xfrm>
            <a:off x="1641475" y="2806700"/>
            <a:ext cx="300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☀</a:t>
            </a:r>
            <a:endParaRPr lang="ru-RU" dirty="0"/>
          </a:p>
        </p:txBody>
      </p:sp>
      <p:sp>
        <p:nvSpPr>
          <p:cNvPr id="840" name="Прямоугольник 12291"/>
          <p:cNvSpPr>
            <a:spLocks noChangeArrowheads="1"/>
          </p:cNvSpPr>
          <p:nvPr/>
        </p:nvSpPr>
        <p:spPr bwMode="auto">
          <a:xfrm>
            <a:off x="1549761" y="3168494"/>
            <a:ext cx="36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/>
              <a:t>☀</a:t>
            </a:r>
            <a:endParaRPr lang="ru-RU" sz="1000" dirty="0"/>
          </a:p>
        </p:txBody>
      </p:sp>
      <p:sp>
        <p:nvSpPr>
          <p:cNvPr id="841" name="Прямоугольник 12294"/>
          <p:cNvSpPr>
            <a:spLocks noChangeArrowheads="1"/>
          </p:cNvSpPr>
          <p:nvPr/>
        </p:nvSpPr>
        <p:spPr bwMode="auto">
          <a:xfrm>
            <a:off x="1914575" y="3409176"/>
            <a:ext cx="36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/>
              <a:t>☀</a:t>
            </a:r>
            <a:endParaRPr lang="ru-RU" sz="1000" dirty="0"/>
          </a:p>
        </p:txBody>
      </p:sp>
      <p:sp>
        <p:nvSpPr>
          <p:cNvPr id="842" name="Прямоугольник 12296"/>
          <p:cNvSpPr>
            <a:spLocks noChangeArrowheads="1"/>
          </p:cNvSpPr>
          <p:nvPr/>
        </p:nvSpPr>
        <p:spPr bwMode="auto">
          <a:xfrm>
            <a:off x="4397375" y="3244850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843" name="Прямоугольник 12300"/>
          <p:cNvSpPr>
            <a:spLocks noChangeArrowheads="1"/>
          </p:cNvSpPr>
          <p:nvPr/>
        </p:nvSpPr>
        <p:spPr bwMode="auto">
          <a:xfrm>
            <a:off x="2990850" y="3729038"/>
            <a:ext cx="31290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◓</a:t>
            </a:r>
            <a:endParaRPr lang="ru-RU" sz="1200" dirty="0"/>
          </a:p>
        </p:txBody>
      </p:sp>
      <p:sp>
        <p:nvSpPr>
          <p:cNvPr id="844" name="Прямоугольник 12301"/>
          <p:cNvSpPr>
            <a:spLocks noChangeArrowheads="1"/>
          </p:cNvSpPr>
          <p:nvPr/>
        </p:nvSpPr>
        <p:spPr bwMode="auto">
          <a:xfrm>
            <a:off x="1577975" y="2817813"/>
            <a:ext cx="2667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/>
              <a:t>◓</a:t>
            </a:r>
            <a:endParaRPr lang="ru-RU" sz="800"/>
          </a:p>
        </p:txBody>
      </p:sp>
      <p:sp>
        <p:nvSpPr>
          <p:cNvPr id="845" name="Прямоугольник 12302"/>
          <p:cNvSpPr>
            <a:spLocks noChangeArrowheads="1"/>
          </p:cNvSpPr>
          <p:nvPr/>
        </p:nvSpPr>
        <p:spPr bwMode="auto">
          <a:xfrm>
            <a:off x="1292225" y="2828925"/>
            <a:ext cx="296863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dirty="0"/>
              <a:t>◓</a:t>
            </a:r>
            <a:endParaRPr lang="ru-RU" sz="1100" dirty="0"/>
          </a:p>
        </p:txBody>
      </p:sp>
      <p:sp>
        <p:nvSpPr>
          <p:cNvPr id="846" name="Прямоугольник 12304"/>
          <p:cNvSpPr>
            <a:spLocks noChangeArrowheads="1"/>
          </p:cNvSpPr>
          <p:nvPr/>
        </p:nvSpPr>
        <p:spPr bwMode="auto">
          <a:xfrm>
            <a:off x="195263" y="5443538"/>
            <a:ext cx="206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/>
              <a:t>∆</a:t>
            </a:r>
          </a:p>
        </p:txBody>
      </p:sp>
      <p:sp>
        <p:nvSpPr>
          <p:cNvPr id="847" name="Прямоугольник 12307"/>
          <p:cNvSpPr>
            <a:spLocks noChangeArrowheads="1"/>
          </p:cNvSpPr>
          <p:nvPr/>
        </p:nvSpPr>
        <p:spPr bwMode="auto">
          <a:xfrm>
            <a:off x="402771" y="5480050"/>
            <a:ext cx="2992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400" dirty="0"/>
              <a:t>- ветер (сильный и ураганный)</a:t>
            </a:r>
          </a:p>
        </p:txBody>
      </p:sp>
      <p:sp>
        <p:nvSpPr>
          <p:cNvPr id="848" name="Прямоугольник 309"/>
          <p:cNvSpPr>
            <a:spLocks noChangeArrowheads="1"/>
          </p:cNvSpPr>
          <p:nvPr/>
        </p:nvSpPr>
        <p:spPr bwMode="auto">
          <a:xfrm>
            <a:off x="1827213" y="2998788"/>
            <a:ext cx="3000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600" dirty="0"/>
              <a:t>∆</a:t>
            </a:r>
          </a:p>
        </p:txBody>
      </p:sp>
      <p:sp>
        <p:nvSpPr>
          <p:cNvPr id="849" name="Прямоугольник 3"/>
          <p:cNvSpPr>
            <a:spLocks noChangeArrowheads="1"/>
          </p:cNvSpPr>
          <p:nvPr/>
        </p:nvSpPr>
        <p:spPr bwMode="auto">
          <a:xfrm>
            <a:off x="595313" y="3030538"/>
            <a:ext cx="30003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☀</a:t>
            </a:r>
            <a:endParaRPr lang="ru-RU" sz="1200"/>
          </a:p>
        </p:txBody>
      </p:sp>
      <p:sp>
        <p:nvSpPr>
          <p:cNvPr id="850" name="Прямоугольник 6"/>
          <p:cNvSpPr>
            <a:spLocks noChangeArrowheads="1"/>
          </p:cNvSpPr>
          <p:nvPr/>
        </p:nvSpPr>
        <p:spPr bwMode="auto">
          <a:xfrm>
            <a:off x="958850" y="2989263"/>
            <a:ext cx="36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/>
              <a:t>☀</a:t>
            </a:r>
            <a:endParaRPr lang="ru-RU" sz="1000" dirty="0"/>
          </a:p>
        </p:txBody>
      </p:sp>
      <p:sp>
        <p:nvSpPr>
          <p:cNvPr id="851" name="Прямоугольник 21"/>
          <p:cNvSpPr>
            <a:spLocks noChangeArrowheads="1"/>
          </p:cNvSpPr>
          <p:nvPr/>
        </p:nvSpPr>
        <p:spPr bwMode="auto">
          <a:xfrm>
            <a:off x="833438" y="3389313"/>
            <a:ext cx="300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☀</a:t>
            </a:r>
            <a:endParaRPr lang="ru-RU" sz="1200"/>
          </a:p>
        </p:txBody>
      </p:sp>
      <p:sp>
        <p:nvSpPr>
          <p:cNvPr id="852" name="Прямоугольник 851"/>
          <p:cNvSpPr/>
          <p:nvPr/>
        </p:nvSpPr>
        <p:spPr>
          <a:xfrm>
            <a:off x="1074738" y="3106738"/>
            <a:ext cx="2032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*</a:t>
            </a:r>
          </a:p>
        </p:txBody>
      </p:sp>
      <p:sp>
        <p:nvSpPr>
          <p:cNvPr id="853" name="Прямоугольник 852"/>
          <p:cNvSpPr/>
          <p:nvPr/>
        </p:nvSpPr>
        <p:spPr>
          <a:xfrm>
            <a:off x="685800" y="3144838"/>
            <a:ext cx="273050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*</a:t>
            </a:r>
          </a:p>
        </p:txBody>
      </p:sp>
      <p:sp>
        <p:nvSpPr>
          <p:cNvPr id="854" name="Прямоугольник 853"/>
          <p:cNvSpPr/>
          <p:nvPr/>
        </p:nvSpPr>
        <p:spPr>
          <a:xfrm>
            <a:off x="588963" y="3471863"/>
            <a:ext cx="274637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*</a:t>
            </a:r>
          </a:p>
        </p:txBody>
      </p:sp>
      <p:sp>
        <p:nvSpPr>
          <p:cNvPr id="855" name="Прямоугольник 288"/>
          <p:cNvSpPr>
            <a:spLocks noChangeArrowheads="1"/>
          </p:cNvSpPr>
          <p:nvPr/>
        </p:nvSpPr>
        <p:spPr bwMode="auto">
          <a:xfrm>
            <a:off x="804863" y="2460625"/>
            <a:ext cx="3000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☀</a:t>
            </a:r>
            <a:endParaRPr lang="ru-RU" sz="1200"/>
          </a:p>
        </p:txBody>
      </p:sp>
      <p:sp>
        <p:nvSpPr>
          <p:cNvPr id="856" name="Прямоугольник 289"/>
          <p:cNvSpPr>
            <a:spLocks noChangeArrowheads="1"/>
          </p:cNvSpPr>
          <p:nvPr/>
        </p:nvSpPr>
        <p:spPr bwMode="auto">
          <a:xfrm>
            <a:off x="936625" y="2789238"/>
            <a:ext cx="3270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b="1"/>
              <a:t>☄</a:t>
            </a:r>
            <a:endParaRPr lang="ru-RU" sz="1100" b="1"/>
          </a:p>
        </p:txBody>
      </p:sp>
      <p:sp>
        <p:nvSpPr>
          <p:cNvPr id="857" name="Прямоугольник 290"/>
          <p:cNvSpPr>
            <a:spLocks noChangeArrowheads="1"/>
          </p:cNvSpPr>
          <p:nvPr/>
        </p:nvSpPr>
        <p:spPr bwMode="auto">
          <a:xfrm>
            <a:off x="401638" y="3084513"/>
            <a:ext cx="327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b="1"/>
              <a:t>☄</a:t>
            </a:r>
            <a:endParaRPr lang="ru-RU" sz="1100" b="1"/>
          </a:p>
        </p:txBody>
      </p:sp>
      <p:sp>
        <p:nvSpPr>
          <p:cNvPr id="858" name="Прямоугольник 291"/>
          <p:cNvSpPr>
            <a:spLocks noChangeArrowheads="1"/>
          </p:cNvSpPr>
          <p:nvPr/>
        </p:nvSpPr>
        <p:spPr bwMode="auto">
          <a:xfrm>
            <a:off x="498475" y="3382963"/>
            <a:ext cx="3254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 b="1"/>
              <a:t>☄</a:t>
            </a:r>
            <a:endParaRPr lang="ru-RU" sz="1100" b="1"/>
          </a:p>
        </p:txBody>
      </p:sp>
      <p:sp>
        <p:nvSpPr>
          <p:cNvPr id="859" name="Прямоугольник 858"/>
          <p:cNvSpPr/>
          <p:nvPr/>
        </p:nvSpPr>
        <p:spPr>
          <a:xfrm>
            <a:off x="357188" y="3228975"/>
            <a:ext cx="27305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*</a:t>
            </a:r>
          </a:p>
        </p:txBody>
      </p:sp>
      <p:sp>
        <p:nvSpPr>
          <p:cNvPr id="860" name="Прямоугольник 293"/>
          <p:cNvSpPr>
            <a:spLocks noChangeArrowheads="1"/>
          </p:cNvSpPr>
          <p:nvPr/>
        </p:nvSpPr>
        <p:spPr bwMode="auto">
          <a:xfrm>
            <a:off x="1003300" y="2587625"/>
            <a:ext cx="3127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/>
              <a:t>☄</a:t>
            </a:r>
            <a:endParaRPr lang="ru-RU" sz="1000" b="1"/>
          </a:p>
        </p:txBody>
      </p:sp>
      <p:sp>
        <p:nvSpPr>
          <p:cNvPr id="861" name="Прямоугольник 295"/>
          <p:cNvSpPr>
            <a:spLocks noChangeArrowheads="1"/>
          </p:cNvSpPr>
          <p:nvPr/>
        </p:nvSpPr>
        <p:spPr bwMode="auto">
          <a:xfrm>
            <a:off x="725488" y="2955925"/>
            <a:ext cx="3254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sz="1400" dirty="0"/>
              <a:t>❖</a:t>
            </a:r>
          </a:p>
        </p:txBody>
      </p:sp>
      <p:sp>
        <p:nvSpPr>
          <p:cNvPr id="862" name="Прямоугольник 296"/>
          <p:cNvSpPr>
            <a:spLocks noChangeArrowheads="1"/>
          </p:cNvSpPr>
          <p:nvPr/>
        </p:nvSpPr>
        <p:spPr bwMode="auto">
          <a:xfrm>
            <a:off x="182555" y="5140167"/>
            <a:ext cx="365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dirty="0"/>
              <a:t>❖</a:t>
            </a:r>
          </a:p>
        </p:txBody>
      </p:sp>
      <p:sp>
        <p:nvSpPr>
          <p:cNvPr id="863" name="TextBox 297"/>
          <p:cNvSpPr txBox="1">
            <a:spLocks noChangeArrowheads="1"/>
          </p:cNvSpPr>
          <p:nvPr/>
        </p:nvSpPr>
        <p:spPr bwMode="auto">
          <a:xfrm>
            <a:off x="416230" y="5148900"/>
            <a:ext cx="9128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sz="1200" dirty="0"/>
              <a:t>-  </a:t>
            </a:r>
            <a:r>
              <a:rPr lang="ru-RU" sz="1400" dirty="0"/>
              <a:t>снег</a:t>
            </a:r>
          </a:p>
        </p:txBody>
      </p:sp>
      <p:sp>
        <p:nvSpPr>
          <p:cNvPr id="864" name="Прямоугольник 298"/>
          <p:cNvSpPr>
            <a:spLocks noChangeArrowheads="1"/>
          </p:cNvSpPr>
          <p:nvPr/>
        </p:nvSpPr>
        <p:spPr bwMode="auto">
          <a:xfrm>
            <a:off x="585788" y="3781425"/>
            <a:ext cx="307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◓</a:t>
            </a:r>
            <a:endParaRPr lang="ru-RU" sz="1200"/>
          </a:p>
        </p:txBody>
      </p:sp>
      <p:sp>
        <p:nvSpPr>
          <p:cNvPr id="865" name="Прямоугольник 299"/>
          <p:cNvSpPr>
            <a:spLocks noChangeArrowheads="1"/>
          </p:cNvSpPr>
          <p:nvPr/>
        </p:nvSpPr>
        <p:spPr bwMode="auto">
          <a:xfrm>
            <a:off x="950913" y="3160713"/>
            <a:ext cx="2968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/>
              <a:t>◓</a:t>
            </a:r>
            <a:endParaRPr lang="ru-RU" sz="1100"/>
          </a:p>
        </p:txBody>
      </p:sp>
      <p:sp>
        <p:nvSpPr>
          <p:cNvPr id="866" name="Прямоугольник 300"/>
          <p:cNvSpPr>
            <a:spLocks noChangeArrowheads="1"/>
          </p:cNvSpPr>
          <p:nvPr/>
        </p:nvSpPr>
        <p:spPr bwMode="auto">
          <a:xfrm>
            <a:off x="722313" y="3403600"/>
            <a:ext cx="2968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/>
              <a:t>◓</a:t>
            </a:r>
            <a:endParaRPr lang="ru-RU" sz="1600"/>
          </a:p>
        </p:txBody>
      </p:sp>
      <p:sp>
        <p:nvSpPr>
          <p:cNvPr id="867" name="Прямоугольник 301"/>
          <p:cNvSpPr>
            <a:spLocks noChangeArrowheads="1"/>
          </p:cNvSpPr>
          <p:nvPr/>
        </p:nvSpPr>
        <p:spPr bwMode="auto">
          <a:xfrm>
            <a:off x="936625" y="3541713"/>
            <a:ext cx="2968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/>
              <a:t>◓</a:t>
            </a:r>
            <a:endParaRPr lang="ru-RU" sz="1100"/>
          </a:p>
        </p:txBody>
      </p:sp>
      <p:sp>
        <p:nvSpPr>
          <p:cNvPr id="868" name="Прямоугольник 302"/>
          <p:cNvSpPr>
            <a:spLocks noChangeArrowheads="1"/>
          </p:cNvSpPr>
          <p:nvPr/>
        </p:nvSpPr>
        <p:spPr bwMode="auto">
          <a:xfrm>
            <a:off x="285750" y="3054350"/>
            <a:ext cx="2968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/>
              <a:t>◓</a:t>
            </a:r>
            <a:endParaRPr lang="ru-RU" sz="1100"/>
          </a:p>
        </p:txBody>
      </p:sp>
      <p:sp>
        <p:nvSpPr>
          <p:cNvPr id="869" name="Прямоугольник 868"/>
          <p:cNvSpPr/>
          <p:nvPr/>
        </p:nvSpPr>
        <p:spPr>
          <a:xfrm>
            <a:off x="493713" y="3289300"/>
            <a:ext cx="296862" cy="261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latin typeface="Arial" charset="0"/>
                <a:cs typeface="Arial" charset="0"/>
              </a:rPr>
              <a:t>◓</a:t>
            </a:r>
            <a:endParaRPr lang="ru-RU" sz="1050" dirty="0">
              <a:latin typeface="Arial" charset="0"/>
              <a:cs typeface="Arial" charset="0"/>
            </a:endParaRPr>
          </a:p>
        </p:txBody>
      </p:sp>
      <p:sp>
        <p:nvSpPr>
          <p:cNvPr id="870" name="Прямоугольник 869"/>
          <p:cNvSpPr/>
          <p:nvPr/>
        </p:nvSpPr>
        <p:spPr>
          <a:xfrm>
            <a:off x="1049338" y="2679700"/>
            <a:ext cx="296862" cy="261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>
                <a:latin typeface="Arial" charset="0"/>
                <a:cs typeface="Arial" charset="0"/>
              </a:rPr>
              <a:t>◓</a:t>
            </a:r>
            <a:endParaRPr lang="ru-RU" dirty="0">
              <a:latin typeface="Arial" charset="0"/>
              <a:cs typeface="Arial" charset="0"/>
            </a:endParaRPr>
          </a:p>
        </p:txBody>
      </p:sp>
      <p:sp>
        <p:nvSpPr>
          <p:cNvPr id="871" name="Прямоугольник 1"/>
          <p:cNvSpPr>
            <a:spLocks noChangeArrowheads="1"/>
          </p:cNvSpPr>
          <p:nvPr/>
        </p:nvSpPr>
        <p:spPr bwMode="auto">
          <a:xfrm>
            <a:off x="4005263" y="4332288"/>
            <a:ext cx="2365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Meiryo" pitchFamily="34" charset="-128"/>
                <a:ea typeface="Meiryo" pitchFamily="34" charset="-128"/>
              </a:rPr>
              <a:t>♨</a:t>
            </a:r>
            <a:endParaRPr lang="ru-RU"/>
          </a:p>
        </p:txBody>
      </p:sp>
      <p:sp>
        <p:nvSpPr>
          <p:cNvPr id="872" name="Прямоугольник 14"/>
          <p:cNvSpPr>
            <a:spLocks noChangeArrowheads="1"/>
          </p:cNvSpPr>
          <p:nvPr/>
        </p:nvSpPr>
        <p:spPr bwMode="auto">
          <a:xfrm>
            <a:off x="5772150" y="4402138"/>
            <a:ext cx="3391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Meiryo" pitchFamily="34" charset="-128"/>
                <a:ea typeface="Meiryo" pitchFamily="34" charset="-128"/>
              </a:rPr>
              <a:t>♨</a:t>
            </a:r>
            <a:endParaRPr lang="ru-RU" sz="1600" dirty="0">
              <a:solidFill>
                <a:srgbClr val="FF0000"/>
              </a:solidFill>
              <a:latin typeface="Meiryo" pitchFamily="34" charset="-128"/>
              <a:ea typeface="Meiryo" pitchFamily="34" charset="-128"/>
            </a:endParaRPr>
          </a:p>
        </p:txBody>
      </p:sp>
      <p:sp>
        <p:nvSpPr>
          <p:cNvPr id="873" name="Прямоугольник 284"/>
          <p:cNvSpPr>
            <a:spLocks noChangeArrowheads="1"/>
          </p:cNvSpPr>
          <p:nvPr/>
        </p:nvSpPr>
        <p:spPr bwMode="auto">
          <a:xfrm>
            <a:off x="4900613" y="4154488"/>
            <a:ext cx="396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☀</a:t>
            </a:r>
            <a:endParaRPr lang="ru-RU" sz="1200" dirty="0"/>
          </a:p>
        </p:txBody>
      </p:sp>
      <p:sp>
        <p:nvSpPr>
          <p:cNvPr id="874" name="Прямоугольник 284"/>
          <p:cNvSpPr>
            <a:spLocks noChangeArrowheads="1"/>
          </p:cNvSpPr>
          <p:nvPr/>
        </p:nvSpPr>
        <p:spPr bwMode="auto">
          <a:xfrm>
            <a:off x="5389563" y="4311650"/>
            <a:ext cx="396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☀</a:t>
            </a:r>
            <a:endParaRPr lang="ru-RU" sz="1200" dirty="0"/>
          </a:p>
        </p:txBody>
      </p:sp>
      <p:sp>
        <p:nvSpPr>
          <p:cNvPr id="875" name="Прямоугольник 284"/>
          <p:cNvSpPr>
            <a:spLocks noChangeArrowheads="1"/>
          </p:cNvSpPr>
          <p:nvPr/>
        </p:nvSpPr>
        <p:spPr bwMode="auto">
          <a:xfrm>
            <a:off x="5646738" y="4638675"/>
            <a:ext cx="396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☀</a:t>
            </a:r>
            <a:endParaRPr lang="ru-RU" sz="1200" dirty="0"/>
          </a:p>
        </p:txBody>
      </p:sp>
      <p:sp>
        <p:nvSpPr>
          <p:cNvPr id="876" name="Прямоугольник 284"/>
          <p:cNvSpPr>
            <a:spLocks noChangeArrowheads="1"/>
          </p:cNvSpPr>
          <p:nvPr/>
        </p:nvSpPr>
        <p:spPr bwMode="auto">
          <a:xfrm>
            <a:off x="4341813" y="4662488"/>
            <a:ext cx="39626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☀</a:t>
            </a:r>
            <a:endParaRPr lang="ru-RU" sz="1200" dirty="0"/>
          </a:p>
        </p:txBody>
      </p:sp>
      <p:sp>
        <p:nvSpPr>
          <p:cNvPr id="877" name="Прямоугольник 300"/>
          <p:cNvSpPr>
            <a:spLocks noChangeArrowheads="1"/>
          </p:cNvSpPr>
          <p:nvPr/>
        </p:nvSpPr>
        <p:spPr bwMode="auto">
          <a:xfrm>
            <a:off x="874713" y="3556000"/>
            <a:ext cx="296862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100"/>
              <a:t>◓</a:t>
            </a:r>
            <a:endParaRPr lang="ru-RU" sz="1600"/>
          </a:p>
        </p:txBody>
      </p:sp>
      <p:sp>
        <p:nvSpPr>
          <p:cNvPr id="878" name="Прямоугольник 284"/>
          <p:cNvSpPr>
            <a:spLocks noChangeArrowheads="1"/>
          </p:cNvSpPr>
          <p:nvPr/>
        </p:nvSpPr>
        <p:spPr bwMode="auto">
          <a:xfrm>
            <a:off x="1316038" y="3163888"/>
            <a:ext cx="36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/>
              <a:t>☀</a:t>
            </a:r>
            <a:endParaRPr lang="ru-RU" sz="1000" dirty="0"/>
          </a:p>
        </p:txBody>
      </p:sp>
      <p:sp>
        <p:nvSpPr>
          <p:cNvPr id="880" name="Прямоугольник 296"/>
          <p:cNvSpPr>
            <a:spLocks noChangeArrowheads="1"/>
          </p:cNvSpPr>
          <p:nvPr/>
        </p:nvSpPr>
        <p:spPr bwMode="auto">
          <a:xfrm>
            <a:off x="4260973" y="3160713"/>
            <a:ext cx="365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dirty="0"/>
              <a:t>❖</a:t>
            </a:r>
          </a:p>
        </p:txBody>
      </p:sp>
      <p:sp>
        <p:nvSpPr>
          <p:cNvPr id="881" name="Прямоугольник 12295"/>
          <p:cNvSpPr>
            <a:spLocks noChangeArrowheads="1"/>
          </p:cNvSpPr>
          <p:nvPr/>
        </p:nvSpPr>
        <p:spPr bwMode="auto">
          <a:xfrm>
            <a:off x="3922525" y="5499781"/>
            <a:ext cx="423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/>
              <a:t>◓</a:t>
            </a:r>
            <a:endParaRPr lang="ru-RU" sz="1200" dirty="0"/>
          </a:p>
        </p:txBody>
      </p:sp>
      <p:sp>
        <p:nvSpPr>
          <p:cNvPr id="882" name="Прямоугольник 272"/>
          <p:cNvSpPr>
            <a:spLocks noChangeArrowheads="1"/>
          </p:cNvSpPr>
          <p:nvPr/>
        </p:nvSpPr>
        <p:spPr bwMode="auto">
          <a:xfrm>
            <a:off x="5326681" y="2814751"/>
            <a:ext cx="36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/>
              <a:t>☀</a:t>
            </a:r>
            <a:endParaRPr lang="ru-RU" sz="1000" dirty="0"/>
          </a:p>
        </p:txBody>
      </p:sp>
      <p:sp>
        <p:nvSpPr>
          <p:cNvPr id="883" name="Freeform 29"/>
          <p:cNvSpPr>
            <a:spLocks/>
          </p:cNvSpPr>
          <p:nvPr/>
        </p:nvSpPr>
        <p:spPr bwMode="auto">
          <a:xfrm rot="704206">
            <a:off x="1921783" y="1736849"/>
            <a:ext cx="1650585" cy="932267"/>
          </a:xfrm>
          <a:custGeom>
            <a:avLst/>
            <a:gdLst>
              <a:gd name="T0" fmla="*/ 93124 w 857"/>
              <a:gd name="T1" fmla="*/ 8176 h 529"/>
              <a:gd name="T2" fmla="*/ 98552 w 857"/>
              <a:gd name="T3" fmla="*/ 8176 h 529"/>
              <a:gd name="T4" fmla="*/ 131431 w 857"/>
              <a:gd name="T5" fmla="*/ 11428 h 529"/>
              <a:gd name="T6" fmla="*/ 142524 w 857"/>
              <a:gd name="T7" fmla="*/ 10902 h 529"/>
              <a:gd name="T8" fmla="*/ 150695 w 857"/>
              <a:gd name="T9" fmla="*/ 10343 h 529"/>
              <a:gd name="T10" fmla="*/ 157564 w 857"/>
              <a:gd name="T11" fmla="*/ 10098 h 529"/>
              <a:gd name="T12" fmla="*/ 156131 w 857"/>
              <a:gd name="T13" fmla="*/ 8987 h 529"/>
              <a:gd name="T14" fmla="*/ 158961 w 857"/>
              <a:gd name="T15" fmla="*/ 7323 h 529"/>
              <a:gd name="T16" fmla="*/ 143757 w 857"/>
              <a:gd name="T17" fmla="*/ 5746 h 529"/>
              <a:gd name="T18" fmla="*/ 138412 w 857"/>
              <a:gd name="T19" fmla="*/ 3243 h 529"/>
              <a:gd name="T20" fmla="*/ 141105 w 857"/>
              <a:gd name="T21" fmla="*/ 5989 h 529"/>
              <a:gd name="T22" fmla="*/ 136974 w 857"/>
              <a:gd name="T23" fmla="*/ 7905 h 529"/>
              <a:gd name="T24" fmla="*/ 130168 w 857"/>
              <a:gd name="T25" fmla="*/ 8176 h 529"/>
              <a:gd name="T26" fmla="*/ 132893 w 857"/>
              <a:gd name="T27" fmla="*/ 6511 h 529"/>
              <a:gd name="T28" fmla="*/ 118009 w 857"/>
              <a:gd name="T29" fmla="*/ 6265 h 529"/>
              <a:gd name="T30" fmla="*/ 108254 w 857"/>
              <a:gd name="T31" fmla="*/ 5989 h 529"/>
              <a:gd name="T32" fmla="*/ 116309 w 857"/>
              <a:gd name="T33" fmla="*/ 4905 h 529"/>
              <a:gd name="T34" fmla="*/ 105444 w 857"/>
              <a:gd name="T35" fmla="*/ 5406 h 529"/>
              <a:gd name="T36" fmla="*/ 90365 w 857"/>
              <a:gd name="T37" fmla="*/ 4615 h 529"/>
              <a:gd name="T38" fmla="*/ 83466 w 857"/>
              <a:gd name="T39" fmla="*/ 4615 h 529"/>
              <a:gd name="T40" fmla="*/ 72438 w 857"/>
              <a:gd name="T41" fmla="*/ 5147 h 529"/>
              <a:gd name="T42" fmla="*/ 82106 w 857"/>
              <a:gd name="T43" fmla="*/ 3799 h 529"/>
              <a:gd name="T44" fmla="*/ 73914 w 857"/>
              <a:gd name="T45" fmla="*/ 0 h 529"/>
              <a:gd name="T46" fmla="*/ 67245 w 857"/>
              <a:gd name="T47" fmla="*/ 3001 h 529"/>
              <a:gd name="T48" fmla="*/ 62832 w 857"/>
              <a:gd name="T49" fmla="*/ 4905 h 529"/>
              <a:gd name="T50" fmla="*/ 56319 w 857"/>
              <a:gd name="T51" fmla="*/ 3525 h 529"/>
              <a:gd name="T52" fmla="*/ 38371 w 857"/>
              <a:gd name="T53" fmla="*/ 4361 h 529"/>
              <a:gd name="T54" fmla="*/ 30204 w 857"/>
              <a:gd name="T55" fmla="*/ 4361 h 529"/>
              <a:gd name="T56" fmla="*/ 21956 w 857"/>
              <a:gd name="T57" fmla="*/ 3525 h 529"/>
              <a:gd name="T58" fmla="*/ 15052 w 857"/>
              <a:gd name="T59" fmla="*/ 4905 h 529"/>
              <a:gd name="T60" fmla="*/ 8187 w 857"/>
              <a:gd name="T61" fmla="*/ 6265 h 529"/>
              <a:gd name="T62" fmla="*/ 8187 w 857"/>
              <a:gd name="T63" fmla="*/ 8700 h 529"/>
              <a:gd name="T64" fmla="*/ 0 w 857"/>
              <a:gd name="T65" fmla="*/ 9785 h 529"/>
              <a:gd name="T66" fmla="*/ 10941 w 857"/>
              <a:gd name="T67" fmla="*/ 13327 h 529"/>
              <a:gd name="T68" fmla="*/ 17915 w 857"/>
              <a:gd name="T69" fmla="*/ 14150 h 529"/>
              <a:gd name="T70" fmla="*/ 32966 w 857"/>
              <a:gd name="T71" fmla="*/ 15513 h 529"/>
              <a:gd name="T72" fmla="*/ 42620 w 857"/>
              <a:gd name="T73" fmla="*/ 16860 h 529"/>
              <a:gd name="T74" fmla="*/ 45260 w 857"/>
              <a:gd name="T75" fmla="*/ 17419 h 529"/>
              <a:gd name="T76" fmla="*/ 50726 w 857"/>
              <a:gd name="T77" fmla="*/ 16321 h 529"/>
              <a:gd name="T78" fmla="*/ 56319 w 857"/>
              <a:gd name="T79" fmla="*/ 14453 h 529"/>
              <a:gd name="T80" fmla="*/ 47783 w 857"/>
              <a:gd name="T81" fmla="*/ 14150 h 529"/>
              <a:gd name="T82" fmla="*/ 56319 w 857"/>
              <a:gd name="T83" fmla="*/ 11428 h 529"/>
              <a:gd name="T84" fmla="*/ 53493 w 857"/>
              <a:gd name="T85" fmla="*/ 9785 h 529"/>
              <a:gd name="T86" fmla="*/ 65563 w 857"/>
              <a:gd name="T87" fmla="*/ 11705 h 529"/>
              <a:gd name="T88" fmla="*/ 73914 w 857"/>
              <a:gd name="T89" fmla="*/ 11984 h 529"/>
              <a:gd name="T90" fmla="*/ 76804 w 857"/>
              <a:gd name="T91" fmla="*/ 10098 h 529"/>
              <a:gd name="T92" fmla="*/ 79348 w 857"/>
              <a:gd name="T93" fmla="*/ 8453 h 529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857"/>
              <a:gd name="T142" fmla="*/ 0 h 529"/>
              <a:gd name="T143" fmla="*/ 857 w 857"/>
              <a:gd name="T144" fmla="*/ 529 h 529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857" h="529">
                <a:moveTo>
                  <a:pt x="428" y="248"/>
                </a:moveTo>
                <a:lnTo>
                  <a:pt x="502" y="240"/>
                </a:lnTo>
                <a:lnTo>
                  <a:pt x="509" y="232"/>
                </a:lnTo>
                <a:lnTo>
                  <a:pt x="531" y="240"/>
                </a:lnTo>
                <a:lnTo>
                  <a:pt x="620" y="296"/>
                </a:lnTo>
                <a:lnTo>
                  <a:pt x="708" y="336"/>
                </a:lnTo>
                <a:lnTo>
                  <a:pt x="753" y="336"/>
                </a:lnTo>
                <a:lnTo>
                  <a:pt x="768" y="320"/>
                </a:lnTo>
                <a:lnTo>
                  <a:pt x="797" y="320"/>
                </a:lnTo>
                <a:lnTo>
                  <a:pt x="812" y="304"/>
                </a:lnTo>
                <a:lnTo>
                  <a:pt x="841" y="296"/>
                </a:lnTo>
                <a:lnTo>
                  <a:pt x="849" y="296"/>
                </a:lnTo>
                <a:lnTo>
                  <a:pt x="856" y="280"/>
                </a:lnTo>
                <a:lnTo>
                  <a:pt x="841" y="264"/>
                </a:lnTo>
                <a:lnTo>
                  <a:pt x="856" y="248"/>
                </a:lnTo>
                <a:lnTo>
                  <a:pt x="856" y="216"/>
                </a:lnTo>
                <a:lnTo>
                  <a:pt x="804" y="168"/>
                </a:lnTo>
                <a:lnTo>
                  <a:pt x="775" y="168"/>
                </a:lnTo>
                <a:lnTo>
                  <a:pt x="775" y="120"/>
                </a:lnTo>
                <a:lnTo>
                  <a:pt x="745" y="96"/>
                </a:lnTo>
                <a:lnTo>
                  <a:pt x="745" y="128"/>
                </a:lnTo>
                <a:lnTo>
                  <a:pt x="760" y="176"/>
                </a:lnTo>
                <a:lnTo>
                  <a:pt x="760" y="216"/>
                </a:lnTo>
                <a:lnTo>
                  <a:pt x="738" y="232"/>
                </a:lnTo>
                <a:lnTo>
                  <a:pt x="723" y="256"/>
                </a:lnTo>
                <a:lnTo>
                  <a:pt x="701" y="240"/>
                </a:lnTo>
                <a:lnTo>
                  <a:pt x="723" y="224"/>
                </a:lnTo>
                <a:lnTo>
                  <a:pt x="716" y="192"/>
                </a:lnTo>
                <a:lnTo>
                  <a:pt x="672" y="200"/>
                </a:lnTo>
                <a:lnTo>
                  <a:pt x="635" y="184"/>
                </a:lnTo>
                <a:lnTo>
                  <a:pt x="605" y="200"/>
                </a:lnTo>
                <a:lnTo>
                  <a:pt x="583" y="176"/>
                </a:lnTo>
                <a:lnTo>
                  <a:pt x="627" y="168"/>
                </a:lnTo>
                <a:lnTo>
                  <a:pt x="627" y="144"/>
                </a:lnTo>
                <a:lnTo>
                  <a:pt x="583" y="136"/>
                </a:lnTo>
                <a:lnTo>
                  <a:pt x="568" y="160"/>
                </a:lnTo>
                <a:lnTo>
                  <a:pt x="553" y="144"/>
                </a:lnTo>
                <a:lnTo>
                  <a:pt x="487" y="136"/>
                </a:lnTo>
                <a:lnTo>
                  <a:pt x="472" y="152"/>
                </a:lnTo>
                <a:lnTo>
                  <a:pt x="450" y="136"/>
                </a:lnTo>
                <a:lnTo>
                  <a:pt x="428" y="168"/>
                </a:lnTo>
                <a:lnTo>
                  <a:pt x="391" y="152"/>
                </a:lnTo>
                <a:lnTo>
                  <a:pt x="406" y="104"/>
                </a:lnTo>
                <a:lnTo>
                  <a:pt x="443" y="112"/>
                </a:lnTo>
                <a:lnTo>
                  <a:pt x="450" y="56"/>
                </a:lnTo>
                <a:lnTo>
                  <a:pt x="399" y="0"/>
                </a:lnTo>
                <a:lnTo>
                  <a:pt x="406" y="56"/>
                </a:lnTo>
                <a:lnTo>
                  <a:pt x="362" y="88"/>
                </a:lnTo>
                <a:lnTo>
                  <a:pt x="354" y="136"/>
                </a:lnTo>
                <a:lnTo>
                  <a:pt x="339" y="144"/>
                </a:lnTo>
                <a:lnTo>
                  <a:pt x="332" y="152"/>
                </a:lnTo>
                <a:lnTo>
                  <a:pt x="303" y="104"/>
                </a:lnTo>
                <a:lnTo>
                  <a:pt x="244" y="104"/>
                </a:lnTo>
                <a:lnTo>
                  <a:pt x="207" y="128"/>
                </a:lnTo>
                <a:lnTo>
                  <a:pt x="192" y="168"/>
                </a:lnTo>
                <a:lnTo>
                  <a:pt x="162" y="128"/>
                </a:lnTo>
                <a:lnTo>
                  <a:pt x="140" y="80"/>
                </a:lnTo>
                <a:lnTo>
                  <a:pt x="118" y="104"/>
                </a:lnTo>
                <a:lnTo>
                  <a:pt x="125" y="152"/>
                </a:lnTo>
                <a:lnTo>
                  <a:pt x="81" y="144"/>
                </a:lnTo>
                <a:lnTo>
                  <a:pt x="66" y="144"/>
                </a:lnTo>
                <a:lnTo>
                  <a:pt x="44" y="184"/>
                </a:lnTo>
                <a:lnTo>
                  <a:pt x="59" y="208"/>
                </a:lnTo>
                <a:lnTo>
                  <a:pt x="44" y="256"/>
                </a:lnTo>
                <a:lnTo>
                  <a:pt x="15" y="280"/>
                </a:lnTo>
                <a:lnTo>
                  <a:pt x="0" y="288"/>
                </a:lnTo>
                <a:lnTo>
                  <a:pt x="7" y="336"/>
                </a:lnTo>
                <a:lnTo>
                  <a:pt x="59" y="392"/>
                </a:lnTo>
                <a:lnTo>
                  <a:pt x="89" y="392"/>
                </a:lnTo>
                <a:lnTo>
                  <a:pt x="96" y="416"/>
                </a:lnTo>
                <a:lnTo>
                  <a:pt x="125" y="424"/>
                </a:lnTo>
                <a:lnTo>
                  <a:pt x="177" y="456"/>
                </a:lnTo>
                <a:lnTo>
                  <a:pt x="192" y="488"/>
                </a:lnTo>
                <a:lnTo>
                  <a:pt x="229" y="496"/>
                </a:lnTo>
                <a:lnTo>
                  <a:pt x="229" y="528"/>
                </a:lnTo>
                <a:lnTo>
                  <a:pt x="244" y="512"/>
                </a:lnTo>
                <a:lnTo>
                  <a:pt x="280" y="512"/>
                </a:lnTo>
                <a:lnTo>
                  <a:pt x="273" y="480"/>
                </a:lnTo>
                <a:lnTo>
                  <a:pt x="332" y="440"/>
                </a:lnTo>
                <a:lnTo>
                  <a:pt x="303" y="424"/>
                </a:lnTo>
                <a:lnTo>
                  <a:pt x="280" y="440"/>
                </a:lnTo>
                <a:lnTo>
                  <a:pt x="258" y="416"/>
                </a:lnTo>
                <a:lnTo>
                  <a:pt x="280" y="392"/>
                </a:lnTo>
                <a:lnTo>
                  <a:pt x="303" y="336"/>
                </a:lnTo>
                <a:lnTo>
                  <a:pt x="280" y="304"/>
                </a:lnTo>
                <a:lnTo>
                  <a:pt x="288" y="288"/>
                </a:lnTo>
                <a:lnTo>
                  <a:pt x="332" y="312"/>
                </a:lnTo>
                <a:lnTo>
                  <a:pt x="354" y="344"/>
                </a:lnTo>
                <a:lnTo>
                  <a:pt x="384" y="336"/>
                </a:lnTo>
                <a:lnTo>
                  <a:pt x="399" y="352"/>
                </a:lnTo>
                <a:lnTo>
                  <a:pt x="413" y="336"/>
                </a:lnTo>
                <a:lnTo>
                  <a:pt x="413" y="296"/>
                </a:lnTo>
                <a:lnTo>
                  <a:pt x="399" y="280"/>
                </a:lnTo>
                <a:lnTo>
                  <a:pt x="428" y="248"/>
                </a:lnTo>
              </a:path>
            </a:pathLst>
          </a:custGeom>
          <a:solidFill>
            <a:srgbClr val="92D050"/>
          </a:solidFill>
          <a:ln w="3175">
            <a:solidFill>
              <a:srgbClr val="129BA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4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84" name="Прямоугольник 269"/>
          <p:cNvSpPr>
            <a:spLocks noChangeArrowheads="1"/>
          </p:cNvSpPr>
          <p:nvPr/>
        </p:nvSpPr>
        <p:spPr bwMode="auto">
          <a:xfrm>
            <a:off x="2269361" y="3458526"/>
            <a:ext cx="3577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/>
              <a:t>☄</a:t>
            </a:r>
            <a:endParaRPr lang="ru-RU" sz="1000" b="1" dirty="0"/>
          </a:p>
        </p:txBody>
      </p:sp>
      <p:sp>
        <p:nvSpPr>
          <p:cNvPr id="885" name="Прямоугольник 269"/>
          <p:cNvSpPr>
            <a:spLocks noChangeArrowheads="1"/>
          </p:cNvSpPr>
          <p:nvPr/>
        </p:nvSpPr>
        <p:spPr bwMode="auto">
          <a:xfrm>
            <a:off x="1931902" y="3167906"/>
            <a:ext cx="35779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 dirty="0"/>
              <a:t>☄</a:t>
            </a:r>
            <a:endParaRPr lang="ru-RU" sz="1000" b="1" dirty="0"/>
          </a:p>
        </p:txBody>
      </p:sp>
      <p:sp>
        <p:nvSpPr>
          <p:cNvPr id="886" name="Прямоугольник 12295"/>
          <p:cNvSpPr>
            <a:spLocks noChangeArrowheads="1"/>
          </p:cNvSpPr>
          <p:nvPr/>
        </p:nvSpPr>
        <p:spPr bwMode="auto">
          <a:xfrm>
            <a:off x="1483519" y="2749914"/>
            <a:ext cx="23927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000" dirty="0"/>
              <a:t>◓</a:t>
            </a:r>
            <a:endParaRPr lang="ru-RU" sz="1000" dirty="0"/>
          </a:p>
        </p:txBody>
      </p:sp>
      <p:sp>
        <p:nvSpPr>
          <p:cNvPr id="887" name="Прямоугольник 282"/>
          <p:cNvSpPr>
            <a:spLocks noChangeArrowheads="1"/>
          </p:cNvSpPr>
          <p:nvPr/>
        </p:nvSpPr>
        <p:spPr bwMode="auto">
          <a:xfrm>
            <a:off x="1066293" y="1709851"/>
            <a:ext cx="36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/>
              <a:t>☀</a:t>
            </a:r>
            <a:endParaRPr lang="ru-RU" sz="1000" dirty="0"/>
          </a:p>
        </p:txBody>
      </p:sp>
      <p:sp>
        <p:nvSpPr>
          <p:cNvPr id="888" name="Rectangle 263"/>
          <p:cNvSpPr>
            <a:spLocks noChangeArrowheads="1"/>
          </p:cNvSpPr>
          <p:nvPr/>
        </p:nvSpPr>
        <p:spPr bwMode="auto">
          <a:xfrm>
            <a:off x="7134922" y="5580063"/>
            <a:ext cx="234950" cy="234950"/>
          </a:xfrm>
          <a:prstGeom prst="rect">
            <a:avLst/>
          </a:prstGeom>
          <a:pattFill prst="wdUpDiag">
            <a:fgClr>
              <a:srgbClr val="0070C0"/>
            </a:fgClr>
            <a:bgClr>
              <a:schemeClr val="bg1"/>
            </a:bgClr>
          </a:pattFill>
          <a:ln w="3175" algn="ctr">
            <a:solidFill>
              <a:srgbClr val="129BA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 altLang="ru-RU">
              <a:latin typeface="Clarendon Extended"/>
            </a:endParaRPr>
          </a:p>
        </p:txBody>
      </p:sp>
      <p:sp>
        <p:nvSpPr>
          <p:cNvPr id="889" name="Text Box 271"/>
          <p:cNvSpPr txBox="1">
            <a:spLocks noChangeArrowheads="1"/>
          </p:cNvSpPr>
          <p:nvPr/>
        </p:nvSpPr>
        <p:spPr bwMode="auto">
          <a:xfrm>
            <a:off x="7335823" y="5542161"/>
            <a:ext cx="13837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1400" dirty="0"/>
              <a:t>- комплекс ОЯ</a:t>
            </a:r>
          </a:p>
        </p:txBody>
      </p:sp>
      <p:sp>
        <p:nvSpPr>
          <p:cNvPr id="890" name="Прямоугольник 12288"/>
          <p:cNvSpPr>
            <a:spLocks noChangeArrowheads="1"/>
          </p:cNvSpPr>
          <p:nvPr/>
        </p:nvSpPr>
        <p:spPr bwMode="auto">
          <a:xfrm>
            <a:off x="1371026" y="2911475"/>
            <a:ext cx="36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/>
              <a:t>☀</a:t>
            </a:r>
            <a:endParaRPr lang="ru-RU" sz="1000" dirty="0"/>
          </a:p>
        </p:txBody>
      </p:sp>
      <p:sp>
        <p:nvSpPr>
          <p:cNvPr id="891" name="Прямоугольник 296"/>
          <p:cNvSpPr>
            <a:spLocks noChangeArrowheads="1"/>
          </p:cNvSpPr>
          <p:nvPr/>
        </p:nvSpPr>
        <p:spPr bwMode="auto">
          <a:xfrm>
            <a:off x="5220093" y="4550871"/>
            <a:ext cx="398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dirty="0"/>
              <a:t>❖</a:t>
            </a:r>
          </a:p>
        </p:txBody>
      </p:sp>
      <p:sp>
        <p:nvSpPr>
          <p:cNvPr id="892" name="Прямоугольник 12288"/>
          <p:cNvSpPr>
            <a:spLocks noChangeArrowheads="1"/>
          </p:cNvSpPr>
          <p:nvPr/>
        </p:nvSpPr>
        <p:spPr bwMode="auto">
          <a:xfrm>
            <a:off x="1332836" y="2726376"/>
            <a:ext cx="36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/>
              <a:t>☀</a:t>
            </a:r>
            <a:endParaRPr lang="ru-RU" sz="1000" dirty="0"/>
          </a:p>
        </p:txBody>
      </p:sp>
      <p:sp>
        <p:nvSpPr>
          <p:cNvPr id="893" name="Прямоугольник 12288"/>
          <p:cNvSpPr>
            <a:spLocks noChangeArrowheads="1"/>
          </p:cNvSpPr>
          <p:nvPr/>
        </p:nvSpPr>
        <p:spPr bwMode="auto">
          <a:xfrm>
            <a:off x="495322" y="3648846"/>
            <a:ext cx="300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☀</a:t>
            </a:r>
            <a:endParaRPr lang="ru-RU" dirty="0"/>
          </a:p>
        </p:txBody>
      </p:sp>
      <p:sp>
        <p:nvSpPr>
          <p:cNvPr id="894" name="Прямоугольник 12288"/>
          <p:cNvSpPr>
            <a:spLocks noChangeArrowheads="1"/>
          </p:cNvSpPr>
          <p:nvPr/>
        </p:nvSpPr>
        <p:spPr bwMode="auto">
          <a:xfrm>
            <a:off x="318636" y="3371850"/>
            <a:ext cx="36099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/>
              <a:t>☀</a:t>
            </a:r>
            <a:endParaRPr lang="ru-RU" sz="1000" dirty="0"/>
          </a:p>
        </p:txBody>
      </p:sp>
      <p:sp>
        <p:nvSpPr>
          <p:cNvPr id="895" name="Прямоугольник 12288"/>
          <p:cNvSpPr>
            <a:spLocks noChangeArrowheads="1"/>
          </p:cNvSpPr>
          <p:nvPr/>
        </p:nvSpPr>
        <p:spPr bwMode="auto">
          <a:xfrm>
            <a:off x="439737" y="3524662"/>
            <a:ext cx="3000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dirty="0"/>
              <a:t>☀</a:t>
            </a:r>
            <a:endParaRPr lang="ru-RU" dirty="0"/>
          </a:p>
        </p:txBody>
      </p:sp>
      <p:sp>
        <p:nvSpPr>
          <p:cNvPr id="896" name="Прямоугольник 12295"/>
          <p:cNvSpPr>
            <a:spLocks noChangeArrowheads="1"/>
          </p:cNvSpPr>
          <p:nvPr/>
        </p:nvSpPr>
        <p:spPr bwMode="auto">
          <a:xfrm>
            <a:off x="71194" y="2579850"/>
            <a:ext cx="42386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/>
              <a:t>◓</a:t>
            </a:r>
            <a:endParaRPr lang="ru-RU" sz="1000" dirty="0"/>
          </a:p>
        </p:txBody>
      </p:sp>
      <p:sp>
        <p:nvSpPr>
          <p:cNvPr id="897" name="Freeform 47"/>
          <p:cNvSpPr>
            <a:spLocks/>
          </p:cNvSpPr>
          <p:nvPr/>
        </p:nvSpPr>
        <p:spPr bwMode="auto">
          <a:xfrm rot="704206">
            <a:off x="32917" y="2609490"/>
            <a:ext cx="341515" cy="288693"/>
          </a:xfrm>
          <a:custGeom>
            <a:avLst/>
            <a:gdLst>
              <a:gd name="T0" fmla="*/ 4090 w 252"/>
              <a:gd name="T1" fmla="*/ 3216 h 345"/>
              <a:gd name="T2" fmla="*/ 13860 w 252"/>
              <a:gd name="T3" fmla="*/ 2719 h 345"/>
              <a:gd name="T4" fmla="*/ 10987 w 252"/>
              <a:gd name="T5" fmla="*/ 1353 h 345"/>
              <a:gd name="T6" fmla="*/ 18007 w 252"/>
              <a:gd name="T7" fmla="*/ 254 h 345"/>
              <a:gd name="T8" fmla="*/ 26271 w 252"/>
              <a:gd name="T9" fmla="*/ 0 h 345"/>
              <a:gd name="T10" fmla="*/ 30381 w 252"/>
              <a:gd name="T11" fmla="*/ 0 h 345"/>
              <a:gd name="T12" fmla="*/ 34510 w 252"/>
              <a:gd name="T13" fmla="*/ 823 h 345"/>
              <a:gd name="T14" fmla="*/ 40081 w 252"/>
              <a:gd name="T15" fmla="*/ 1912 h 345"/>
              <a:gd name="T16" fmla="*/ 34510 w 252"/>
              <a:gd name="T17" fmla="*/ 2165 h 345"/>
              <a:gd name="T18" fmla="*/ 41421 w 252"/>
              <a:gd name="T19" fmla="*/ 3797 h 345"/>
              <a:gd name="T20" fmla="*/ 42949 w 252"/>
              <a:gd name="T21" fmla="*/ 6495 h 345"/>
              <a:gd name="T22" fmla="*/ 46970 w 252"/>
              <a:gd name="T23" fmla="*/ 9514 h 345"/>
              <a:gd name="T24" fmla="*/ 36077 w 252"/>
              <a:gd name="T25" fmla="*/ 11683 h 345"/>
              <a:gd name="T26" fmla="*/ 27793 w 252"/>
              <a:gd name="T27" fmla="*/ 11409 h 345"/>
              <a:gd name="T28" fmla="*/ 15126 w 252"/>
              <a:gd name="T29" fmla="*/ 7305 h 345"/>
              <a:gd name="T30" fmla="*/ 15126 w 252"/>
              <a:gd name="T31" fmla="*/ 5733 h 345"/>
              <a:gd name="T32" fmla="*/ 10987 w 252"/>
              <a:gd name="T33" fmla="*/ 6495 h 345"/>
              <a:gd name="T34" fmla="*/ 8214 w 252"/>
              <a:gd name="T35" fmla="*/ 6250 h 345"/>
              <a:gd name="T36" fmla="*/ 6900 w 252"/>
              <a:gd name="T37" fmla="*/ 7090 h 345"/>
              <a:gd name="T38" fmla="*/ 4090 w 252"/>
              <a:gd name="T39" fmla="*/ 6495 h 345"/>
              <a:gd name="T40" fmla="*/ 5787 w 252"/>
              <a:gd name="T41" fmla="*/ 5401 h 345"/>
              <a:gd name="T42" fmla="*/ 0 w 252"/>
              <a:gd name="T43" fmla="*/ 4350 h 345"/>
              <a:gd name="T44" fmla="*/ 4090 w 252"/>
              <a:gd name="T45" fmla="*/ 3216 h 345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252"/>
              <a:gd name="T70" fmla="*/ 0 h 345"/>
              <a:gd name="T71" fmla="*/ 252 w 252"/>
              <a:gd name="T72" fmla="*/ 345 h 345"/>
              <a:gd name="connsiteX0" fmla="*/ 873 w 9960"/>
              <a:gd name="connsiteY0" fmla="*/ 2783 h 9739"/>
              <a:gd name="connsiteX1" fmla="*/ 2937 w 9960"/>
              <a:gd name="connsiteY1" fmla="*/ 2319 h 9739"/>
              <a:gd name="connsiteX2" fmla="*/ 2341 w 9960"/>
              <a:gd name="connsiteY2" fmla="*/ 1159 h 9739"/>
              <a:gd name="connsiteX3" fmla="*/ 3810 w 9960"/>
              <a:gd name="connsiteY3" fmla="*/ 232 h 9739"/>
              <a:gd name="connsiteX4" fmla="*/ 5556 w 9960"/>
              <a:gd name="connsiteY4" fmla="*/ 0 h 9739"/>
              <a:gd name="connsiteX5" fmla="*/ 6429 w 9960"/>
              <a:gd name="connsiteY5" fmla="*/ 0 h 9739"/>
              <a:gd name="connsiteX6" fmla="*/ 7341 w 9960"/>
              <a:gd name="connsiteY6" fmla="*/ 696 h 9739"/>
              <a:gd name="connsiteX7" fmla="*/ 8492 w 9960"/>
              <a:gd name="connsiteY7" fmla="*/ 1623 h 9739"/>
              <a:gd name="connsiteX8" fmla="*/ 7341 w 9960"/>
              <a:gd name="connsiteY8" fmla="*/ 1855 h 9739"/>
              <a:gd name="connsiteX9" fmla="*/ 8810 w 9960"/>
              <a:gd name="connsiteY9" fmla="*/ 3246 h 9739"/>
              <a:gd name="connsiteX10" fmla="*/ 9087 w 9960"/>
              <a:gd name="connsiteY10" fmla="*/ 5565 h 9739"/>
              <a:gd name="connsiteX11" fmla="*/ 9960 w 9960"/>
              <a:gd name="connsiteY11" fmla="*/ 8116 h 9739"/>
              <a:gd name="connsiteX12" fmla="*/ 7355 w 9960"/>
              <a:gd name="connsiteY12" fmla="*/ 8347 h 9739"/>
              <a:gd name="connsiteX13" fmla="*/ 5873 w 9960"/>
              <a:gd name="connsiteY13" fmla="*/ 9739 h 9739"/>
              <a:gd name="connsiteX14" fmla="*/ 3214 w 9960"/>
              <a:gd name="connsiteY14" fmla="*/ 6261 h 9739"/>
              <a:gd name="connsiteX15" fmla="*/ 3214 w 9960"/>
              <a:gd name="connsiteY15" fmla="*/ 4870 h 9739"/>
              <a:gd name="connsiteX16" fmla="*/ 2341 w 9960"/>
              <a:gd name="connsiteY16" fmla="*/ 5565 h 9739"/>
              <a:gd name="connsiteX17" fmla="*/ 1746 w 9960"/>
              <a:gd name="connsiteY17" fmla="*/ 5333 h 9739"/>
              <a:gd name="connsiteX18" fmla="*/ 1468 w 9960"/>
              <a:gd name="connsiteY18" fmla="*/ 6029 h 9739"/>
              <a:gd name="connsiteX19" fmla="*/ 873 w 9960"/>
              <a:gd name="connsiteY19" fmla="*/ 5565 h 9739"/>
              <a:gd name="connsiteX20" fmla="*/ 1190 w 9960"/>
              <a:gd name="connsiteY20" fmla="*/ 4638 h 9739"/>
              <a:gd name="connsiteX21" fmla="*/ 0 w 9960"/>
              <a:gd name="connsiteY21" fmla="*/ 3710 h 9739"/>
              <a:gd name="connsiteX22" fmla="*/ 873 w 9960"/>
              <a:gd name="connsiteY22" fmla="*/ 2783 h 9739"/>
              <a:gd name="connsiteX0" fmla="*/ 877 w 10000"/>
              <a:gd name="connsiteY0" fmla="*/ 2858 h 10000"/>
              <a:gd name="connsiteX1" fmla="*/ 2949 w 10000"/>
              <a:gd name="connsiteY1" fmla="*/ 2381 h 10000"/>
              <a:gd name="connsiteX2" fmla="*/ 2350 w 10000"/>
              <a:gd name="connsiteY2" fmla="*/ 1190 h 10000"/>
              <a:gd name="connsiteX3" fmla="*/ 3825 w 10000"/>
              <a:gd name="connsiteY3" fmla="*/ 238 h 10000"/>
              <a:gd name="connsiteX4" fmla="*/ 5578 w 10000"/>
              <a:gd name="connsiteY4" fmla="*/ 0 h 10000"/>
              <a:gd name="connsiteX5" fmla="*/ 6455 w 10000"/>
              <a:gd name="connsiteY5" fmla="*/ 0 h 10000"/>
              <a:gd name="connsiteX6" fmla="*/ 7370 w 10000"/>
              <a:gd name="connsiteY6" fmla="*/ 715 h 10000"/>
              <a:gd name="connsiteX7" fmla="*/ 8526 w 10000"/>
              <a:gd name="connsiteY7" fmla="*/ 1666 h 10000"/>
              <a:gd name="connsiteX8" fmla="*/ 7370 w 10000"/>
              <a:gd name="connsiteY8" fmla="*/ 1905 h 10000"/>
              <a:gd name="connsiteX9" fmla="*/ 8845 w 10000"/>
              <a:gd name="connsiteY9" fmla="*/ 3333 h 10000"/>
              <a:gd name="connsiteX10" fmla="*/ 6933 w 10000"/>
              <a:gd name="connsiteY10" fmla="*/ 5424 h 10000"/>
              <a:gd name="connsiteX11" fmla="*/ 10000 w 10000"/>
              <a:gd name="connsiteY11" fmla="*/ 8334 h 10000"/>
              <a:gd name="connsiteX12" fmla="*/ 7385 w 10000"/>
              <a:gd name="connsiteY12" fmla="*/ 8571 h 10000"/>
              <a:gd name="connsiteX13" fmla="*/ 5897 w 10000"/>
              <a:gd name="connsiteY13" fmla="*/ 10000 h 10000"/>
              <a:gd name="connsiteX14" fmla="*/ 3227 w 10000"/>
              <a:gd name="connsiteY14" fmla="*/ 6429 h 10000"/>
              <a:gd name="connsiteX15" fmla="*/ 3227 w 10000"/>
              <a:gd name="connsiteY15" fmla="*/ 5001 h 10000"/>
              <a:gd name="connsiteX16" fmla="*/ 2350 w 10000"/>
              <a:gd name="connsiteY16" fmla="*/ 5714 h 10000"/>
              <a:gd name="connsiteX17" fmla="*/ 1753 w 10000"/>
              <a:gd name="connsiteY17" fmla="*/ 5476 h 10000"/>
              <a:gd name="connsiteX18" fmla="*/ 1474 w 10000"/>
              <a:gd name="connsiteY18" fmla="*/ 6191 h 10000"/>
              <a:gd name="connsiteX19" fmla="*/ 877 w 10000"/>
              <a:gd name="connsiteY19" fmla="*/ 5714 h 10000"/>
              <a:gd name="connsiteX20" fmla="*/ 1195 w 10000"/>
              <a:gd name="connsiteY20" fmla="*/ 4762 h 10000"/>
              <a:gd name="connsiteX21" fmla="*/ 0 w 10000"/>
              <a:gd name="connsiteY21" fmla="*/ 3809 h 10000"/>
              <a:gd name="connsiteX22" fmla="*/ 877 w 10000"/>
              <a:gd name="connsiteY22" fmla="*/ 2858 h 10000"/>
              <a:gd name="connsiteX0" fmla="*/ 877 w 10000"/>
              <a:gd name="connsiteY0" fmla="*/ 2858 h 10000"/>
              <a:gd name="connsiteX1" fmla="*/ 2949 w 10000"/>
              <a:gd name="connsiteY1" fmla="*/ 2381 h 10000"/>
              <a:gd name="connsiteX2" fmla="*/ 2350 w 10000"/>
              <a:gd name="connsiteY2" fmla="*/ 1190 h 10000"/>
              <a:gd name="connsiteX3" fmla="*/ 3825 w 10000"/>
              <a:gd name="connsiteY3" fmla="*/ 238 h 10000"/>
              <a:gd name="connsiteX4" fmla="*/ 5578 w 10000"/>
              <a:gd name="connsiteY4" fmla="*/ 0 h 10000"/>
              <a:gd name="connsiteX5" fmla="*/ 6455 w 10000"/>
              <a:gd name="connsiteY5" fmla="*/ 0 h 10000"/>
              <a:gd name="connsiteX6" fmla="*/ 7370 w 10000"/>
              <a:gd name="connsiteY6" fmla="*/ 715 h 10000"/>
              <a:gd name="connsiteX7" fmla="*/ 8526 w 10000"/>
              <a:gd name="connsiteY7" fmla="*/ 1666 h 10000"/>
              <a:gd name="connsiteX8" fmla="*/ 7370 w 10000"/>
              <a:gd name="connsiteY8" fmla="*/ 1905 h 10000"/>
              <a:gd name="connsiteX9" fmla="*/ 8845 w 10000"/>
              <a:gd name="connsiteY9" fmla="*/ 3333 h 10000"/>
              <a:gd name="connsiteX10" fmla="*/ 6933 w 10000"/>
              <a:gd name="connsiteY10" fmla="*/ 5424 h 10000"/>
              <a:gd name="connsiteX11" fmla="*/ 10000 w 10000"/>
              <a:gd name="connsiteY11" fmla="*/ 8334 h 10000"/>
              <a:gd name="connsiteX12" fmla="*/ 7385 w 10000"/>
              <a:gd name="connsiteY12" fmla="*/ 8571 h 10000"/>
              <a:gd name="connsiteX13" fmla="*/ 5897 w 10000"/>
              <a:gd name="connsiteY13" fmla="*/ 10000 h 10000"/>
              <a:gd name="connsiteX14" fmla="*/ 3671 w 10000"/>
              <a:gd name="connsiteY14" fmla="*/ 8812 h 10000"/>
              <a:gd name="connsiteX15" fmla="*/ 3227 w 10000"/>
              <a:gd name="connsiteY15" fmla="*/ 6429 h 10000"/>
              <a:gd name="connsiteX16" fmla="*/ 3227 w 10000"/>
              <a:gd name="connsiteY16" fmla="*/ 5001 h 10000"/>
              <a:gd name="connsiteX17" fmla="*/ 2350 w 10000"/>
              <a:gd name="connsiteY17" fmla="*/ 5714 h 10000"/>
              <a:gd name="connsiteX18" fmla="*/ 1753 w 10000"/>
              <a:gd name="connsiteY18" fmla="*/ 5476 h 10000"/>
              <a:gd name="connsiteX19" fmla="*/ 1474 w 10000"/>
              <a:gd name="connsiteY19" fmla="*/ 6191 h 10000"/>
              <a:gd name="connsiteX20" fmla="*/ 877 w 10000"/>
              <a:gd name="connsiteY20" fmla="*/ 5714 h 10000"/>
              <a:gd name="connsiteX21" fmla="*/ 1195 w 10000"/>
              <a:gd name="connsiteY21" fmla="*/ 4762 h 10000"/>
              <a:gd name="connsiteX22" fmla="*/ 0 w 10000"/>
              <a:gd name="connsiteY22" fmla="*/ 3809 h 10000"/>
              <a:gd name="connsiteX23" fmla="*/ 877 w 10000"/>
              <a:gd name="connsiteY23" fmla="*/ 2858 h 10000"/>
              <a:gd name="connsiteX0" fmla="*/ 877 w 10000"/>
              <a:gd name="connsiteY0" fmla="*/ 2858 h 9590"/>
              <a:gd name="connsiteX1" fmla="*/ 2949 w 10000"/>
              <a:gd name="connsiteY1" fmla="*/ 2381 h 9590"/>
              <a:gd name="connsiteX2" fmla="*/ 2350 w 10000"/>
              <a:gd name="connsiteY2" fmla="*/ 1190 h 9590"/>
              <a:gd name="connsiteX3" fmla="*/ 3825 w 10000"/>
              <a:gd name="connsiteY3" fmla="*/ 238 h 9590"/>
              <a:gd name="connsiteX4" fmla="*/ 5578 w 10000"/>
              <a:gd name="connsiteY4" fmla="*/ 0 h 9590"/>
              <a:gd name="connsiteX5" fmla="*/ 6455 w 10000"/>
              <a:gd name="connsiteY5" fmla="*/ 0 h 9590"/>
              <a:gd name="connsiteX6" fmla="*/ 7370 w 10000"/>
              <a:gd name="connsiteY6" fmla="*/ 715 h 9590"/>
              <a:gd name="connsiteX7" fmla="*/ 8526 w 10000"/>
              <a:gd name="connsiteY7" fmla="*/ 1666 h 9590"/>
              <a:gd name="connsiteX8" fmla="*/ 7370 w 10000"/>
              <a:gd name="connsiteY8" fmla="*/ 1905 h 9590"/>
              <a:gd name="connsiteX9" fmla="*/ 8845 w 10000"/>
              <a:gd name="connsiteY9" fmla="*/ 3333 h 9590"/>
              <a:gd name="connsiteX10" fmla="*/ 6933 w 10000"/>
              <a:gd name="connsiteY10" fmla="*/ 5424 h 9590"/>
              <a:gd name="connsiteX11" fmla="*/ 10000 w 10000"/>
              <a:gd name="connsiteY11" fmla="*/ 8334 h 9590"/>
              <a:gd name="connsiteX12" fmla="*/ 7385 w 10000"/>
              <a:gd name="connsiteY12" fmla="*/ 8571 h 9590"/>
              <a:gd name="connsiteX13" fmla="*/ 6768 w 10000"/>
              <a:gd name="connsiteY13" fmla="*/ 9590 h 9590"/>
              <a:gd name="connsiteX14" fmla="*/ 3671 w 10000"/>
              <a:gd name="connsiteY14" fmla="*/ 8812 h 9590"/>
              <a:gd name="connsiteX15" fmla="*/ 3227 w 10000"/>
              <a:gd name="connsiteY15" fmla="*/ 6429 h 9590"/>
              <a:gd name="connsiteX16" fmla="*/ 3227 w 10000"/>
              <a:gd name="connsiteY16" fmla="*/ 5001 h 9590"/>
              <a:gd name="connsiteX17" fmla="*/ 2350 w 10000"/>
              <a:gd name="connsiteY17" fmla="*/ 5714 h 9590"/>
              <a:gd name="connsiteX18" fmla="*/ 1753 w 10000"/>
              <a:gd name="connsiteY18" fmla="*/ 5476 h 9590"/>
              <a:gd name="connsiteX19" fmla="*/ 1474 w 10000"/>
              <a:gd name="connsiteY19" fmla="*/ 6191 h 9590"/>
              <a:gd name="connsiteX20" fmla="*/ 877 w 10000"/>
              <a:gd name="connsiteY20" fmla="*/ 5714 h 9590"/>
              <a:gd name="connsiteX21" fmla="*/ 1195 w 10000"/>
              <a:gd name="connsiteY21" fmla="*/ 4762 h 9590"/>
              <a:gd name="connsiteX22" fmla="*/ 0 w 10000"/>
              <a:gd name="connsiteY22" fmla="*/ 3809 h 9590"/>
              <a:gd name="connsiteX23" fmla="*/ 877 w 10000"/>
              <a:gd name="connsiteY23" fmla="*/ 2858 h 9590"/>
              <a:gd name="connsiteX0" fmla="*/ 877 w 9220"/>
              <a:gd name="connsiteY0" fmla="*/ 2980 h 10000"/>
              <a:gd name="connsiteX1" fmla="*/ 2949 w 9220"/>
              <a:gd name="connsiteY1" fmla="*/ 2483 h 10000"/>
              <a:gd name="connsiteX2" fmla="*/ 2350 w 9220"/>
              <a:gd name="connsiteY2" fmla="*/ 1241 h 10000"/>
              <a:gd name="connsiteX3" fmla="*/ 3825 w 9220"/>
              <a:gd name="connsiteY3" fmla="*/ 248 h 10000"/>
              <a:gd name="connsiteX4" fmla="*/ 5578 w 9220"/>
              <a:gd name="connsiteY4" fmla="*/ 0 h 10000"/>
              <a:gd name="connsiteX5" fmla="*/ 6455 w 9220"/>
              <a:gd name="connsiteY5" fmla="*/ 0 h 10000"/>
              <a:gd name="connsiteX6" fmla="*/ 7370 w 9220"/>
              <a:gd name="connsiteY6" fmla="*/ 746 h 10000"/>
              <a:gd name="connsiteX7" fmla="*/ 8526 w 9220"/>
              <a:gd name="connsiteY7" fmla="*/ 1737 h 10000"/>
              <a:gd name="connsiteX8" fmla="*/ 7370 w 9220"/>
              <a:gd name="connsiteY8" fmla="*/ 1986 h 10000"/>
              <a:gd name="connsiteX9" fmla="*/ 8845 w 9220"/>
              <a:gd name="connsiteY9" fmla="*/ 3475 h 10000"/>
              <a:gd name="connsiteX10" fmla="*/ 6933 w 9220"/>
              <a:gd name="connsiteY10" fmla="*/ 5656 h 10000"/>
              <a:gd name="connsiteX11" fmla="*/ 9220 w 9220"/>
              <a:gd name="connsiteY11" fmla="*/ 8827 h 10000"/>
              <a:gd name="connsiteX12" fmla="*/ 7385 w 9220"/>
              <a:gd name="connsiteY12" fmla="*/ 8937 h 10000"/>
              <a:gd name="connsiteX13" fmla="*/ 6768 w 9220"/>
              <a:gd name="connsiteY13" fmla="*/ 10000 h 10000"/>
              <a:gd name="connsiteX14" fmla="*/ 3671 w 9220"/>
              <a:gd name="connsiteY14" fmla="*/ 9189 h 10000"/>
              <a:gd name="connsiteX15" fmla="*/ 3227 w 9220"/>
              <a:gd name="connsiteY15" fmla="*/ 6704 h 10000"/>
              <a:gd name="connsiteX16" fmla="*/ 3227 w 9220"/>
              <a:gd name="connsiteY16" fmla="*/ 5215 h 10000"/>
              <a:gd name="connsiteX17" fmla="*/ 2350 w 9220"/>
              <a:gd name="connsiteY17" fmla="*/ 5958 h 10000"/>
              <a:gd name="connsiteX18" fmla="*/ 1753 w 9220"/>
              <a:gd name="connsiteY18" fmla="*/ 5710 h 10000"/>
              <a:gd name="connsiteX19" fmla="*/ 1474 w 9220"/>
              <a:gd name="connsiteY19" fmla="*/ 6456 h 10000"/>
              <a:gd name="connsiteX20" fmla="*/ 877 w 9220"/>
              <a:gd name="connsiteY20" fmla="*/ 5958 h 10000"/>
              <a:gd name="connsiteX21" fmla="*/ 1195 w 9220"/>
              <a:gd name="connsiteY21" fmla="*/ 4966 h 10000"/>
              <a:gd name="connsiteX22" fmla="*/ 0 w 9220"/>
              <a:gd name="connsiteY22" fmla="*/ 3972 h 10000"/>
              <a:gd name="connsiteX23" fmla="*/ 877 w 9220"/>
              <a:gd name="connsiteY23" fmla="*/ 2980 h 10000"/>
              <a:gd name="connsiteX0" fmla="*/ 951 w 10000"/>
              <a:gd name="connsiteY0" fmla="*/ 2980 h 10000"/>
              <a:gd name="connsiteX1" fmla="*/ 3198 w 10000"/>
              <a:gd name="connsiteY1" fmla="*/ 2483 h 10000"/>
              <a:gd name="connsiteX2" fmla="*/ 2549 w 10000"/>
              <a:gd name="connsiteY2" fmla="*/ 1241 h 10000"/>
              <a:gd name="connsiteX3" fmla="*/ 4149 w 10000"/>
              <a:gd name="connsiteY3" fmla="*/ 248 h 10000"/>
              <a:gd name="connsiteX4" fmla="*/ 6050 w 10000"/>
              <a:gd name="connsiteY4" fmla="*/ 0 h 10000"/>
              <a:gd name="connsiteX5" fmla="*/ 7001 w 10000"/>
              <a:gd name="connsiteY5" fmla="*/ 0 h 10000"/>
              <a:gd name="connsiteX6" fmla="*/ 7993 w 10000"/>
              <a:gd name="connsiteY6" fmla="*/ 746 h 10000"/>
              <a:gd name="connsiteX7" fmla="*/ 9247 w 10000"/>
              <a:gd name="connsiteY7" fmla="*/ 1737 h 10000"/>
              <a:gd name="connsiteX8" fmla="*/ 7993 w 10000"/>
              <a:gd name="connsiteY8" fmla="*/ 1986 h 10000"/>
              <a:gd name="connsiteX9" fmla="*/ 9593 w 10000"/>
              <a:gd name="connsiteY9" fmla="*/ 3475 h 10000"/>
              <a:gd name="connsiteX10" fmla="*/ 7520 w 10000"/>
              <a:gd name="connsiteY10" fmla="*/ 5656 h 10000"/>
              <a:gd name="connsiteX11" fmla="*/ 10000 w 10000"/>
              <a:gd name="connsiteY11" fmla="*/ 8827 h 10000"/>
              <a:gd name="connsiteX12" fmla="*/ 8010 w 10000"/>
              <a:gd name="connsiteY12" fmla="*/ 8937 h 10000"/>
              <a:gd name="connsiteX13" fmla="*/ 7341 w 10000"/>
              <a:gd name="connsiteY13" fmla="*/ 10000 h 10000"/>
              <a:gd name="connsiteX14" fmla="*/ 5667 w 10000"/>
              <a:gd name="connsiteY14" fmla="*/ 8230 h 10000"/>
              <a:gd name="connsiteX15" fmla="*/ 3500 w 10000"/>
              <a:gd name="connsiteY15" fmla="*/ 6704 h 10000"/>
              <a:gd name="connsiteX16" fmla="*/ 3500 w 10000"/>
              <a:gd name="connsiteY16" fmla="*/ 5215 h 10000"/>
              <a:gd name="connsiteX17" fmla="*/ 2549 w 10000"/>
              <a:gd name="connsiteY17" fmla="*/ 5958 h 10000"/>
              <a:gd name="connsiteX18" fmla="*/ 1901 w 10000"/>
              <a:gd name="connsiteY18" fmla="*/ 5710 h 10000"/>
              <a:gd name="connsiteX19" fmla="*/ 1599 w 10000"/>
              <a:gd name="connsiteY19" fmla="*/ 6456 h 10000"/>
              <a:gd name="connsiteX20" fmla="*/ 951 w 10000"/>
              <a:gd name="connsiteY20" fmla="*/ 5958 h 10000"/>
              <a:gd name="connsiteX21" fmla="*/ 1296 w 10000"/>
              <a:gd name="connsiteY21" fmla="*/ 4966 h 10000"/>
              <a:gd name="connsiteX22" fmla="*/ 0 w 10000"/>
              <a:gd name="connsiteY22" fmla="*/ 3972 h 10000"/>
              <a:gd name="connsiteX23" fmla="*/ 951 w 10000"/>
              <a:gd name="connsiteY23" fmla="*/ 2980 h 10000"/>
              <a:gd name="connsiteX0" fmla="*/ 951 w 10000"/>
              <a:gd name="connsiteY0" fmla="*/ 2980 h 10000"/>
              <a:gd name="connsiteX1" fmla="*/ 3198 w 10000"/>
              <a:gd name="connsiteY1" fmla="*/ 2483 h 10000"/>
              <a:gd name="connsiteX2" fmla="*/ 2549 w 10000"/>
              <a:gd name="connsiteY2" fmla="*/ 1241 h 10000"/>
              <a:gd name="connsiteX3" fmla="*/ 4149 w 10000"/>
              <a:gd name="connsiteY3" fmla="*/ 248 h 10000"/>
              <a:gd name="connsiteX4" fmla="*/ 6050 w 10000"/>
              <a:gd name="connsiteY4" fmla="*/ 0 h 10000"/>
              <a:gd name="connsiteX5" fmla="*/ 7001 w 10000"/>
              <a:gd name="connsiteY5" fmla="*/ 0 h 10000"/>
              <a:gd name="connsiteX6" fmla="*/ 7993 w 10000"/>
              <a:gd name="connsiteY6" fmla="*/ 746 h 10000"/>
              <a:gd name="connsiteX7" fmla="*/ 9247 w 10000"/>
              <a:gd name="connsiteY7" fmla="*/ 1737 h 10000"/>
              <a:gd name="connsiteX8" fmla="*/ 7993 w 10000"/>
              <a:gd name="connsiteY8" fmla="*/ 1986 h 10000"/>
              <a:gd name="connsiteX9" fmla="*/ 8451 w 10000"/>
              <a:gd name="connsiteY9" fmla="*/ 4483 h 10000"/>
              <a:gd name="connsiteX10" fmla="*/ 7520 w 10000"/>
              <a:gd name="connsiteY10" fmla="*/ 5656 h 10000"/>
              <a:gd name="connsiteX11" fmla="*/ 10000 w 10000"/>
              <a:gd name="connsiteY11" fmla="*/ 8827 h 10000"/>
              <a:gd name="connsiteX12" fmla="*/ 8010 w 10000"/>
              <a:gd name="connsiteY12" fmla="*/ 8937 h 10000"/>
              <a:gd name="connsiteX13" fmla="*/ 7341 w 10000"/>
              <a:gd name="connsiteY13" fmla="*/ 10000 h 10000"/>
              <a:gd name="connsiteX14" fmla="*/ 5667 w 10000"/>
              <a:gd name="connsiteY14" fmla="*/ 8230 h 10000"/>
              <a:gd name="connsiteX15" fmla="*/ 3500 w 10000"/>
              <a:gd name="connsiteY15" fmla="*/ 6704 h 10000"/>
              <a:gd name="connsiteX16" fmla="*/ 3500 w 10000"/>
              <a:gd name="connsiteY16" fmla="*/ 5215 h 10000"/>
              <a:gd name="connsiteX17" fmla="*/ 2549 w 10000"/>
              <a:gd name="connsiteY17" fmla="*/ 5958 h 10000"/>
              <a:gd name="connsiteX18" fmla="*/ 1901 w 10000"/>
              <a:gd name="connsiteY18" fmla="*/ 5710 h 10000"/>
              <a:gd name="connsiteX19" fmla="*/ 1599 w 10000"/>
              <a:gd name="connsiteY19" fmla="*/ 6456 h 10000"/>
              <a:gd name="connsiteX20" fmla="*/ 951 w 10000"/>
              <a:gd name="connsiteY20" fmla="*/ 5958 h 10000"/>
              <a:gd name="connsiteX21" fmla="*/ 1296 w 10000"/>
              <a:gd name="connsiteY21" fmla="*/ 4966 h 10000"/>
              <a:gd name="connsiteX22" fmla="*/ 0 w 10000"/>
              <a:gd name="connsiteY22" fmla="*/ 3972 h 10000"/>
              <a:gd name="connsiteX23" fmla="*/ 951 w 10000"/>
              <a:gd name="connsiteY23" fmla="*/ 2980 h 10000"/>
              <a:gd name="connsiteX0" fmla="*/ 951 w 10000"/>
              <a:gd name="connsiteY0" fmla="*/ 2980 h 10000"/>
              <a:gd name="connsiteX1" fmla="*/ 3198 w 10000"/>
              <a:gd name="connsiteY1" fmla="*/ 2483 h 10000"/>
              <a:gd name="connsiteX2" fmla="*/ 2549 w 10000"/>
              <a:gd name="connsiteY2" fmla="*/ 1241 h 10000"/>
              <a:gd name="connsiteX3" fmla="*/ 4149 w 10000"/>
              <a:gd name="connsiteY3" fmla="*/ 248 h 10000"/>
              <a:gd name="connsiteX4" fmla="*/ 6050 w 10000"/>
              <a:gd name="connsiteY4" fmla="*/ 0 h 10000"/>
              <a:gd name="connsiteX5" fmla="*/ 7001 w 10000"/>
              <a:gd name="connsiteY5" fmla="*/ 0 h 10000"/>
              <a:gd name="connsiteX6" fmla="*/ 7993 w 10000"/>
              <a:gd name="connsiteY6" fmla="*/ 746 h 10000"/>
              <a:gd name="connsiteX7" fmla="*/ 9247 w 10000"/>
              <a:gd name="connsiteY7" fmla="*/ 1737 h 10000"/>
              <a:gd name="connsiteX8" fmla="*/ 9564 w 10000"/>
              <a:gd name="connsiteY8" fmla="*/ 3242 h 10000"/>
              <a:gd name="connsiteX9" fmla="*/ 8451 w 10000"/>
              <a:gd name="connsiteY9" fmla="*/ 4483 h 10000"/>
              <a:gd name="connsiteX10" fmla="*/ 7520 w 10000"/>
              <a:gd name="connsiteY10" fmla="*/ 5656 h 10000"/>
              <a:gd name="connsiteX11" fmla="*/ 10000 w 10000"/>
              <a:gd name="connsiteY11" fmla="*/ 8827 h 10000"/>
              <a:gd name="connsiteX12" fmla="*/ 8010 w 10000"/>
              <a:gd name="connsiteY12" fmla="*/ 8937 h 10000"/>
              <a:gd name="connsiteX13" fmla="*/ 7341 w 10000"/>
              <a:gd name="connsiteY13" fmla="*/ 10000 h 10000"/>
              <a:gd name="connsiteX14" fmla="*/ 5667 w 10000"/>
              <a:gd name="connsiteY14" fmla="*/ 8230 h 10000"/>
              <a:gd name="connsiteX15" fmla="*/ 3500 w 10000"/>
              <a:gd name="connsiteY15" fmla="*/ 6704 h 10000"/>
              <a:gd name="connsiteX16" fmla="*/ 3500 w 10000"/>
              <a:gd name="connsiteY16" fmla="*/ 5215 h 10000"/>
              <a:gd name="connsiteX17" fmla="*/ 2549 w 10000"/>
              <a:gd name="connsiteY17" fmla="*/ 5958 h 10000"/>
              <a:gd name="connsiteX18" fmla="*/ 1901 w 10000"/>
              <a:gd name="connsiteY18" fmla="*/ 5710 h 10000"/>
              <a:gd name="connsiteX19" fmla="*/ 1599 w 10000"/>
              <a:gd name="connsiteY19" fmla="*/ 6456 h 10000"/>
              <a:gd name="connsiteX20" fmla="*/ 951 w 10000"/>
              <a:gd name="connsiteY20" fmla="*/ 5958 h 10000"/>
              <a:gd name="connsiteX21" fmla="*/ 1296 w 10000"/>
              <a:gd name="connsiteY21" fmla="*/ 4966 h 10000"/>
              <a:gd name="connsiteX22" fmla="*/ 0 w 10000"/>
              <a:gd name="connsiteY22" fmla="*/ 3972 h 10000"/>
              <a:gd name="connsiteX23" fmla="*/ 951 w 10000"/>
              <a:gd name="connsiteY23" fmla="*/ 2980 h 10000"/>
              <a:gd name="connsiteX0" fmla="*/ 951 w 10000"/>
              <a:gd name="connsiteY0" fmla="*/ 2980 h 10000"/>
              <a:gd name="connsiteX1" fmla="*/ 3198 w 10000"/>
              <a:gd name="connsiteY1" fmla="*/ 2483 h 10000"/>
              <a:gd name="connsiteX2" fmla="*/ 2549 w 10000"/>
              <a:gd name="connsiteY2" fmla="*/ 1241 h 10000"/>
              <a:gd name="connsiteX3" fmla="*/ 4149 w 10000"/>
              <a:gd name="connsiteY3" fmla="*/ 248 h 10000"/>
              <a:gd name="connsiteX4" fmla="*/ 8141 w 10000"/>
              <a:gd name="connsiteY4" fmla="*/ 2545 h 10000"/>
              <a:gd name="connsiteX5" fmla="*/ 7001 w 10000"/>
              <a:gd name="connsiteY5" fmla="*/ 0 h 10000"/>
              <a:gd name="connsiteX6" fmla="*/ 7993 w 10000"/>
              <a:gd name="connsiteY6" fmla="*/ 746 h 10000"/>
              <a:gd name="connsiteX7" fmla="*/ 9247 w 10000"/>
              <a:gd name="connsiteY7" fmla="*/ 1737 h 10000"/>
              <a:gd name="connsiteX8" fmla="*/ 9564 w 10000"/>
              <a:gd name="connsiteY8" fmla="*/ 3242 h 10000"/>
              <a:gd name="connsiteX9" fmla="*/ 8451 w 10000"/>
              <a:gd name="connsiteY9" fmla="*/ 4483 h 10000"/>
              <a:gd name="connsiteX10" fmla="*/ 7520 w 10000"/>
              <a:gd name="connsiteY10" fmla="*/ 5656 h 10000"/>
              <a:gd name="connsiteX11" fmla="*/ 10000 w 10000"/>
              <a:gd name="connsiteY11" fmla="*/ 8827 h 10000"/>
              <a:gd name="connsiteX12" fmla="*/ 8010 w 10000"/>
              <a:gd name="connsiteY12" fmla="*/ 8937 h 10000"/>
              <a:gd name="connsiteX13" fmla="*/ 7341 w 10000"/>
              <a:gd name="connsiteY13" fmla="*/ 10000 h 10000"/>
              <a:gd name="connsiteX14" fmla="*/ 5667 w 10000"/>
              <a:gd name="connsiteY14" fmla="*/ 8230 h 10000"/>
              <a:gd name="connsiteX15" fmla="*/ 3500 w 10000"/>
              <a:gd name="connsiteY15" fmla="*/ 6704 h 10000"/>
              <a:gd name="connsiteX16" fmla="*/ 3500 w 10000"/>
              <a:gd name="connsiteY16" fmla="*/ 5215 h 10000"/>
              <a:gd name="connsiteX17" fmla="*/ 2549 w 10000"/>
              <a:gd name="connsiteY17" fmla="*/ 5958 h 10000"/>
              <a:gd name="connsiteX18" fmla="*/ 1901 w 10000"/>
              <a:gd name="connsiteY18" fmla="*/ 5710 h 10000"/>
              <a:gd name="connsiteX19" fmla="*/ 1599 w 10000"/>
              <a:gd name="connsiteY19" fmla="*/ 6456 h 10000"/>
              <a:gd name="connsiteX20" fmla="*/ 951 w 10000"/>
              <a:gd name="connsiteY20" fmla="*/ 5958 h 10000"/>
              <a:gd name="connsiteX21" fmla="*/ 1296 w 10000"/>
              <a:gd name="connsiteY21" fmla="*/ 4966 h 10000"/>
              <a:gd name="connsiteX22" fmla="*/ 0 w 10000"/>
              <a:gd name="connsiteY22" fmla="*/ 3972 h 10000"/>
              <a:gd name="connsiteX23" fmla="*/ 951 w 10000"/>
              <a:gd name="connsiteY23" fmla="*/ 2980 h 10000"/>
              <a:gd name="connsiteX0" fmla="*/ 951 w 10000"/>
              <a:gd name="connsiteY0" fmla="*/ 3889 h 10909"/>
              <a:gd name="connsiteX1" fmla="*/ 3198 w 10000"/>
              <a:gd name="connsiteY1" fmla="*/ 3392 h 10909"/>
              <a:gd name="connsiteX2" fmla="*/ 563 w 10000"/>
              <a:gd name="connsiteY2" fmla="*/ 0 h 10909"/>
              <a:gd name="connsiteX3" fmla="*/ 4149 w 10000"/>
              <a:gd name="connsiteY3" fmla="*/ 1157 h 10909"/>
              <a:gd name="connsiteX4" fmla="*/ 8141 w 10000"/>
              <a:gd name="connsiteY4" fmla="*/ 3454 h 10909"/>
              <a:gd name="connsiteX5" fmla="*/ 7001 w 10000"/>
              <a:gd name="connsiteY5" fmla="*/ 909 h 10909"/>
              <a:gd name="connsiteX6" fmla="*/ 7993 w 10000"/>
              <a:gd name="connsiteY6" fmla="*/ 1655 h 10909"/>
              <a:gd name="connsiteX7" fmla="*/ 9247 w 10000"/>
              <a:gd name="connsiteY7" fmla="*/ 2646 h 10909"/>
              <a:gd name="connsiteX8" fmla="*/ 9564 w 10000"/>
              <a:gd name="connsiteY8" fmla="*/ 4151 h 10909"/>
              <a:gd name="connsiteX9" fmla="*/ 8451 w 10000"/>
              <a:gd name="connsiteY9" fmla="*/ 5392 h 10909"/>
              <a:gd name="connsiteX10" fmla="*/ 7520 w 10000"/>
              <a:gd name="connsiteY10" fmla="*/ 6565 h 10909"/>
              <a:gd name="connsiteX11" fmla="*/ 10000 w 10000"/>
              <a:gd name="connsiteY11" fmla="*/ 9736 h 10909"/>
              <a:gd name="connsiteX12" fmla="*/ 8010 w 10000"/>
              <a:gd name="connsiteY12" fmla="*/ 9846 h 10909"/>
              <a:gd name="connsiteX13" fmla="*/ 7341 w 10000"/>
              <a:gd name="connsiteY13" fmla="*/ 10909 h 10909"/>
              <a:gd name="connsiteX14" fmla="*/ 5667 w 10000"/>
              <a:gd name="connsiteY14" fmla="*/ 9139 h 10909"/>
              <a:gd name="connsiteX15" fmla="*/ 3500 w 10000"/>
              <a:gd name="connsiteY15" fmla="*/ 7613 h 10909"/>
              <a:gd name="connsiteX16" fmla="*/ 3500 w 10000"/>
              <a:gd name="connsiteY16" fmla="*/ 6124 h 10909"/>
              <a:gd name="connsiteX17" fmla="*/ 2549 w 10000"/>
              <a:gd name="connsiteY17" fmla="*/ 6867 h 10909"/>
              <a:gd name="connsiteX18" fmla="*/ 1901 w 10000"/>
              <a:gd name="connsiteY18" fmla="*/ 6619 h 10909"/>
              <a:gd name="connsiteX19" fmla="*/ 1599 w 10000"/>
              <a:gd name="connsiteY19" fmla="*/ 7365 h 10909"/>
              <a:gd name="connsiteX20" fmla="*/ 951 w 10000"/>
              <a:gd name="connsiteY20" fmla="*/ 6867 h 10909"/>
              <a:gd name="connsiteX21" fmla="*/ 1296 w 10000"/>
              <a:gd name="connsiteY21" fmla="*/ 5875 h 10909"/>
              <a:gd name="connsiteX22" fmla="*/ 0 w 10000"/>
              <a:gd name="connsiteY22" fmla="*/ 4881 h 10909"/>
              <a:gd name="connsiteX23" fmla="*/ 951 w 10000"/>
              <a:gd name="connsiteY23" fmla="*/ 3889 h 10909"/>
              <a:gd name="connsiteX0" fmla="*/ 4229 w 13278"/>
              <a:gd name="connsiteY0" fmla="*/ 3889 h 10909"/>
              <a:gd name="connsiteX1" fmla="*/ 6476 w 13278"/>
              <a:gd name="connsiteY1" fmla="*/ 3392 h 10909"/>
              <a:gd name="connsiteX2" fmla="*/ 3841 w 13278"/>
              <a:gd name="connsiteY2" fmla="*/ 0 h 10909"/>
              <a:gd name="connsiteX3" fmla="*/ 7427 w 13278"/>
              <a:gd name="connsiteY3" fmla="*/ 1157 h 10909"/>
              <a:gd name="connsiteX4" fmla="*/ 11419 w 13278"/>
              <a:gd name="connsiteY4" fmla="*/ 3454 h 10909"/>
              <a:gd name="connsiteX5" fmla="*/ 10279 w 13278"/>
              <a:gd name="connsiteY5" fmla="*/ 909 h 10909"/>
              <a:gd name="connsiteX6" fmla="*/ 11271 w 13278"/>
              <a:gd name="connsiteY6" fmla="*/ 1655 h 10909"/>
              <a:gd name="connsiteX7" fmla="*/ 12525 w 13278"/>
              <a:gd name="connsiteY7" fmla="*/ 2646 h 10909"/>
              <a:gd name="connsiteX8" fmla="*/ 12842 w 13278"/>
              <a:gd name="connsiteY8" fmla="*/ 4151 h 10909"/>
              <a:gd name="connsiteX9" fmla="*/ 11729 w 13278"/>
              <a:gd name="connsiteY9" fmla="*/ 5392 h 10909"/>
              <a:gd name="connsiteX10" fmla="*/ 10798 w 13278"/>
              <a:gd name="connsiteY10" fmla="*/ 6565 h 10909"/>
              <a:gd name="connsiteX11" fmla="*/ 13278 w 13278"/>
              <a:gd name="connsiteY11" fmla="*/ 9736 h 10909"/>
              <a:gd name="connsiteX12" fmla="*/ 11288 w 13278"/>
              <a:gd name="connsiteY12" fmla="*/ 9846 h 10909"/>
              <a:gd name="connsiteX13" fmla="*/ 10619 w 13278"/>
              <a:gd name="connsiteY13" fmla="*/ 10909 h 10909"/>
              <a:gd name="connsiteX14" fmla="*/ 8945 w 13278"/>
              <a:gd name="connsiteY14" fmla="*/ 9139 h 10909"/>
              <a:gd name="connsiteX15" fmla="*/ 6778 w 13278"/>
              <a:gd name="connsiteY15" fmla="*/ 7613 h 10909"/>
              <a:gd name="connsiteX16" fmla="*/ 6778 w 13278"/>
              <a:gd name="connsiteY16" fmla="*/ 6124 h 10909"/>
              <a:gd name="connsiteX17" fmla="*/ 5827 w 13278"/>
              <a:gd name="connsiteY17" fmla="*/ 6867 h 10909"/>
              <a:gd name="connsiteX18" fmla="*/ 5179 w 13278"/>
              <a:gd name="connsiteY18" fmla="*/ 6619 h 10909"/>
              <a:gd name="connsiteX19" fmla="*/ 4877 w 13278"/>
              <a:gd name="connsiteY19" fmla="*/ 7365 h 10909"/>
              <a:gd name="connsiteX20" fmla="*/ 4229 w 13278"/>
              <a:gd name="connsiteY20" fmla="*/ 6867 h 10909"/>
              <a:gd name="connsiteX21" fmla="*/ 0 w 13278"/>
              <a:gd name="connsiteY21" fmla="*/ 5928 h 10909"/>
              <a:gd name="connsiteX22" fmla="*/ 3278 w 13278"/>
              <a:gd name="connsiteY22" fmla="*/ 4881 h 10909"/>
              <a:gd name="connsiteX23" fmla="*/ 4229 w 13278"/>
              <a:gd name="connsiteY23" fmla="*/ 3889 h 10909"/>
              <a:gd name="connsiteX0" fmla="*/ 4229 w 13278"/>
              <a:gd name="connsiteY0" fmla="*/ 3889 h 10909"/>
              <a:gd name="connsiteX1" fmla="*/ 6476 w 13278"/>
              <a:gd name="connsiteY1" fmla="*/ 3392 h 10909"/>
              <a:gd name="connsiteX2" fmla="*/ 3841 w 13278"/>
              <a:gd name="connsiteY2" fmla="*/ 0 h 10909"/>
              <a:gd name="connsiteX3" fmla="*/ 7427 w 13278"/>
              <a:gd name="connsiteY3" fmla="*/ 1157 h 10909"/>
              <a:gd name="connsiteX4" fmla="*/ 11419 w 13278"/>
              <a:gd name="connsiteY4" fmla="*/ 3454 h 10909"/>
              <a:gd name="connsiteX5" fmla="*/ 10279 w 13278"/>
              <a:gd name="connsiteY5" fmla="*/ 909 h 10909"/>
              <a:gd name="connsiteX6" fmla="*/ 11271 w 13278"/>
              <a:gd name="connsiteY6" fmla="*/ 1655 h 10909"/>
              <a:gd name="connsiteX7" fmla="*/ 12525 w 13278"/>
              <a:gd name="connsiteY7" fmla="*/ 2646 h 10909"/>
              <a:gd name="connsiteX8" fmla="*/ 12842 w 13278"/>
              <a:gd name="connsiteY8" fmla="*/ 4151 h 10909"/>
              <a:gd name="connsiteX9" fmla="*/ 11729 w 13278"/>
              <a:gd name="connsiteY9" fmla="*/ 5392 h 10909"/>
              <a:gd name="connsiteX10" fmla="*/ 10798 w 13278"/>
              <a:gd name="connsiteY10" fmla="*/ 6565 h 10909"/>
              <a:gd name="connsiteX11" fmla="*/ 13278 w 13278"/>
              <a:gd name="connsiteY11" fmla="*/ 9736 h 10909"/>
              <a:gd name="connsiteX12" fmla="*/ 11288 w 13278"/>
              <a:gd name="connsiteY12" fmla="*/ 9846 h 10909"/>
              <a:gd name="connsiteX13" fmla="*/ 10619 w 13278"/>
              <a:gd name="connsiteY13" fmla="*/ 10909 h 10909"/>
              <a:gd name="connsiteX14" fmla="*/ 8945 w 13278"/>
              <a:gd name="connsiteY14" fmla="*/ 9139 h 10909"/>
              <a:gd name="connsiteX15" fmla="*/ 6778 w 13278"/>
              <a:gd name="connsiteY15" fmla="*/ 7613 h 10909"/>
              <a:gd name="connsiteX16" fmla="*/ 6778 w 13278"/>
              <a:gd name="connsiteY16" fmla="*/ 6124 h 10909"/>
              <a:gd name="connsiteX17" fmla="*/ 5827 w 13278"/>
              <a:gd name="connsiteY17" fmla="*/ 6867 h 10909"/>
              <a:gd name="connsiteX18" fmla="*/ 5179 w 13278"/>
              <a:gd name="connsiteY18" fmla="*/ 6619 h 10909"/>
              <a:gd name="connsiteX19" fmla="*/ 4877 w 13278"/>
              <a:gd name="connsiteY19" fmla="*/ 7365 h 10909"/>
              <a:gd name="connsiteX20" fmla="*/ 4229 w 13278"/>
              <a:gd name="connsiteY20" fmla="*/ 6867 h 10909"/>
              <a:gd name="connsiteX21" fmla="*/ 0 w 13278"/>
              <a:gd name="connsiteY21" fmla="*/ 5928 h 10909"/>
              <a:gd name="connsiteX22" fmla="*/ 798 w 13278"/>
              <a:gd name="connsiteY22" fmla="*/ 4184 h 10909"/>
              <a:gd name="connsiteX23" fmla="*/ 4229 w 13278"/>
              <a:gd name="connsiteY23" fmla="*/ 3889 h 10909"/>
              <a:gd name="connsiteX0" fmla="*/ 3431 w 12480"/>
              <a:gd name="connsiteY0" fmla="*/ 3889 h 10909"/>
              <a:gd name="connsiteX1" fmla="*/ 5678 w 12480"/>
              <a:gd name="connsiteY1" fmla="*/ 3392 h 10909"/>
              <a:gd name="connsiteX2" fmla="*/ 3043 w 12480"/>
              <a:gd name="connsiteY2" fmla="*/ 0 h 10909"/>
              <a:gd name="connsiteX3" fmla="*/ 6629 w 12480"/>
              <a:gd name="connsiteY3" fmla="*/ 1157 h 10909"/>
              <a:gd name="connsiteX4" fmla="*/ 10621 w 12480"/>
              <a:gd name="connsiteY4" fmla="*/ 3454 h 10909"/>
              <a:gd name="connsiteX5" fmla="*/ 9481 w 12480"/>
              <a:gd name="connsiteY5" fmla="*/ 909 h 10909"/>
              <a:gd name="connsiteX6" fmla="*/ 10473 w 12480"/>
              <a:gd name="connsiteY6" fmla="*/ 1655 h 10909"/>
              <a:gd name="connsiteX7" fmla="*/ 11727 w 12480"/>
              <a:gd name="connsiteY7" fmla="*/ 2646 h 10909"/>
              <a:gd name="connsiteX8" fmla="*/ 12044 w 12480"/>
              <a:gd name="connsiteY8" fmla="*/ 4151 h 10909"/>
              <a:gd name="connsiteX9" fmla="*/ 10931 w 12480"/>
              <a:gd name="connsiteY9" fmla="*/ 5392 h 10909"/>
              <a:gd name="connsiteX10" fmla="*/ 10000 w 12480"/>
              <a:gd name="connsiteY10" fmla="*/ 6565 h 10909"/>
              <a:gd name="connsiteX11" fmla="*/ 12480 w 12480"/>
              <a:gd name="connsiteY11" fmla="*/ 9736 h 10909"/>
              <a:gd name="connsiteX12" fmla="*/ 10490 w 12480"/>
              <a:gd name="connsiteY12" fmla="*/ 9846 h 10909"/>
              <a:gd name="connsiteX13" fmla="*/ 9821 w 12480"/>
              <a:gd name="connsiteY13" fmla="*/ 10909 h 10909"/>
              <a:gd name="connsiteX14" fmla="*/ 8147 w 12480"/>
              <a:gd name="connsiteY14" fmla="*/ 9139 h 10909"/>
              <a:gd name="connsiteX15" fmla="*/ 5980 w 12480"/>
              <a:gd name="connsiteY15" fmla="*/ 7613 h 10909"/>
              <a:gd name="connsiteX16" fmla="*/ 5980 w 12480"/>
              <a:gd name="connsiteY16" fmla="*/ 6124 h 10909"/>
              <a:gd name="connsiteX17" fmla="*/ 5029 w 12480"/>
              <a:gd name="connsiteY17" fmla="*/ 6867 h 10909"/>
              <a:gd name="connsiteX18" fmla="*/ 4381 w 12480"/>
              <a:gd name="connsiteY18" fmla="*/ 6619 h 10909"/>
              <a:gd name="connsiteX19" fmla="*/ 4079 w 12480"/>
              <a:gd name="connsiteY19" fmla="*/ 7365 h 10909"/>
              <a:gd name="connsiteX20" fmla="*/ 3431 w 12480"/>
              <a:gd name="connsiteY20" fmla="*/ 6867 h 10909"/>
              <a:gd name="connsiteX21" fmla="*/ 83 w 12480"/>
              <a:gd name="connsiteY21" fmla="*/ 5923 h 10909"/>
              <a:gd name="connsiteX22" fmla="*/ 0 w 12480"/>
              <a:gd name="connsiteY22" fmla="*/ 4184 h 10909"/>
              <a:gd name="connsiteX23" fmla="*/ 3431 w 12480"/>
              <a:gd name="connsiteY23" fmla="*/ 3889 h 10909"/>
              <a:gd name="connsiteX0" fmla="*/ 3431 w 12480"/>
              <a:gd name="connsiteY0" fmla="*/ 3889 h 10909"/>
              <a:gd name="connsiteX1" fmla="*/ 5678 w 12480"/>
              <a:gd name="connsiteY1" fmla="*/ 3392 h 10909"/>
              <a:gd name="connsiteX2" fmla="*/ 3043 w 12480"/>
              <a:gd name="connsiteY2" fmla="*/ 0 h 10909"/>
              <a:gd name="connsiteX3" fmla="*/ 6629 w 12480"/>
              <a:gd name="connsiteY3" fmla="*/ 1157 h 10909"/>
              <a:gd name="connsiteX4" fmla="*/ 10621 w 12480"/>
              <a:gd name="connsiteY4" fmla="*/ 3454 h 10909"/>
              <a:gd name="connsiteX5" fmla="*/ 9481 w 12480"/>
              <a:gd name="connsiteY5" fmla="*/ 909 h 10909"/>
              <a:gd name="connsiteX6" fmla="*/ 10473 w 12480"/>
              <a:gd name="connsiteY6" fmla="*/ 1655 h 10909"/>
              <a:gd name="connsiteX7" fmla="*/ 11727 w 12480"/>
              <a:gd name="connsiteY7" fmla="*/ 2646 h 10909"/>
              <a:gd name="connsiteX8" fmla="*/ 12044 w 12480"/>
              <a:gd name="connsiteY8" fmla="*/ 4151 h 10909"/>
              <a:gd name="connsiteX9" fmla="*/ 10931 w 12480"/>
              <a:gd name="connsiteY9" fmla="*/ 5392 h 10909"/>
              <a:gd name="connsiteX10" fmla="*/ 10000 w 12480"/>
              <a:gd name="connsiteY10" fmla="*/ 6565 h 10909"/>
              <a:gd name="connsiteX11" fmla="*/ 12480 w 12480"/>
              <a:gd name="connsiteY11" fmla="*/ 9736 h 10909"/>
              <a:gd name="connsiteX12" fmla="*/ 10490 w 12480"/>
              <a:gd name="connsiteY12" fmla="*/ 9846 h 10909"/>
              <a:gd name="connsiteX13" fmla="*/ 9821 w 12480"/>
              <a:gd name="connsiteY13" fmla="*/ 10909 h 10909"/>
              <a:gd name="connsiteX14" fmla="*/ 8147 w 12480"/>
              <a:gd name="connsiteY14" fmla="*/ 9139 h 10909"/>
              <a:gd name="connsiteX15" fmla="*/ 5980 w 12480"/>
              <a:gd name="connsiteY15" fmla="*/ 7613 h 10909"/>
              <a:gd name="connsiteX16" fmla="*/ 5980 w 12480"/>
              <a:gd name="connsiteY16" fmla="*/ 6124 h 10909"/>
              <a:gd name="connsiteX17" fmla="*/ 5029 w 12480"/>
              <a:gd name="connsiteY17" fmla="*/ 6867 h 10909"/>
              <a:gd name="connsiteX18" fmla="*/ 4381 w 12480"/>
              <a:gd name="connsiteY18" fmla="*/ 6619 h 10909"/>
              <a:gd name="connsiteX19" fmla="*/ 4079 w 12480"/>
              <a:gd name="connsiteY19" fmla="*/ 7365 h 10909"/>
              <a:gd name="connsiteX20" fmla="*/ 2438 w 12480"/>
              <a:gd name="connsiteY20" fmla="*/ 5792 h 10909"/>
              <a:gd name="connsiteX21" fmla="*/ 83 w 12480"/>
              <a:gd name="connsiteY21" fmla="*/ 5923 h 10909"/>
              <a:gd name="connsiteX22" fmla="*/ 0 w 12480"/>
              <a:gd name="connsiteY22" fmla="*/ 4184 h 10909"/>
              <a:gd name="connsiteX23" fmla="*/ 3431 w 12480"/>
              <a:gd name="connsiteY23" fmla="*/ 3889 h 10909"/>
              <a:gd name="connsiteX0" fmla="*/ 3431 w 12480"/>
              <a:gd name="connsiteY0" fmla="*/ 3889 h 10909"/>
              <a:gd name="connsiteX1" fmla="*/ 5678 w 12480"/>
              <a:gd name="connsiteY1" fmla="*/ 3392 h 10909"/>
              <a:gd name="connsiteX2" fmla="*/ 3043 w 12480"/>
              <a:gd name="connsiteY2" fmla="*/ 0 h 10909"/>
              <a:gd name="connsiteX3" fmla="*/ 6629 w 12480"/>
              <a:gd name="connsiteY3" fmla="*/ 1157 h 10909"/>
              <a:gd name="connsiteX4" fmla="*/ 10621 w 12480"/>
              <a:gd name="connsiteY4" fmla="*/ 3454 h 10909"/>
              <a:gd name="connsiteX5" fmla="*/ 9481 w 12480"/>
              <a:gd name="connsiteY5" fmla="*/ 909 h 10909"/>
              <a:gd name="connsiteX6" fmla="*/ 10473 w 12480"/>
              <a:gd name="connsiteY6" fmla="*/ 1655 h 10909"/>
              <a:gd name="connsiteX7" fmla="*/ 11727 w 12480"/>
              <a:gd name="connsiteY7" fmla="*/ 2646 h 10909"/>
              <a:gd name="connsiteX8" fmla="*/ 12044 w 12480"/>
              <a:gd name="connsiteY8" fmla="*/ 4151 h 10909"/>
              <a:gd name="connsiteX9" fmla="*/ 10931 w 12480"/>
              <a:gd name="connsiteY9" fmla="*/ 5392 h 10909"/>
              <a:gd name="connsiteX10" fmla="*/ 10000 w 12480"/>
              <a:gd name="connsiteY10" fmla="*/ 6565 h 10909"/>
              <a:gd name="connsiteX11" fmla="*/ 12480 w 12480"/>
              <a:gd name="connsiteY11" fmla="*/ 9736 h 10909"/>
              <a:gd name="connsiteX12" fmla="*/ 10490 w 12480"/>
              <a:gd name="connsiteY12" fmla="*/ 9846 h 10909"/>
              <a:gd name="connsiteX13" fmla="*/ 9821 w 12480"/>
              <a:gd name="connsiteY13" fmla="*/ 10909 h 10909"/>
              <a:gd name="connsiteX14" fmla="*/ 8147 w 12480"/>
              <a:gd name="connsiteY14" fmla="*/ 9139 h 10909"/>
              <a:gd name="connsiteX15" fmla="*/ 5980 w 12480"/>
              <a:gd name="connsiteY15" fmla="*/ 7613 h 10909"/>
              <a:gd name="connsiteX16" fmla="*/ 5980 w 12480"/>
              <a:gd name="connsiteY16" fmla="*/ 6124 h 10909"/>
              <a:gd name="connsiteX17" fmla="*/ 5029 w 12480"/>
              <a:gd name="connsiteY17" fmla="*/ 6867 h 10909"/>
              <a:gd name="connsiteX18" fmla="*/ 4374 w 12480"/>
              <a:gd name="connsiteY18" fmla="*/ 5934 h 10909"/>
              <a:gd name="connsiteX19" fmla="*/ 4079 w 12480"/>
              <a:gd name="connsiteY19" fmla="*/ 7365 h 10909"/>
              <a:gd name="connsiteX20" fmla="*/ 2438 w 12480"/>
              <a:gd name="connsiteY20" fmla="*/ 5792 h 10909"/>
              <a:gd name="connsiteX21" fmla="*/ 83 w 12480"/>
              <a:gd name="connsiteY21" fmla="*/ 5923 h 10909"/>
              <a:gd name="connsiteX22" fmla="*/ 0 w 12480"/>
              <a:gd name="connsiteY22" fmla="*/ 4184 h 10909"/>
              <a:gd name="connsiteX23" fmla="*/ 3431 w 12480"/>
              <a:gd name="connsiteY23" fmla="*/ 3889 h 10909"/>
              <a:gd name="connsiteX0" fmla="*/ 4159 w 13208"/>
              <a:gd name="connsiteY0" fmla="*/ 3889 h 10909"/>
              <a:gd name="connsiteX1" fmla="*/ 6406 w 13208"/>
              <a:gd name="connsiteY1" fmla="*/ 3392 h 10909"/>
              <a:gd name="connsiteX2" fmla="*/ 3771 w 13208"/>
              <a:gd name="connsiteY2" fmla="*/ 0 h 10909"/>
              <a:gd name="connsiteX3" fmla="*/ 7357 w 13208"/>
              <a:gd name="connsiteY3" fmla="*/ 1157 h 10909"/>
              <a:gd name="connsiteX4" fmla="*/ 11349 w 13208"/>
              <a:gd name="connsiteY4" fmla="*/ 3454 h 10909"/>
              <a:gd name="connsiteX5" fmla="*/ 10209 w 13208"/>
              <a:gd name="connsiteY5" fmla="*/ 909 h 10909"/>
              <a:gd name="connsiteX6" fmla="*/ 11201 w 13208"/>
              <a:gd name="connsiteY6" fmla="*/ 1655 h 10909"/>
              <a:gd name="connsiteX7" fmla="*/ 12455 w 13208"/>
              <a:gd name="connsiteY7" fmla="*/ 2646 h 10909"/>
              <a:gd name="connsiteX8" fmla="*/ 12772 w 13208"/>
              <a:gd name="connsiteY8" fmla="*/ 4151 h 10909"/>
              <a:gd name="connsiteX9" fmla="*/ 11659 w 13208"/>
              <a:gd name="connsiteY9" fmla="*/ 5392 h 10909"/>
              <a:gd name="connsiteX10" fmla="*/ 10728 w 13208"/>
              <a:gd name="connsiteY10" fmla="*/ 6565 h 10909"/>
              <a:gd name="connsiteX11" fmla="*/ 13208 w 13208"/>
              <a:gd name="connsiteY11" fmla="*/ 9736 h 10909"/>
              <a:gd name="connsiteX12" fmla="*/ 11218 w 13208"/>
              <a:gd name="connsiteY12" fmla="*/ 9846 h 10909"/>
              <a:gd name="connsiteX13" fmla="*/ 10549 w 13208"/>
              <a:gd name="connsiteY13" fmla="*/ 10909 h 10909"/>
              <a:gd name="connsiteX14" fmla="*/ 8875 w 13208"/>
              <a:gd name="connsiteY14" fmla="*/ 9139 h 10909"/>
              <a:gd name="connsiteX15" fmla="*/ 6708 w 13208"/>
              <a:gd name="connsiteY15" fmla="*/ 7613 h 10909"/>
              <a:gd name="connsiteX16" fmla="*/ 6708 w 13208"/>
              <a:gd name="connsiteY16" fmla="*/ 6124 h 10909"/>
              <a:gd name="connsiteX17" fmla="*/ 5757 w 13208"/>
              <a:gd name="connsiteY17" fmla="*/ 6867 h 10909"/>
              <a:gd name="connsiteX18" fmla="*/ 5102 w 13208"/>
              <a:gd name="connsiteY18" fmla="*/ 5934 h 10909"/>
              <a:gd name="connsiteX19" fmla="*/ 4807 w 13208"/>
              <a:gd name="connsiteY19" fmla="*/ 7365 h 10909"/>
              <a:gd name="connsiteX20" fmla="*/ 3166 w 13208"/>
              <a:gd name="connsiteY20" fmla="*/ 5792 h 10909"/>
              <a:gd name="connsiteX21" fmla="*/ 0 w 13208"/>
              <a:gd name="connsiteY21" fmla="*/ 6191 h 10909"/>
              <a:gd name="connsiteX22" fmla="*/ 728 w 13208"/>
              <a:gd name="connsiteY22" fmla="*/ 4184 h 10909"/>
              <a:gd name="connsiteX23" fmla="*/ 4159 w 13208"/>
              <a:gd name="connsiteY23" fmla="*/ 3889 h 10909"/>
              <a:gd name="connsiteX0" fmla="*/ 4159 w 13208"/>
              <a:gd name="connsiteY0" fmla="*/ 3889 h 10909"/>
              <a:gd name="connsiteX1" fmla="*/ 6406 w 13208"/>
              <a:gd name="connsiteY1" fmla="*/ 3392 h 10909"/>
              <a:gd name="connsiteX2" fmla="*/ 3771 w 13208"/>
              <a:gd name="connsiteY2" fmla="*/ 0 h 10909"/>
              <a:gd name="connsiteX3" fmla="*/ 7357 w 13208"/>
              <a:gd name="connsiteY3" fmla="*/ 1157 h 10909"/>
              <a:gd name="connsiteX4" fmla="*/ 11349 w 13208"/>
              <a:gd name="connsiteY4" fmla="*/ 3454 h 10909"/>
              <a:gd name="connsiteX5" fmla="*/ 10209 w 13208"/>
              <a:gd name="connsiteY5" fmla="*/ 909 h 10909"/>
              <a:gd name="connsiteX6" fmla="*/ 11201 w 13208"/>
              <a:gd name="connsiteY6" fmla="*/ 1655 h 10909"/>
              <a:gd name="connsiteX7" fmla="*/ 12455 w 13208"/>
              <a:gd name="connsiteY7" fmla="*/ 2646 h 10909"/>
              <a:gd name="connsiteX8" fmla="*/ 12772 w 13208"/>
              <a:gd name="connsiteY8" fmla="*/ 4151 h 10909"/>
              <a:gd name="connsiteX9" fmla="*/ 11659 w 13208"/>
              <a:gd name="connsiteY9" fmla="*/ 5392 h 10909"/>
              <a:gd name="connsiteX10" fmla="*/ 10728 w 13208"/>
              <a:gd name="connsiteY10" fmla="*/ 6565 h 10909"/>
              <a:gd name="connsiteX11" fmla="*/ 13208 w 13208"/>
              <a:gd name="connsiteY11" fmla="*/ 9736 h 10909"/>
              <a:gd name="connsiteX12" fmla="*/ 11218 w 13208"/>
              <a:gd name="connsiteY12" fmla="*/ 9846 h 10909"/>
              <a:gd name="connsiteX13" fmla="*/ 10549 w 13208"/>
              <a:gd name="connsiteY13" fmla="*/ 10909 h 10909"/>
              <a:gd name="connsiteX14" fmla="*/ 8875 w 13208"/>
              <a:gd name="connsiteY14" fmla="*/ 9139 h 10909"/>
              <a:gd name="connsiteX15" fmla="*/ 8252 w 13208"/>
              <a:gd name="connsiteY15" fmla="*/ 6128 h 10909"/>
              <a:gd name="connsiteX16" fmla="*/ 6708 w 13208"/>
              <a:gd name="connsiteY16" fmla="*/ 6124 h 10909"/>
              <a:gd name="connsiteX17" fmla="*/ 5757 w 13208"/>
              <a:gd name="connsiteY17" fmla="*/ 6867 h 10909"/>
              <a:gd name="connsiteX18" fmla="*/ 5102 w 13208"/>
              <a:gd name="connsiteY18" fmla="*/ 5934 h 10909"/>
              <a:gd name="connsiteX19" fmla="*/ 4807 w 13208"/>
              <a:gd name="connsiteY19" fmla="*/ 7365 h 10909"/>
              <a:gd name="connsiteX20" fmla="*/ 3166 w 13208"/>
              <a:gd name="connsiteY20" fmla="*/ 5792 h 10909"/>
              <a:gd name="connsiteX21" fmla="*/ 0 w 13208"/>
              <a:gd name="connsiteY21" fmla="*/ 6191 h 10909"/>
              <a:gd name="connsiteX22" fmla="*/ 728 w 13208"/>
              <a:gd name="connsiteY22" fmla="*/ 4184 h 10909"/>
              <a:gd name="connsiteX23" fmla="*/ 4159 w 13208"/>
              <a:gd name="connsiteY23" fmla="*/ 3889 h 10909"/>
              <a:gd name="connsiteX0" fmla="*/ 3689 w 12738"/>
              <a:gd name="connsiteY0" fmla="*/ 3889 h 10909"/>
              <a:gd name="connsiteX1" fmla="*/ 5936 w 12738"/>
              <a:gd name="connsiteY1" fmla="*/ 3392 h 10909"/>
              <a:gd name="connsiteX2" fmla="*/ 3301 w 12738"/>
              <a:gd name="connsiteY2" fmla="*/ 0 h 10909"/>
              <a:gd name="connsiteX3" fmla="*/ 6887 w 12738"/>
              <a:gd name="connsiteY3" fmla="*/ 1157 h 10909"/>
              <a:gd name="connsiteX4" fmla="*/ 10879 w 12738"/>
              <a:gd name="connsiteY4" fmla="*/ 3454 h 10909"/>
              <a:gd name="connsiteX5" fmla="*/ 9739 w 12738"/>
              <a:gd name="connsiteY5" fmla="*/ 909 h 10909"/>
              <a:gd name="connsiteX6" fmla="*/ 10731 w 12738"/>
              <a:gd name="connsiteY6" fmla="*/ 1655 h 10909"/>
              <a:gd name="connsiteX7" fmla="*/ 11985 w 12738"/>
              <a:gd name="connsiteY7" fmla="*/ 2646 h 10909"/>
              <a:gd name="connsiteX8" fmla="*/ 12302 w 12738"/>
              <a:gd name="connsiteY8" fmla="*/ 4151 h 10909"/>
              <a:gd name="connsiteX9" fmla="*/ 11189 w 12738"/>
              <a:gd name="connsiteY9" fmla="*/ 5392 h 10909"/>
              <a:gd name="connsiteX10" fmla="*/ 10258 w 12738"/>
              <a:gd name="connsiteY10" fmla="*/ 6565 h 10909"/>
              <a:gd name="connsiteX11" fmla="*/ 12738 w 12738"/>
              <a:gd name="connsiteY11" fmla="*/ 9736 h 10909"/>
              <a:gd name="connsiteX12" fmla="*/ 10748 w 12738"/>
              <a:gd name="connsiteY12" fmla="*/ 9846 h 10909"/>
              <a:gd name="connsiteX13" fmla="*/ 10079 w 12738"/>
              <a:gd name="connsiteY13" fmla="*/ 10909 h 10909"/>
              <a:gd name="connsiteX14" fmla="*/ 8405 w 12738"/>
              <a:gd name="connsiteY14" fmla="*/ 9139 h 10909"/>
              <a:gd name="connsiteX15" fmla="*/ 7782 w 12738"/>
              <a:gd name="connsiteY15" fmla="*/ 6128 h 10909"/>
              <a:gd name="connsiteX16" fmla="*/ 6238 w 12738"/>
              <a:gd name="connsiteY16" fmla="*/ 6124 h 10909"/>
              <a:gd name="connsiteX17" fmla="*/ 5287 w 12738"/>
              <a:gd name="connsiteY17" fmla="*/ 6867 h 10909"/>
              <a:gd name="connsiteX18" fmla="*/ 4632 w 12738"/>
              <a:gd name="connsiteY18" fmla="*/ 5934 h 10909"/>
              <a:gd name="connsiteX19" fmla="*/ 4337 w 12738"/>
              <a:gd name="connsiteY19" fmla="*/ 7365 h 10909"/>
              <a:gd name="connsiteX20" fmla="*/ 2696 w 12738"/>
              <a:gd name="connsiteY20" fmla="*/ 5792 h 10909"/>
              <a:gd name="connsiteX21" fmla="*/ 2 w 12738"/>
              <a:gd name="connsiteY21" fmla="*/ 5977 h 10909"/>
              <a:gd name="connsiteX22" fmla="*/ 258 w 12738"/>
              <a:gd name="connsiteY22" fmla="*/ 4184 h 10909"/>
              <a:gd name="connsiteX23" fmla="*/ 3689 w 12738"/>
              <a:gd name="connsiteY23" fmla="*/ 3889 h 10909"/>
              <a:gd name="connsiteX0" fmla="*/ 3689 w 12738"/>
              <a:gd name="connsiteY0" fmla="*/ 3889 h 10909"/>
              <a:gd name="connsiteX1" fmla="*/ 5936 w 12738"/>
              <a:gd name="connsiteY1" fmla="*/ 3392 h 10909"/>
              <a:gd name="connsiteX2" fmla="*/ 3110 w 12738"/>
              <a:gd name="connsiteY2" fmla="*/ 1208 h 10909"/>
              <a:gd name="connsiteX3" fmla="*/ 3301 w 12738"/>
              <a:gd name="connsiteY3" fmla="*/ 0 h 10909"/>
              <a:gd name="connsiteX4" fmla="*/ 6887 w 12738"/>
              <a:gd name="connsiteY4" fmla="*/ 1157 h 10909"/>
              <a:gd name="connsiteX5" fmla="*/ 10879 w 12738"/>
              <a:gd name="connsiteY5" fmla="*/ 3454 h 10909"/>
              <a:gd name="connsiteX6" fmla="*/ 9739 w 12738"/>
              <a:gd name="connsiteY6" fmla="*/ 909 h 10909"/>
              <a:gd name="connsiteX7" fmla="*/ 10731 w 12738"/>
              <a:gd name="connsiteY7" fmla="*/ 1655 h 10909"/>
              <a:gd name="connsiteX8" fmla="*/ 11985 w 12738"/>
              <a:gd name="connsiteY8" fmla="*/ 2646 h 10909"/>
              <a:gd name="connsiteX9" fmla="*/ 12302 w 12738"/>
              <a:gd name="connsiteY9" fmla="*/ 4151 h 10909"/>
              <a:gd name="connsiteX10" fmla="*/ 11189 w 12738"/>
              <a:gd name="connsiteY10" fmla="*/ 5392 h 10909"/>
              <a:gd name="connsiteX11" fmla="*/ 10258 w 12738"/>
              <a:gd name="connsiteY11" fmla="*/ 6565 h 10909"/>
              <a:gd name="connsiteX12" fmla="*/ 12738 w 12738"/>
              <a:gd name="connsiteY12" fmla="*/ 9736 h 10909"/>
              <a:gd name="connsiteX13" fmla="*/ 10748 w 12738"/>
              <a:gd name="connsiteY13" fmla="*/ 9846 h 10909"/>
              <a:gd name="connsiteX14" fmla="*/ 10079 w 12738"/>
              <a:gd name="connsiteY14" fmla="*/ 10909 h 10909"/>
              <a:gd name="connsiteX15" fmla="*/ 8405 w 12738"/>
              <a:gd name="connsiteY15" fmla="*/ 9139 h 10909"/>
              <a:gd name="connsiteX16" fmla="*/ 7782 w 12738"/>
              <a:gd name="connsiteY16" fmla="*/ 6128 h 10909"/>
              <a:gd name="connsiteX17" fmla="*/ 6238 w 12738"/>
              <a:gd name="connsiteY17" fmla="*/ 6124 h 10909"/>
              <a:gd name="connsiteX18" fmla="*/ 5287 w 12738"/>
              <a:gd name="connsiteY18" fmla="*/ 6867 h 10909"/>
              <a:gd name="connsiteX19" fmla="*/ 4632 w 12738"/>
              <a:gd name="connsiteY19" fmla="*/ 5934 h 10909"/>
              <a:gd name="connsiteX20" fmla="*/ 4337 w 12738"/>
              <a:gd name="connsiteY20" fmla="*/ 7365 h 10909"/>
              <a:gd name="connsiteX21" fmla="*/ 2696 w 12738"/>
              <a:gd name="connsiteY21" fmla="*/ 5792 h 10909"/>
              <a:gd name="connsiteX22" fmla="*/ 2 w 12738"/>
              <a:gd name="connsiteY22" fmla="*/ 5977 h 10909"/>
              <a:gd name="connsiteX23" fmla="*/ 258 w 12738"/>
              <a:gd name="connsiteY23" fmla="*/ 4184 h 10909"/>
              <a:gd name="connsiteX24" fmla="*/ 3689 w 12738"/>
              <a:gd name="connsiteY24" fmla="*/ 3889 h 10909"/>
              <a:gd name="connsiteX0" fmla="*/ 3431 w 12480"/>
              <a:gd name="connsiteY0" fmla="*/ 3889 h 10909"/>
              <a:gd name="connsiteX1" fmla="*/ 5678 w 12480"/>
              <a:gd name="connsiteY1" fmla="*/ 3392 h 10909"/>
              <a:gd name="connsiteX2" fmla="*/ 2852 w 12480"/>
              <a:gd name="connsiteY2" fmla="*/ 1208 h 10909"/>
              <a:gd name="connsiteX3" fmla="*/ 3043 w 12480"/>
              <a:gd name="connsiteY3" fmla="*/ 0 h 10909"/>
              <a:gd name="connsiteX4" fmla="*/ 6629 w 12480"/>
              <a:gd name="connsiteY4" fmla="*/ 1157 h 10909"/>
              <a:gd name="connsiteX5" fmla="*/ 10621 w 12480"/>
              <a:gd name="connsiteY5" fmla="*/ 3454 h 10909"/>
              <a:gd name="connsiteX6" fmla="*/ 9481 w 12480"/>
              <a:gd name="connsiteY6" fmla="*/ 909 h 10909"/>
              <a:gd name="connsiteX7" fmla="*/ 10473 w 12480"/>
              <a:gd name="connsiteY7" fmla="*/ 1655 h 10909"/>
              <a:gd name="connsiteX8" fmla="*/ 11727 w 12480"/>
              <a:gd name="connsiteY8" fmla="*/ 2646 h 10909"/>
              <a:gd name="connsiteX9" fmla="*/ 12044 w 12480"/>
              <a:gd name="connsiteY9" fmla="*/ 4151 h 10909"/>
              <a:gd name="connsiteX10" fmla="*/ 10931 w 12480"/>
              <a:gd name="connsiteY10" fmla="*/ 5392 h 10909"/>
              <a:gd name="connsiteX11" fmla="*/ 10000 w 12480"/>
              <a:gd name="connsiteY11" fmla="*/ 6565 h 10909"/>
              <a:gd name="connsiteX12" fmla="*/ 12480 w 12480"/>
              <a:gd name="connsiteY12" fmla="*/ 9736 h 10909"/>
              <a:gd name="connsiteX13" fmla="*/ 10490 w 12480"/>
              <a:gd name="connsiteY13" fmla="*/ 9846 h 10909"/>
              <a:gd name="connsiteX14" fmla="*/ 9821 w 12480"/>
              <a:gd name="connsiteY14" fmla="*/ 10909 h 10909"/>
              <a:gd name="connsiteX15" fmla="*/ 8147 w 12480"/>
              <a:gd name="connsiteY15" fmla="*/ 9139 h 10909"/>
              <a:gd name="connsiteX16" fmla="*/ 7524 w 12480"/>
              <a:gd name="connsiteY16" fmla="*/ 6128 h 10909"/>
              <a:gd name="connsiteX17" fmla="*/ 5980 w 12480"/>
              <a:gd name="connsiteY17" fmla="*/ 6124 h 10909"/>
              <a:gd name="connsiteX18" fmla="*/ 5029 w 12480"/>
              <a:gd name="connsiteY18" fmla="*/ 6867 h 10909"/>
              <a:gd name="connsiteX19" fmla="*/ 4374 w 12480"/>
              <a:gd name="connsiteY19" fmla="*/ 5934 h 10909"/>
              <a:gd name="connsiteX20" fmla="*/ 4079 w 12480"/>
              <a:gd name="connsiteY20" fmla="*/ 7365 h 10909"/>
              <a:gd name="connsiteX21" fmla="*/ 2438 w 12480"/>
              <a:gd name="connsiteY21" fmla="*/ 5792 h 10909"/>
              <a:gd name="connsiteX22" fmla="*/ 181 w 12480"/>
              <a:gd name="connsiteY22" fmla="*/ 5632 h 10909"/>
              <a:gd name="connsiteX23" fmla="*/ 0 w 12480"/>
              <a:gd name="connsiteY23" fmla="*/ 4184 h 10909"/>
              <a:gd name="connsiteX24" fmla="*/ 3431 w 12480"/>
              <a:gd name="connsiteY24" fmla="*/ 3889 h 10909"/>
              <a:gd name="connsiteX0" fmla="*/ 3431 w 12480"/>
              <a:gd name="connsiteY0" fmla="*/ 3889 h 10909"/>
              <a:gd name="connsiteX1" fmla="*/ 5678 w 12480"/>
              <a:gd name="connsiteY1" fmla="*/ 3392 h 10909"/>
              <a:gd name="connsiteX2" fmla="*/ 2852 w 12480"/>
              <a:gd name="connsiteY2" fmla="*/ 1208 h 10909"/>
              <a:gd name="connsiteX3" fmla="*/ 3043 w 12480"/>
              <a:gd name="connsiteY3" fmla="*/ 0 h 10909"/>
              <a:gd name="connsiteX4" fmla="*/ 6629 w 12480"/>
              <a:gd name="connsiteY4" fmla="*/ 1157 h 10909"/>
              <a:gd name="connsiteX5" fmla="*/ 10621 w 12480"/>
              <a:gd name="connsiteY5" fmla="*/ 3454 h 10909"/>
              <a:gd name="connsiteX6" fmla="*/ 9481 w 12480"/>
              <a:gd name="connsiteY6" fmla="*/ 909 h 10909"/>
              <a:gd name="connsiteX7" fmla="*/ 10473 w 12480"/>
              <a:gd name="connsiteY7" fmla="*/ 1655 h 10909"/>
              <a:gd name="connsiteX8" fmla="*/ 11727 w 12480"/>
              <a:gd name="connsiteY8" fmla="*/ 2646 h 10909"/>
              <a:gd name="connsiteX9" fmla="*/ 12044 w 12480"/>
              <a:gd name="connsiteY9" fmla="*/ 4151 h 10909"/>
              <a:gd name="connsiteX10" fmla="*/ 10931 w 12480"/>
              <a:gd name="connsiteY10" fmla="*/ 5392 h 10909"/>
              <a:gd name="connsiteX11" fmla="*/ 10000 w 12480"/>
              <a:gd name="connsiteY11" fmla="*/ 6565 h 10909"/>
              <a:gd name="connsiteX12" fmla="*/ 12480 w 12480"/>
              <a:gd name="connsiteY12" fmla="*/ 9736 h 10909"/>
              <a:gd name="connsiteX13" fmla="*/ 10490 w 12480"/>
              <a:gd name="connsiteY13" fmla="*/ 9846 h 10909"/>
              <a:gd name="connsiteX14" fmla="*/ 9821 w 12480"/>
              <a:gd name="connsiteY14" fmla="*/ 10909 h 10909"/>
              <a:gd name="connsiteX15" fmla="*/ 8147 w 12480"/>
              <a:gd name="connsiteY15" fmla="*/ 9139 h 10909"/>
              <a:gd name="connsiteX16" fmla="*/ 7524 w 12480"/>
              <a:gd name="connsiteY16" fmla="*/ 6128 h 10909"/>
              <a:gd name="connsiteX17" fmla="*/ 5980 w 12480"/>
              <a:gd name="connsiteY17" fmla="*/ 6124 h 10909"/>
              <a:gd name="connsiteX18" fmla="*/ 5029 w 12480"/>
              <a:gd name="connsiteY18" fmla="*/ 6867 h 10909"/>
              <a:gd name="connsiteX19" fmla="*/ 4374 w 12480"/>
              <a:gd name="connsiteY19" fmla="*/ 5934 h 10909"/>
              <a:gd name="connsiteX20" fmla="*/ 3833 w 12480"/>
              <a:gd name="connsiteY20" fmla="*/ 6444 h 10909"/>
              <a:gd name="connsiteX21" fmla="*/ 2438 w 12480"/>
              <a:gd name="connsiteY21" fmla="*/ 5792 h 10909"/>
              <a:gd name="connsiteX22" fmla="*/ 181 w 12480"/>
              <a:gd name="connsiteY22" fmla="*/ 5632 h 10909"/>
              <a:gd name="connsiteX23" fmla="*/ 0 w 12480"/>
              <a:gd name="connsiteY23" fmla="*/ 4184 h 10909"/>
              <a:gd name="connsiteX24" fmla="*/ 3431 w 12480"/>
              <a:gd name="connsiteY24" fmla="*/ 3889 h 10909"/>
              <a:gd name="connsiteX0" fmla="*/ 3431 w 12480"/>
              <a:gd name="connsiteY0" fmla="*/ 3889 h 10909"/>
              <a:gd name="connsiteX1" fmla="*/ 5678 w 12480"/>
              <a:gd name="connsiteY1" fmla="*/ 3392 h 10909"/>
              <a:gd name="connsiteX2" fmla="*/ 2852 w 12480"/>
              <a:gd name="connsiteY2" fmla="*/ 1208 h 10909"/>
              <a:gd name="connsiteX3" fmla="*/ 3043 w 12480"/>
              <a:gd name="connsiteY3" fmla="*/ 0 h 10909"/>
              <a:gd name="connsiteX4" fmla="*/ 6629 w 12480"/>
              <a:gd name="connsiteY4" fmla="*/ 1157 h 10909"/>
              <a:gd name="connsiteX5" fmla="*/ 10621 w 12480"/>
              <a:gd name="connsiteY5" fmla="*/ 3454 h 10909"/>
              <a:gd name="connsiteX6" fmla="*/ 9481 w 12480"/>
              <a:gd name="connsiteY6" fmla="*/ 909 h 10909"/>
              <a:gd name="connsiteX7" fmla="*/ 10473 w 12480"/>
              <a:gd name="connsiteY7" fmla="*/ 1655 h 10909"/>
              <a:gd name="connsiteX8" fmla="*/ 11727 w 12480"/>
              <a:gd name="connsiteY8" fmla="*/ 2646 h 10909"/>
              <a:gd name="connsiteX9" fmla="*/ 12044 w 12480"/>
              <a:gd name="connsiteY9" fmla="*/ 4151 h 10909"/>
              <a:gd name="connsiteX10" fmla="*/ 10931 w 12480"/>
              <a:gd name="connsiteY10" fmla="*/ 5392 h 10909"/>
              <a:gd name="connsiteX11" fmla="*/ 10000 w 12480"/>
              <a:gd name="connsiteY11" fmla="*/ 6565 h 10909"/>
              <a:gd name="connsiteX12" fmla="*/ 12480 w 12480"/>
              <a:gd name="connsiteY12" fmla="*/ 9736 h 10909"/>
              <a:gd name="connsiteX13" fmla="*/ 10490 w 12480"/>
              <a:gd name="connsiteY13" fmla="*/ 9846 h 10909"/>
              <a:gd name="connsiteX14" fmla="*/ 9821 w 12480"/>
              <a:gd name="connsiteY14" fmla="*/ 10909 h 10909"/>
              <a:gd name="connsiteX15" fmla="*/ 7435 w 12480"/>
              <a:gd name="connsiteY15" fmla="*/ 9117 h 10909"/>
              <a:gd name="connsiteX16" fmla="*/ 7524 w 12480"/>
              <a:gd name="connsiteY16" fmla="*/ 6128 h 10909"/>
              <a:gd name="connsiteX17" fmla="*/ 5980 w 12480"/>
              <a:gd name="connsiteY17" fmla="*/ 6124 h 10909"/>
              <a:gd name="connsiteX18" fmla="*/ 5029 w 12480"/>
              <a:gd name="connsiteY18" fmla="*/ 6867 h 10909"/>
              <a:gd name="connsiteX19" fmla="*/ 4374 w 12480"/>
              <a:gd name="connsiteY19" fmla="*/ 5934 h 10909"/>
              <a:gd name="connsiteX20" fmla="*/ 3833 w 12480"/>
              <a:gd name="connsiteY20" fmla="*/ 6444 h 10909"/>
              <a:gd name="connsiteX21" fmla="*/ 2438 w 12480"/>
              <a:gd name="connsiteY21" fmla="*/ 5792 h 10909"/>
              <a:gd name="connsiteX22" fmla="*/ 181 w 12480"/>
              <a:gd name="connsiteY22" fmla="*/ 5632 h 10909"/>
              <a:gd name="connsiteX23" fmla="*/ 0 w 12480"/>
              <a:gd name="connsiteY23" fmla="*/ 4184 h 10909"/>
              <a:gd name="connsiteX24" fmla="*/ 3431 w 12480"/>
              <a:gd name="connsiteY24" fmla="*/ 3889 h 10909"/>
              <a:gd name="connsiteX0" fmla="*/ 3431 w 12480"/>
              <a:gd name="connsiteY0" fmla="*/ 3889 h 10909"/>
              <a:gd name="connsiteX1" fmla="*/ 5678 w 12480"/>
              <a:gd name="connsiteY1" fmla="*/ 3392 h 10909"/>
              <a:gd name="connsiteX2" fmla="*/ 2852 w 12480"/>
              <a:gd name="connsiteY2" fmla="*/ 1208 h 10909"/>
              <a:gd name="connsiteX3" fmla="*/ 3043 w 12480"/>
              <a:gd name="connsiteY3" fmla="*/ 0 h 10909"/>
              <a:gd name="connsiteX4" fmla="*/ 6629 w 12480"/>
              <a:gd name="connsiteY4" fmla="*/ 1157 h 10909"/>
              <a:gd name="connsiteX5" fmla="*/ 10621 w 12480"/>
              <a:gd name="connsiteY5" fmla="*/ 3454 h 10909"/>
              <a:gd name="connsiteX6" fmla="*/ 9481 w 12480"/>
              <a:gd name="connsiteY6" fmla="*/ 909 h 10909"/>
              <a:gd name="connsiteX7" fmla="*/ 10473 w 12480"/>
              <a:gd name="connsiteY7" fmla="*/ 1655 h 10909"/>
              <a:gd name="connsiteX8" fmla="*/ 11727 w 12480"/>
              <a:gd name="connsiteY8" fmla="*/ 2646 h 10909"/>
              <a:gd name="connsiteX9" fmla="*/ 12044 w 12480"/>
              <a:gd name="connsiteY9" fmla="*/ 4151 h 10909"/>
              <a:gd name="connsiteX10" fmla="*/ 11847 w 12480"/>
              <a:gd name="connsiteY10" fmla="*/ 5519 h 10909"/>
              <a:gd name="connsiteX11" fmla="*/ 10000 w 12480"/>
              <a:gd name="connsiteY11" fmla="*/ 6565 h 10909"/>
              <a:gd name="connsiteX12" fmla="*/ 12480 w 12480"/>
              <a:gd name="connsiteY12" fmla="*/ 9736 h 10909"/>
              <a:gd name="connsiteX13" fmla="*/ 10490 w 12480"/>
              <a:gd name="connsiteY13" fmla="*/ 9846 h 10909"/>
              <a:gd name="connsiteX14" fmla="*/ 9821 w 12480"/>
              <a:gd name="connsiteY14" fmla="*/ 10909 h 10909"/>
              <a:gd name="connsiteX15" fmla="*/ 7435 w 12480"/>
              <a:gd name="connsiteY15" fmla="*/ 9117 h 10909"/>
              <a:gd name="connsiteX16" fmla="*/ 7524 w 12480"/>
              <a:gd name="connsiteY16" fmla="*/ 6128 h 10909"/>
              <a:gd name="connsiteX17" fmla="*/ 5980 w 12480"/>
              <a:gd name="connsiteY17" fmla="*/ 6124 h 10909"/>
              <a:gd name="connsiteX18" fmla="*/ 5029 w 12480"/>
              <a:gd name="connsiteY18" fmla="*/ 6867 h 10909"/>
              <a:gd name="connsiteX19" fmla="*/ 4374 w 12480"/>
              <a:gd name="connsiteY19" fmla="*/ 5934 h 10909"/>
              <a:gd name="connsiteX20" fmla="*/ 3833 w 12480"/>
              <a:gd name="connsiteY20" fmla="*/ 6444 h 10909"/>
              <a:gd name="connsiteX21" fmla="*/ 2438 w 12480"/>
              <a:gd name="connsiteY21" fmla="*/ 5792 h 10909"/>
              <a:gd name="connsiteX22" fmla="*/ 181 w 12480"/>
              <a:gd name="connsiteY22" fmla="*/ 5632 h 10909"/>
              <a:gd name="connsiteX23" fmla="*/ 0 w 12480"/>
              <a:gd name="connsiteY23" fmla="*/ 4184 h 10909"/>
              <a:gd name="connsiteX24" fmla="*/ 3431 w 12480"/>
              <a:gd name="connsiteY24" fmla="*/ 3889 h 10909"/>
              <a:gd name="connsiteX0" fmla="*/ 3431 w 12480"/>
              <a:gd name="connsiteY0" fmla="*/ 3889 h 10909"/>
              <a:gd name="connsiteX1" fmla="*/ 5678 w 12480"/>
              <a:gd name="connsiteY1" fmla="*/ 3392 h 10909"/>
              <a:gd name="connsiteX2" fmla="*/ 2852 w 12480"/>
              <a:gd name="connsiteY2" fmla="*/ 1208 h 10909"/>
              <a:gd name="connsiteX3" fmla="*/ 3043 w 12480"/>
              <a:gd name="connsiteY3" fmla="*/ 0 h 10909"/>
              <a:gd name="connsiteX4" fmla="*/ 6629 w 12480"/>
              <a:gd name="connsiteY4" fmla="*/ 1157 h 10909"/>
              <a:gd name="connsiteX5" fmla="*/ 10621 w 12480"/>
              <a:gd name="connsiteY5" fmla="*/ 3454 h 10909"/>
              <a:gd name="connsiteX6" fmla="*/ 9481 w 12480"/>
              <a:gd name="connsiteY6" fmla="*/ 909 h 10909"/>
              <a:gd name="connsiteX7" fmla="*/ 10473 w 12480"/>
              <a:gd name="connsiteY7" fmla="*/ 1655 h 10909"/>
              <a:gd name="connsiteX8" fmla="*/ 11727 w 12480"/>
              <a:gd name="connsiteY8" fmla="*/ 2646 h 10909"/>
              <a:gd name="connsiteX9" fmla="*/ 12044 w 12480"/>
              <a:gd name="connsiteY9" fmla="*/ 4151 h 10909"/>
              <a:gd name="connsiteX10" fmla="*/ 11847 w 12480"/>
              <a:gd name="connsiteY10" fmla="*/ 5519 h 10909"/>
              <a:gd name="connsiteX11" fmla="*/ 10000 w 12480"/>
              <a:gd name="connsiteY11" fmla="*/ 6565 h 10909"/>
              <a:gd name="connsiteX12" fmla="*/ 12480 w 12480"/>
              <a:gd name="connsiteY12" fmla="*/ 9736 h 10909"/>
              <a:gd name="connsiteX13" fmla="*/ 10490 w 12480"/>
              <a:gd name="connsiteY13" fmla="*/ 9846 h 10909"/>
              <a:gd name="connsiteX14" fmla="*/ 9821 w 12480"/>
              <a:gd name="connsiteY14" fmla="*/ 10909 h 10909"/>
              <a:gd name="connsiteX15" fmla="*/ 7435 w 12480"/>
              <a:gd name="connsiteY15" fmla="*/ 9117 h 10909"/>
              <a:gd name="connsiteX16" fmla="*/ 7524 w 12480"/>
              <a:gd name="connsiteY16" fmla="*/ 6128 h 10909"/>
              <a:gd name="connsiteX17" fmla="*/ 5980 w 12480"/>
              <a:gd name="connsiteY17" fmla="*/ 6124 h 10909"/>
              <a:gd name="connsiteX18" fmla="*/ 5029 w 12480"/>
              <a:gd name="connsiteY18" fmla="*/ 6867 h 10909"/>
              <a:gd name="connsiteX19" fmla="*/ 4374 w 12480"/>
              <a:gd name="connsiteY19" fmla="*/ 5934 h 10909"/>
              <a:gd name="connsiteX20" fmla="*/ 3833 w 12480"/>
              <a:gd name="connsiteY20" fmla="*/ 6444 h 10909"/>
              <a:gd name="connsiteX21" fmla="*/ 2438 w 12480"/>
              <a:gd name="connsiteY21" fmla="*/ 5792 h 10909"/>
              <a:gd name="connsiteX22" fmla="*/ 181 w 12480"/>
              <a:gd name="connsiteY22" fmla="*/ 5632 h 10909"/>
              <a:gd name="connsiteX23" fmla="*/ 0 w 12480"/>
              <a:gd name="connsiteY23" fmla="*/ 4184 h 10909"/>
              <a:gd name="connsiteX24" fmla="*/ 3431 w 12480"/>
              <a:gd name="connsiteY24" fmla="*/ 3889 h 10909"/>
              <a:gd name="connsiteX0" fmla="*/ 3431 w 12480"/>
              <a:gd name="connsiteY0" fmla="*/ 3889 h 10909"/>
              <a:gd name="connsiteX1" fmla="*/ 5678 w 12480"/>
              <a:gd name="connsiteY1" fmla="*/ 3392 h 10909"/>
              <a:gd name="connsiteX2" fmla="*/ 2852 w 12480"/>
              <a:gd name="connsiteY2" fmla="*/ 1208 h 10909"/>
              <a:gd name="connsiteX3" fmla="*/ 3043 w 12480"/>
              <a:gd name="connsiteY3" fmla="*/ 0 h 10909"/>
              <a:gd name="connsiteX4" fmla="*/ 6629 w 12480"/>
              <a:gd name="connsiteY4" fmla="*/ 1157 h 10909"/>
              <a:gd name="connsiteX5" fmla="*/ 10621 w 12480"/>
              <a:gd name="connsiteY5" fmla="*/ 3454 h 10909"/>
              <a:gd name="connsiteX6" fmla="*/ 9481 w 12480"/>
              <a:gd name="connsiteY6" fmla="*/ 909 h 10909"/>
              <a:gd name="connsiteX7" fmla="*/ 10473 w 12480"/>
              <a:gd name="connsiteY7" fmla="*/ 1655 h 10909"/>
              <a:gd name="connsiteX8" fmla="*/ 11727 w 12480"/>
              <a:gd name="connsiteY8" fmla="*/ 2646 h 10909"/>
              <a:gd name="connsiteX9" fmla="*/ 12044 w 12480"/>
              <a:gd name="connsiteY9" fmla="*/ 4151 h 10909"/>
              <a:gd name="connsiteX10" fmla="*/ 11847 w 12480"/>
              <a:gd name="connsiteY10" fmla="*/ 5519 h 10909"/>
              <a:gd name="connsiteX11" fmla="*/ 10000 w 12480"/>
              <a:gd name="connsiteY11" fmla="*/ 6565 h 10909"/>
              <a:gd name="connsiteX12" fmla="*/ 12480 w 12480"/>
              <a:gd name="connsiteY12" fmla="*/ 9736 h 10909"/>
              <a:gd name="connsiteX13" fmla="*/ 10490 w 12480"/>
              <a:gd name="connsiteY13" fmla="*/ 9846 h 10909"/>
              <a:gd name="connsiteX14" fmla="*/ 9821 w 12480"/>
              <a:gd name="connsiteY14" fmla="*/ 10909 h 10909"/>
              <a:gd name="connsiteX15" fmla="*/ 7435 w 12480"/>
              <a:gd name="connsiteY15" fmla="*/ 9117 h 10909"/>
              <a:gd name="connsiteX16" fmla="*/ 7524 w 12480"/>
              <a:gd name="connsiteY16" fmla="*/ 6128 h 10909"/>
              <a:gd name="connsiteX17" fmla="*/ 5980 w 12480"/>
              <a:gd name="connsiteY17" fmla="*/ 6124 h 10909"/>
              <a:gd name="connsiteX18" fmla="*/ 5029 w 12480"/>
              <a:gd name="connsiteY18" fmla="*/ 6867 h 10909"/>
              <a:gd name="connsiteX19" fmla="*/ 4374 w 12480"/>
              <a:gd name="connsiteY19" fmla="*/ 5934 h 10909"/>
              <a:gd name="connsiteX20" fmla="*/ 3833 w 12480"/>
              <a:gd name="connsiteY20" fmla="*/ 6444 h 10909"/>
              <a:gd name="connsiteX21" fmla="*/ 2438 w 12480"/>
              <a:gd name="connsiteY21" fmla="*/ 5792 h 10909"/>
              <a:gd name="connsiteX22" fmla="*/ 223 w 12480"/>
              <a:gd name="connsiteY22" fmla="*/ 6449 h 10909"/>
              <a:gd name="connsiteX23" fmla="*/ 0 w 12480"/>
              <a:gd name="connsiteY23" fmla="*/ 4184 h 10909"/>
              <a:gd name="connsiteX24" fmla="*/ 3431 w 12480"/>
              <a:gd name="connsiteY24" fmla="*/ 3889 h 10909"/>
              <a:gd name="connsiteX0" fmla="*/ 3209 w 12258"/>
              <a:gd name="connsiteY0" fmla="*/ 3889 h 10909"/>
              <a:gd name="connsiteX1" fmla="*/ 5456 w 12258"/>
              <a:gd name="connsiteY1" fmla="*/ 3392 h 10909"/>
              <a:gd name="connsiteX2" fmla="*/ 2630 w 12258"/>
              <a:gd name="connsiteY2" fmla="*/ 1208 h 10909"/>
              <a:gd name="connsiteX3" fmla="*/ 2821 w 12258"/>
              <a:gd name="connsiteY3" fmla="*/ 0 h 10909"/>
              <a:gd name="connsiteX4" fmla="*/ 6407 w 12258"/>
              <a:gd name="connsiteY4" fmla="*/ 1157 h 10909"/>
              <a:gd name="connsiteX5" fmla="*/ 10399 w 12258"/>
              <a:gd name="connsiteY5" fmla="*/ 3454 h 10909"/>
              <a:gd name="connsiteX6" fmla="*/ 9259 w 12258"/>
              <a:gd name="connsiteY6" fmla="*/ 909 h 10909"/>
              <a:gd name="connsiteX7" fmla="*/ 10251 w 12258"/>
              <a:gd name="connsiteY7" fmla="*/ 1655 h 10909"/>
              <a:gd name="connsiteX8" fmla="*/ 11505 w 12258"/>
              <a:gd name="connsiteY8" fmla="*/ 2646 h 10909"/>
              <a:gd name="connsiteX9" fmla="*/ 11822 w 12258"/>
              <a:gd name="connsiteY9" fmla="*/ 4151 h 10909"/>
              <a:gd name="connsiteX10" fmla="*/ 11625 w 12258"/>
              <a:gd name="connsiteY10" fmla="*/ 5519 h 10909"/>
              <a:gd name="connsiteX11" fmla="*/ 9778 w 12258"/>
              <a:gd name="connsiteY11" fmla="*/ 6565 h 10909"/>
              <a:gd name="connsiteX12" fmla="*/ 12258 w 12258"/>
              <a:gd name="connsiteY12" fmla="*/ 9736 h 10909"/>
              <a:gd name="connsiteX13" fmla="*/ 10268 w 12258"/>
              <a:gd name="connsiteY13" fmla="*/ 9846 h 10909"/>
              <a:gd name="connsiteX14" fmla="*/ 9599 w 12258"/>
              <a:gd name="connsiteY14" fmla="*/ 10909 h 10909"/>
              <a:gd name="connsiteX15" fmla="*/ 7213 w 12258"/>
              <a:gd name="connsiteY15" fmla="*/ 9117 h 10909"/>
              <a:gd name="connsiteX16" fmla="*/ 7302 w 12258"/>
              <a:gd name="connsiteY16" fmla="*/ 6128 h 10909"/>
              <a:gd name="connsiteX17" fmla="*/ 5758 w 12258"/>
              <a:gd name="connsiteY17" fmla="*/ 6124 h 10909"/>
              <a:gd name="connsiteX18" fmla="*/ 4807 w 12258"/>
              <a:gd name="connsiteY18" fmla="*/ 6867 h 10909"/>
              <a:gd name="connsiteX19" fmla="*/ 4152 w 12258"/>
              <a:gd name="connsiteY19" fmla="*/ 5934 h 10909"/>
              <a:gd name="connsiteX20" fmla="*/ 3611 w 12258"/>
              <a:gd name="connsiteY20" fmla="*/ 6444 h 10909"/>
              <a:gd name="connsiteX21" fmla="*/ 2216 w 12258"/>
              <a:gd name="connsiteY21" fmla="*/ 5792 h 10909"/>
              <a:gd name="connsiteX22" fmla="*/ 1 w 12258"/>
              <a:gd name="connsiteY22" fmla="*/ 6449 h 10909"/>
              <a:gd name="connsiteX23" fmla="*/ 624 w 12258"/>
              <a:gd name="connsiteY23" fmla="*/ 4047 h 10909"/>
              <a:gd name="connsiteX24" fmla="*/ 3209 w 12258"/>
              <a:gd name="connsiteY24" fmla="*/ 3889 h 10909"/>
              <a:gd name="connsiteX0" fmla="*/ 3910 w 12959"/>
              <a:gd name="connsiteY0" fmla="*/ 3889 h 10909"/>
              <a:gd name="connsiteX1" fmla="*/ 6157 w 12959"/>
              <a:gd name="connsiteY1" fmla="*/ 3392 h 10909"/>
              <a:gd name="connsiteX2" fmla="*/ 3331 w 12959"/>
              <a:gd name="connsiteY2" fmla="*/ 1208 h 10909"/>
              <a:gd name="connsiteX3" fmla="*/ 3522 w 12959"/>
              <a:gd name="connsiteY3" fmla="*/ 0 h 10909"/>
              <a:gd name="connsiteX4" fmla="*/ 7108 w 12959"/>
              <a:gd name="connsiteY4" fmla="*/ 1157 h 10909"/>
              <a:gd name="connsiteX5" fmla="*/ 11100 w 12959"/>
              <a:gd name="connsiteY5" fmla="*/ 3454 h 10909"/>
              <a:gd name="connsiteX6" fmla="*/ 9960 w 12959"/>
              <a:gd name="connsiteY6" fmla="*/ 909 h 10909"/>
              <a:gd name="connsiteX7" fmla="*/ 10952 w 12959"/>
              <a:gd name="connsiteY7" fmla="*/ 1655 h 10909"/>
              <a:gd name="connsiteX8" fmla="*/ 12206 w 12959"/>
              <a:gd name="connsiteY8" fmla="*/ 2646 h 10909"/>
              <a:gd name="connsiteX9" fmla="*/ 12523 w 12959"/>
              <a:gd name="connsiteY9" fmla="*/ 4151 h 10909"/>
              <a:gd name="connsiteX10" fmla="*/ 12326 w 12959"/>
              <a:gd name="connsiteY10" fmla="*/ 5519 h 10909"/>
              <a:gd name="connsiteX11" fmla="*/ 10479 w 12959"/>
              <a:gd name="connsiteY11" fmla="*/ 6565 h 10909"/>
              <a:gd name="connsiteX12" fmla="*/ 12959 w 12959"/>
              <a:gd name="connsiteY12" fmla="*/ 9736 h 10909"/>
              <a:gd name="connsiteX13" fmla="*/ 10969 w 12959"/>
              <a:gd name="connsiteY13" fmla="*/ 9846 h 10909"/>
              <a:gd name="connsiteX14" fmla="*/ 10300 w 12959"/>
              <a:gd name="connsiteY14" fmla="*/ 10909 h 10909"/>
              <a:gd name="connsiteX15" fmla="*/ 7914 w 12959"/>
              <a:gd name="connsiteY15" fmla="*/ 9117 h 10909"/>
              <a:gd name="connsiteX16" fmla="*/ 8003 w 12959"/>
              <a:gd name="connsiteY16" fmla="*/ 6128 h 10909"/>
              <a:gd name="connsiteX17" fmla="*/ 6459 w 12959"/>
              <a:gd name="connsiteY17" fmla="*/ 6124 h 10909"/>
              <a:gd name="connsiteX18" fmla="*/ 5508 w 12959"/>
              <a:gd name="connsiteY18" fmla="*/ 6867 h 10909"/>
              <a:gd name="connsiteX19" fmla="*/ 4853 w 12959"/>
              <a:gd name="connsiteY19" fmla="*/ 5934 h 10909"/>
              <a:gd name="connsiteX20" fmla="*/ 4312 w 12959"/>
              <a:gd name="connsiteY20" fmla="*/ 6444 h 10909"/>
              <a:gd name="connsiteX21" fmla="*/ 2917 w 12959"/>
              <a:gd name="connsiteY21" fmla="*/ 5792 h 10909"/>
              <a:gd name="connsiteX22" fmla="*/ 702 w 12959"/>
              <a:gd name="connsiteY22" fmla="*/ 6449 h 10909"/>
              <a:gd name="connsiteX23" fmla="*/ 0 w 12959"/>
              <a:gd name="connsiteY23" fmla="*/ 3712 h 10909"/>
              <a:gd name="connsiteX24" fmla="*/ 3910 w 12959"/>
              <a:gd name="connsiteY24" fmla="*/ 3889 h 10909"/>
              <a:gd name="connsiteX0" fmla="*/ 3910 w 12959"/>
              <a:gd name="connsiteY0" fmla="*/ 3889 h 10909"/>
              <a:gd name="connsiteX1" fmla="*/ 6157 w 12959"/>
              <a:gd name="connsiteY1" fmla="*/ 3392 h 10909"/>
              <a:gd name="connsiteX2" fmla="*/ 3331 w 12959"/>
              <a:gd name="connsiteY2" fmla="*/ 1208 h 10909"/>
              <a:gd name="connsiteX3" fmla="*/ 3522 w 12959"/>
              <a:gd name="connsiteY3" fmla="*/ 0 h 10909"/>
              <a:gd name="connsiteX4" fmla="*/ 7108 w 12959"/>
              <a:gd name="connsiteY4" fmla="*/ 1157 h 10909"/>
              <a:gd name="connsiteX5" fmla="*/ 11100 w 12959"/>
              <a:gd name="connsiteY5" fmla="*/ 3454 h 10909"/>
              <a:gd name="connsiteX6" fmla="*/ 9960 w 12959"/>
              <a:gd name="connsiteY6" fmla="*/ 909 h 10909"/>
              <a:gd name="connsiteX7" fmla="*/ 10952 w 12959"/>
              <a:gd name="connsiteY7" fmla="*/ 1655 h 10909"/>
              <a:gd name="connsiteX8" fmla="*/ 12206 w 12959"/>
              <a:gd name="connsiteY8" fmla="*/ 2646 h 10909"/>
              <a:gd name="connsiteX9" fmla="*/ 12523 w 12959"/>
              <a:gd name="connsiteY9" fmla="*/ 4151 h 10909"/>
              <a:gd name="connsiteX10" fmla="*/ 12326 w 12959"/>
              <a:gd name="connsiteY10" fmla="*/ 5519 h 10909"/>
              <a:gd name="connsiteX11" fmla="*/ 10479 w 12959"/>
              <a:gd name="connsiteY11" fmla="*/ 6565 h 10909"/>
              <a:gd name="connsiteX12" fmla="*/ 12959 w 12959"/>
              <a:gd name="connsiteY12" fmla="*/ 9736 h 10909"/>
              <a:gd name="connsiteX13" fmla="*/ 10969 w 12959"/>
              <a:gd name="connsiteY13" fmla="*/ 9846 h 10909"/>
              <a:gd name="connsiteX14" fmla="*/ 10300 w 12959"/>
              <a:gd name="connsiteY14" fmla="*/ 10909 h 10909"/>
              <a:gd name="connsiteX15" fmla="*/ 7914 w 12959"/>
              <a:gd name="connsiteY15" fmla="*/ 9117 h 10909"/>
              <a:gd name="connsiteX16" fmla="*/ 8003 w 12959"/>
              <a:gd name="connsiteY16" fmla="*/ 6128 h 10909"/>
              <a:gd name="connsiteX17" fmla="*/ 6459 w 12959"/>
              <a:gd name="connsiteY17" fmla="*/ 6124 h 10909"/>
              <a:gd name="connsiteX18" fmla="*/ 5508 w 12959"/>
              <a:gd name="connsiteY18" fmla="*/ 6867 h 10909"/>
              <a:gd name="connsiteX19" fmla="*/ 4853 w 12959"/>
              <a:gd name="connsiteY19" fmla="*/ 5934 h 10909"/>
              <a:gd name="connsiteX20" fmla="*/ 4312 w 12959"/>
              <a:gd name="connsiteY20" fmla="*/ 6444 h 10909"/>
              <a:gd name="connsiteX21" fmla="*/ 2917 w 12959"/>
              <a:gd name="connsiteY21" fmla="*/ 5792 h 10909"/>
              <a:gd name="connsiteX22" fmla="*/ 1918 w 12959"/>
              <a:gd name="connsiteY22" fmla="*/ 5830 h 10909"/>
              <a:gd name="connsiteX23" fmla="*/ 702 w 12959"/>
              <a:gd name="connsiteY23" fmla="*/ 6449 h 10909"/>
              <a:gd name="connsiteX24" fmla="*/ 0 w 12959"/>
              <a:gd name="connsiteY24" fmla="*/ 3712 h 10909"/>
              <a:gd name="connsiteX25" fmla="*/ 3910 w 12959"/>
              <a:gd name="connsiteY25" fmla="*/ 3889 h 10909"/>
              <a:gd name="connsiteX0" fmla="*/ 3910 w 12959"/>
              <a:gd name="connsiteY0" fmla="*/ 3889 h 10909"/>
              <a:gd name="connsiteX1" fmla="*/ 6157 w 12959"/>
              <a:gd name="connsiteY1" fmla="*/ 3392 h 10909"/>
              <a:gd name="connsiteX2" fmla="*/ 3331 w 12959"/>
              <a:gd name="connsiteY2" fmla="*/ 1208 h 10909"/>
              <a:gd name="connsiteX3" fmla="*/ 3522 w 12959"/>
              <a:gd name="connsiteY3" fmla="*/ 0 h 10909"/>
              <a:gd name="connsiteX4" fmla="*/ 7108 w 12959"/>
              <a:gd name="connsiteY4" fmla="*/ 1157 h 10909"/>
              <a:gd name="connsiteX5" fmla="*/ 11100 w 12959"/>
              <a:gd name="connsiteY5" fmla="*/ 3454 h 10909"/>
              <a:gd name="connsiteX6" fmla="*/ 9960 w 12959"/>
              <a:gd name="connsiteY6" fmla="*/ 909 h 10909"/>
              <a:gd name="connsiteX7" fmla="*/ 10952 w 12959"/>
              <a:gd name="connsiteY7" fmla="*/ 1655 h 10909"/>
              <a:gd name="connsiteX8" fmla="*/ 12206 w 12959"/>
              <a:gd name="connsiteY8" fmla="*/ 2646 h 10909"/>
              <a:gd name="connsiteX9" fmla="*/ 12523 w 12959"/>
              <a:gd name="connsiteY9" fmla="*/ 4151 h 10909"/>
              <a:gd name="connsiteX10" fmla="*/ 12326 w 12959"/>
              <a:gd name="connsiteY10" fmla="*/ 5519 h 10909"/>
              <a:gd name="connsiteX11" fmla="*/ 10479 w 12959"/>
              <a:gd name="connsiteY11" fmla="*/ 6565 h 10909"/>
              <a:gd name="connsiteX12" fmla="*/ 12959 w 12959"/>
              <a:gd name="connsiteY12" fmla="*/ 9736 h 10909"/>
              <a:gd name="connsiteX13" fmla="*/ 10969 w 12959"/>
              <a:gd name="connsiteY13" fmla="*/ 9846 h 10909"/>
              <a:gd name="connsiteX14" fmla="*/ 10300 w 12959"/>
              <a:gd name="connsiteY14" fmla="*/ 10909 h 10909"/>
              <a:gd name="connsiteX15" fmla="*/ 7914 w 12959"/>
              <a:gd name="connsiteY15" fmla="*/ 9117 h 10909"/>
              <a:gd name="connsiteX16" fmla="*/ 8003 w 12959"/>
              <a:gd name="connsiteY16" fmla="*/ 6128 h 10909"/>
              <a:gd name="connsiteX17" fmla="*/ 6459 w 12959"/>
              <a:gd name="connsiteY17" fmla="*/ 6124 h 10909"/>
              <a:gd name="connsiteX18" fmla="*/ 5508 w 12959"/>
              <a:gd name="connsiteY18" fmla="*/ 6867 h 10909"/>
              <a:gd name="connsiteX19" fmla="*/ 4853 w 12959"/>
              <a:gd name="connsiteY19" fmla="*/ 5934 h 10909"/>
              <a:gd name="connsiteX20" fmla="*/ 4312 w 12959"/>
              <a:gd name="connsiteY20" fmla="*/ 6444 h 10909"/>
              <a:gd name="connsiteX21" fmla="*/ 2917 w 12959"/>
              <a:gd name="connsiteY21" fmla="*/ 5792 h 10909"/>
              <a:gd name="connsiteX22" fmla="*/ 1918 w 12959"/>
              <a:gd name="connsiteY22" fmla="*/ 5830 h 10909"/>
              <a:gd name="connsiteX23" fmla="*/ 731 w 12959"/>
              <a:gd name="connsiteY23" fmla="*/ 5895 h 10909"/>
              <a:gd name="connsiteX24" fmla="*/ 0 w 12959"/>
              <a:gd name="connsiteY24" fmla="*/ 3712 h 10909"/>
              <a:gd name="connsiteX25" fmla="*/ 3910 w 12959"/>
              <a:gd name="connsiteY25" fmla="*/ 3889 h 10909"/>
              <a:gd name="connsiteX0" fmla="*/ 3910 w 12959"/>
              <a:gd name="connsiteY0" fmla="*/ 3889 h 10909"/>
              <a:gd name="connsiteX1" fmla="*/ 4966 w 12959"/>
              <a:gd name="connsiteY1" fmla="*/ 2898 h 10909"/>
              <a:gd name="connsiteX2" fmla="*/ 3331 w 12959"/>
              <a:gd name="connsiteY2" fmla="*/ 1208 h 10909"/>
              <a:gd name="connsiteX3" fmla="*/ 3522 w 12959"/>
              <a:gd name="connsiteY3" fmla="*/ 0 h 10909"/>
              <a:gd name="connsiteX4" fmla="*/ 7108 w 12959"/>
              <a:gd name="connsiteY4" fmla="*/ 1157 h 10909"/>
              <a:gd name="connsiteX5" fmla="*/ 11100 w 12959"/>
              <a:gd name="connsiteY5" fmla="*/ 3454 h 10909"/>
              <a:gd name="connsiteX6" fmla="*/ 9960 w 12959"/>
              <a:gd name="connsiteY6" fmla="*/ 909 h 10909"/>
              <a:gd name="connsiteX7" fmla="*/ 10952 w 12959"/>
              <a:gd name="connsiteY7" fmla="*/ 1655 h 10909"/>
              <a:gd name="connsiteX8" fmla="*/ 12206 w 12959"/>
              <a:gd name="connsiteY8" fmla="*/ 2646 h 10909"/>
              <a:gd name="connsiteX9" fmla="*/ 12523 w 12959"/>
              <a:gd name="connsiteY9" fmla="*/ 4151 h 10909"/>
              <a:gd name="connsiteX10" fmla="*/ 12326 w 12959"/>
              <a:gd name="connsiteY10" fmla="*/ 5519 h 10909"/>
              <a:gd name="connsiteX11" fmla="*/ 10479 w 12959"/>
              <a:gd name="connsiteY11" fmla="*/ 6565 h 10909"/>
              <a:gd name="connsiteX12" fmla="*/ 12959 w 12959"/>
              <a:gd name="connsiteY12" fmla="*/ 9736 h 10909"/>
              <a:gd name="connsiteX13" fmla="*/ 10969 w 12959"/>
              <a:gd name="connsiteY13" fmla="*/ 9846 h 10909"/>
              <a:gd name="connsiteX14" fmla="*/ 10300 w 12959"/>
              <a:gd name="connsiteY14" fmla="*/ 10909 h 10909"/>
              <a:gd name="connsiteX15" fmla="*/ 7914 w 12959"/>
              <a:gd name="connsiteY15" fmla="*/ 9117 h 10909"/>
              <a:gd name="connsiteX16" fmla="*/ 8003 w 12959"/>
              <a:gd name="connsiteY16" fmla="*/ 6128 h 10909"/>
              <a:gd name="connsiteX17" fmla="*/ 6459 w 12959"/>
              <a:gd name="connsiteY17" fmla="*/ 6124 h 10909"/>
              <a:gd name="connsiteX18" fmla="*/ 5508 w 12959"/>
              <a:gd name="connsiteY18" fmla="*/ 6867 h 10909"/>
              <a:gd name="connsiteX19" fmla="*/ 4853 w 12959"/>
              <a:gd name="connsiteY19" fmla="*/ 5934 h 10909"/>
              <a:gd name="connsiteX20" fmla="*/ 4312 w 12959"/>
              <a:gd name="connsiteY20" fmla="*/ 6444 h 10909"/>
              <a:gd name="connsiteX21" fmla="*/ 2917 w 12959"/>
              <a:gd name="connsiteY21" fmla="*/ 5792 h 10909"/>
              <a:gd name="connsiteX22" fmla="*/ 1918 w 12959"/>
              <a:gd name="connsiteY22" fmla="*/ 5830 h 10909"/>
              <a:gd name="connsiteX23" fmla="*/ 731 w 12959"/>
              <a:gd name="connsiteY23" fmla="*/ 5895 h 10909"/>
              <a:gd name="connsiteX24" fmla="*/ 0 w 12959"/>
              <a:gd name="connsiteY24" fmla="*/ 3712 h 10909"/>
              <a:gd name="connsiteX25" fmla="*/ 3910 w 12959"/>
              <a:gd name="connsiteY25" fmla="*/ 3889 h 10909"/>
              <a:gd name="connsiteX0" fmla="*/ 3910 w 12959"/>
              <a:gd name="connsiteY0" fmla="*/ 4751 h 11771"/>
              <a:gd name="connsiteX1" fmla="*/ 4966 w 12959"/>
              <a:gd name="connsiteY1" fmla="*/ 3760 h 11771"/>
              <a:gd name="connsiteX2" fmla="*/ 3331 w 12959"/>
              <a:gd name="connsiteY2" fmla="*/ 2070 h 11771"/>
              <a:gd name="connsiteX3" fmla="*/ 2057 w 12959"/>
              <a:gd name="connsiteY3" fmla="*/ 0 h 11771"/>
              <a:gd name="connsiteX4" fmla="*/ 7108 w 12959"/>
              <a:gd name="connsiteY4" fmla="*/ 2019 h 11771"/>
              <a:gd name="connsiteX5" fmla="*/ 11100 w 12959"/>
              <a:gd name="connsiteY5" fmla="*/ 4316 h 11771"/>
              <a:gd name="connsiteX6" fmla="*/ 9960 w 12959"/>
              <a:gd name="connsiteY6" fmla="*/ 1771 h 11771"/>
              <a:gd name="connsiteX7" fmla="*/ 10952 w 12959"/>
              <a:gd name="connsiteY7" fmla="*/ 2517 h 11771"/>
              <a:gd name="connsiteX8" fmla="*/ 12206 w 12959"/>
              <a:gd name="connsiteY8" fmla="*/ 3508 h 11771"/>
              <a:gd name="connsiteX9" fmla="*/ 12523 w 12959"/>
              <a:gd name="connsiteY9" fmla="*/ 5013 h 11771"/>
              <a:gd name="connsiteX10" fmla="*/ 12326 w 12959"/>
              <a:gd name="connsiteY10" fmla="*/ 6381 h 11771"/>
              <a:gd name="connsiteX11" fmla="*/ 10479 w 12959"/>
              <a:gd name="connsiteY11" fmla="*/ 7427 h 11771"/>
              <a:gd name="connsiteX12" fmla="*/ 12959 w 12959"/>
              <a:gd name="connsiteY12" fmla="*/ 10598 h 11771"/>
              <a:gd name="connsiteX13" fmla="*/ 10969 w 12959"/>
              <a:gd name="connsiteY13" fmla="*/ 10708 h 11771"/>
              <a:gd name="connsiteX14" fmla="*/ 10300 w 12959"/>
              <a:gd name="connsiteY14" fmla="*/ 11771 h 11771"/>
              <a:gd name="connsiteX15" fmla="*/ 7914 w 12959"/>
              <a:gd name="connsiteY15" fmla="*/ 9979 h 11771"/>
              <a:gd name="connsiteX16" fmla="*/ 8003 w 12959"/>
              <a:gd name="connsiteY16" fmla="*/ 6990 h 11771"/>
              <a:gd name="connsiteX17" fmla="*/ 6459 w 12959"/>
              <a:gd name="connsiteY17" fmla="*/ 6986 h 11771"/>
              <a:gd name="connsiteX18" fmla="*/ 5508 w 12959"/>
              <a:gd name="connsiteY18" fmla="*/ 7729 h 11771"/>
              <a:gd name="connsiteX19" fmla="*/ 4853 w 12959"/>
              <a:gd name="connsiteY19" fmla="*/ 6796 h 11771"/>
              <a:gd name="connsiteX20" fmla="*/ 4312 w 12959"/>
              <a:gd name="connsiteY20" fmla="*/ 7306 h 11771"/>
              <a:gd name="connsiteX21" fmla="*/ 2917 w 12959"/>
              <a:gd name="connsiteY21" fmla="*/ 6654 h 11771"/>
              <a:gd name="connsiteX22" fmla="*/ 1918 w 12959"/>
              <a:gd name="connsiteY22" fmla="*/ 6692 h 11771"/>
              <a:gd name="connsiteX23" fmla="*/ 731 w 12959"/>
              <a:gd name="connsiteY23" fmla="*/ 6757 h 11771"/>
              <a:gd name="connsiteX24" fmla="*/ 0 w 12959"/>
              <a:gd name="connsiteY24" fmla="*/ 4574 h 11771"/>
              <a:gd name="connsiteX25" fmla="*/ 3910 w 12959"/>
              <a:gd name="connsiteY25" fmla="*/ 4751 h 11771"/>
              <a:gd name="connsiteX0" fmla="*/ 3910 w 12959"/>
              <a:gd name="connsiteY0" fmla="*/ 4751 h 11771"/>
              <a:gd name="connsiteX1" fmla="*/ 4966 w 12959"/>
              <a:gd name="connsiteY1" fmla="*/ 3760 h 11771"/>
              <a:gd name="connsiteX2" fmla="*/ 3331 w 12959"/>
              <a:gd name="connsiteY2" fmla="*/ 2070 h 11771"/>
              <a:gd name="connsiteX3" fmla="*/ 2057 w 12959"/>
              <a:gd name="connsiteY3" fmla="*/ 0 h 11771"/>
              <a:gd name="connsiteX4" fmla="*/ 7108 w 12959"/>
              <a:gd name="connsiteY4" fmla="*/ 2019 h 11771"/>
              <a:gd name="connsiteX5" fmla="*/ 11100 w 12959"/>
              <a:gd name="connsiteY5" fmla="*/ 4316 h 11771"/>
              <a:gd name="connsiteX6" fmla="*/ 9960 w 12959"/>
              <a:gd name="connsiteY6" fmla="*/ 1771 h 11771"/>
              <a:gd name="connsiteX7" fmla="*/ 10952 w 12959"/>
              <a:gd name="connsiteY7" fmla="*/ 2517 h 11771"/>
              <a:gd name="connsiteX8" fmla="*/ 12206 w 12959"/>
              <a:gd name="connsiteY8" fmla="*/ 3508 h 11771"/>
              <a:gd name="connsiteX9" fmla="*/ 12523 w 12959"/>
              <a:gd name="connsiteY9" fmla="*/ 5013 h 11771"/>
              <a:gd name="connsiteX10" fmla="*/ 12326 w 12959"/>
              <a:gd name="connsiteY10" fmla="*/ 6381 h 11771"/>
              <a:gd name="connsiteX11" fmla="*/ 10479 w 12959"/>
              <a:gd name="connsiteY11" fmla="*/ 7427 h 11771"/>
              <a:gd name="connsiteX12" fmla="*/ 12959 w 12959"/>
              <a:gd name="connsiteY12" fmla="*/ 10598 h 11771"/>
              <a:gd name="connsiteX13" fmla="*/ 10969 w 12959"/>
              <a:gd name="connsiteY13" fmla="*/ 10708 h 11771"/>
              <a:gd name="connsiteX14" fmla="*/ 10300 w 12959"/>
              <a:gd name="connsiteY14" fmla="*/ 11771 h 11771"/>
              <a:gd name="connsiteX15" fmla="*/ 7914 w 12959"/>
              <a:gd name="connsiteY15" fmla="*/ 9979 h 11771"/>
              <a:gd name="connsiteX16" fmla="*/ 8003 w 12959"/>
              <a:gd name="connsiteY16" fmla="*/ 6990 h 11771"/>
              <a:gd name="connsiteX17" fmla="*/ 6459 w 12959"/>
              <a:gd name="connsiteY17" fmla="*/ 6986 h 11771"/>
              <a:gd name="connsiteX18" fmla="*/ 5508 w 12959"/>
              <a:gd name="connsiteY18" fmla="*/ 7729 h 11771"/>
              <a:gd name="connsiteX19" fmla="*/ 4853 w 12959"/>
              <a:gd name="connsiteY19" fmla="*/ 6796 h 11771"/>
              <a:gd name="connsiteX20" fmla="*/ 4312 w 12959"/>
              <a:gd name="connsiteY20" fmla="*/ 7306 h 11771"/>
              <a:gd name="connsiteX21" fmla="*/ 2917 w 12959"/>
              <a:gd name="connsiteY21" fmla="*/ 6654 h 11771"/>
              <a:gd name="connsiteX22" fmla="*/ 1918 w 12959"/>
              <a:gd name="connsiteY22" fmla="*/ 6692 h 11771"/>
              <a:gd name="connsiteX23" fmla="*/ 1181 w 12959"/>
              <a:gd name="connsiteY23" fmla="*/ 7783 h 11771"/>
              <a:gd name="connsiteX24" fmla="*/ 0 w 12959"/>
              <a:gd name="connsiteY24" fmla="*/ 4574 h 11771"/>
              <a:gd name="connsiteX25" fmla="*/ 3910 w 12959"/>
              <a:gd name="connsiteY25" fmla="*/ 4751 h 11771"/>
              <a:gd name="connsiteX0" fmla="*/ 3910 w 12959"/>
              <a:gd name="connsiteY0" fmla="*/ 4751 h 11771"/>
              <a:gd name="connsiteX1" fmla="*/ 4966 w 12959"/>
              <a:gd name="connsiteY1" fmla="*/ 3760 h 11771"/>
              <a:gd name="connsiteX2" fmla="*/ 3331 w 12959"/>
              <a:gd name="connsiteY2" fmla="*/ 2070 h 11771"/>
              <a:gd name="connsiteX3" fmla="*/ 2057 w 12959"/>
              <a:gd name="connsiteY3" fmla="*/ 0 h 11771"/>
              <a:gd name="connsiteX4" fmla="*/ 7108 w 12959"/>
              <a:gd name="connsiteY4" fmla="*/ 2019 h 11771"/>
              <a:gd name="connsiteX5" fmla="*/ 11100 w 12959"/>
              <a:gd name="connsiteY5" fmla="*/ 4316 h 11771"/>
              <a:gd name="connsiteX6" fmla="*/ 9960 w 12959"/>
              <a:gd name="connsiteY6" fmla="*/ 1771 h 11771"/>
              <a:gd name="connsiteX7" fmla="*/ 10952 w 12959"/>
              <a:gd name="connsiteY7" fmla="*/ 2517 h 11771"/>
              <a:gd name="connsiteX8" fmla="*/ 12206 w 12959"/>
              <a:gd name="connsiteY8" fmla="*/ 3508 h 11771"/>
              <a:gd name="connsiteX9" fmla="*/ 12523 w 12959"/>
              <a:gd name="connsiteY9" fmla="*/ 5013 h 11771"/>
              <a:gd name="connsiteX10" fmla="*/ 12326 w 12959"/>
              <a:gd name="connsiteY10" fmla="*/ 6381 h 11771"/>
              <a:gd name="connsiteX11" fmla="*/ 10479 w 12959"/>
              <a:gd name="connsiteY11" fmla="*/ 7427 h 11771"/>
              <a:gd name="connsiteX12" fmla="*/ 12959 w 12959"/>
              <a:gd name="connsiteY12" fmla="*/ 10598 h 11771"/>
              <a:gd name="connsiteX13" fmla="*/ 10969 w 12959"/>
              <a:gd name="connsiteY13" fmla="*/ 10708 h 11771"/>
              <a:gd name="connsiteX14" fmla="*/ 10300 w 12959"/>
              <a:gd name="connsiteY14" fmla="*/ 11771 h 11771"/>
              <a:gd name="connsiteX15" fmla="*/ 7914 w 12959"/>
              <a:gd name="connsiteY15" fmla="*/ 9979 h 11771"/>
              <a:gd name="connsiteX16" fmla="*/ 8003 w 12959"/>
              <a:gd name="connsiteY16" fmla="*/ 6990 h 11771"/>
              <a:gd name="connsiteX17" fmla="*/ 6459 w 12959"/>
              <a:gd name="connsiteY17" fmla="*/ 6986 h 11771"/>
              <a:gd name="connsiteX18" fmla="*/ 5508 w 12959"/>
              <a:gd name="connsiteY18" fmla="*/ 7729 h 11771"/>
              <a:gd name="connsiteX19" fmla="*/ 4853 w 12959"/>
              <a:gd name="connsiteY19" fmla="*/ 6796 h 11771"/>
              <a:gd name="connsiteX20" fmla="*/ 4312 w 12959"/>
              <a:gd name="connsiteY20" fmla="*/ 7306 h 11771"/>
              <a:gd name="connsiteX21" fmla="*/ 3840 w 12959"/>
              <a:gd name="connsiteY21" fmla="*/ 7466 h 11771"/>
              <a:gd name="connsiteX22" fmla="*/ 1918 w 12959"/>
              <a:gd name="connsiteY22" fmla="*/ 6692 h 11771"/>
              <a:gd name="connsiteX23" fmla="*/ 1181 w 12959"/>
              <a:gd name="connsiteY23" fmla="*/ 7783 h 11771"/>
              <a:gd name="connsiteX24" fmla="*/ 0 w 12959"/>
              <a:gd name="connsiteY24" fmla="*/ 4574 h 11771"/>
              <a:gd name="connsiteX25" fmla="*/ 3910 w 12959"/>
              <a:gd name="connsiteY25" fmla="*/ 4751 h 11771"/>
              <a:gd name="connsiteX0" fmla="*/ 3910 w 12959"/>
              <a:gd name="connsiteY0" fmla="*/ 4751 h 11771"/>
              <a:gd name="connsiteX1" fmla="*/ 4966 w 12959"/>
              <a:gd name="connsiteY1" fmla="*/ 3760 h 11771"/>
              <a:gd name="connsiteX2" fmla="*/ 3331 w 12959"/>
              <a:gd name="connsiteY2" fmla="*/ 2070 h 11771"/>
              <a:gd name="connsiteX3" fmla="*/ 2057 w 12959"/>
              <a:gd name="connsiteY3" fmla="*/ 0 h 11771"/>
              <a:gd name="connsiteX4" fmla="*/ 7108 w 12959"/>
              <a:gd name="connsiteY4" fmla="*/ 2019 h 11771"/>
              <a:gd name="connsiteX5" fmla="*/ 11100 w 12959"/>
              <a:gd name="connsiteY5" fmla="*/ 4316 h 11771"/>
              <a:gd name="connsiteX6" fmla="*/ 9960 w 12959"/>
              <a:gd name="connsiteY6" fmla="*/ 1771 h 11771"/>
              <a:gd name="connsiteX7" fmla="*/ 10952 w 12959"/>
              <a:gd name="connsiteY7" fmla="*/ 2517 h 11771"/>
              <a:gd name="connsiteX8" fmla="*/ 12206 w 12959"/>
              <a:gd name="connsiteY8" fmla="*/ 3508 h 11771"/>
              <a:gd name="connsiteX9" fmla="*/ 12523 w 12959"/>
              <a:gd name="connsiteY9" fmla="*/ 5013 h 11771"/>
              <a:gd name="connsiteX10" fmla="*/ 12326 w 12959"/>
              <a:gd name="connsiteY10" fmla="*/ 6381 h 11771"/>
              <a:gd name="connsiteX11" fmla="*/ 10479 w 12959"/>
              <a:gd name="connsiteY11" fmla="*/ 7427 h 11771"/>
              <a:gd name="connsiteX12" fmla="*/ 12959 w 12959"/>
              <a:gd name="connsiteY12" fmla="*/ 10598 h 11771"/>
              <a:gd name="connsiteX13" fmla="*/ 10969 w 12959"/>
              <a:gd name="connsiteY13" fmla="*/ 10708 h 11771"/>
              <a:gd name="connsiteX14" fmla="*/ 10300 w 12959"/>
              <a:gd name="connsiteY14" fmla="*/ 11771 h 11771"/>
              <a:gd name="connsiteX15" fmla="*/ 7914 w 12959"/>
              <a:gd name="connsiteY15" fmla="*/ 9979 h 11771"/>
              <a:gd name="connsiteX16" fmla="*/ 8003 w 12959"/>
              <a:gd name="connsiteY16" fmla="*/ 6990 h 11771"/>
              <a:gd name="connsiteX17" fmla="*/ 6459 w 12959"/>
              <a:gd name="connsiteY17" fmla="*/ 6986 h 11771"/>
              <a:gd name="connsiteX18" fmla="*/ 5508 w 12959"/>
              <a:gd name="connsiteY18" fmla="*/ 7729 h 11771"/>
              <a:gd name="connsiteX19" fmla="*/ 4853 w 12959"/>
              <a:gd name="connsiteY19" fmla="*/ 6796 h 11771"/>
              <a:gd name="connsiteX20" fmla="*/ 4312 w 12959"/>
              <a:gd name="connsiteY20" fmla="*/ 7306 h 11771"/>
              <a:gd name="connsiteX21" fmla="*/ 3840 w 12959"/>
              <a:gd name="connsiteY21" fmla="*/ 7466 h 11771"/>
              <a:gd name="connsiteX22" fmla="*/ 2537 w 12959"/>
              <a:gd name="connsiteY22" fmla="*/ 7690 h 11771"/>
              <a:gd name="connsiteX23" fmla="*/ 1181 w 12959"/>
              <a:gd name="connsiteY23" fmla="*/ 7783 h 11771"/>
              <a:gd name="connsiteX24" fmla="*/ 0 w 12959"/>
              <a:gd name="connsiteY24" fmla="*/ 4574 h 11771"/>
              <a:gd name="connsiteX25" fmla="*/ 3910 w 12959"/>
              <a:gd name="connsiteY25" fmla="*/ 4751 h 11771"/>
              <a:gd name="connsiteX0" fmla="*/ 3910 w 12959"/>
              <a:gd name="connsiteY0" fmla="*/ 4751 h 11771"/>
              <a:gd name="connsiteX1" fmla="*/ 4966 w 12959"/>
              <a:gd name="connsiteY1" fmla="*/ 3760 h 11771"/>
              <a:gd name="connsiteX2" fmla="*/ 3331 w 12959"/>
              <a:gd name="connsiteY2" fmla="*/ 2070 h 11771"/>
              <a:gd name="connsiteX3" fmla="*/ 2057 w 12959"/>
              <a:gd name="connsiteY3" fmla="*/ 0 h 11771"/>
              <a:gd name="connsiteX4" fmla="*/ 7108 w 12959"/>
              <a:gd name="connsiteY4" fmla="*/ 2019 h 11771"/>
              <a:gd name="connsiteX5" fmla="*/ 11100 w 12959"/>
              <a:gd name="connsiteY5" fmla="*/ 4316 h 11771"/>
              <a:gd name="connsiteX6" fmla="*/ 9960 w 12959"/>
              <a:gd name="connsiteY6" fmla="*/ 1771 h 11771"/>
              <a:gd name="connsiteX7" fmla="*/ 10952 w 12959"/>
              <a:gd name="connsiteY7" fmla="*/ 2517 h 11771"/>
              <a:gd name="connsiteX8" fmla="*/ 12206 w 12959"/>
              <a:gd name="connsiteY8" fmla="*/ 3508 h 11771"/>
              <a:gd name="connsiteX9" fmla="*/ 12523 w 12959"/>
              <a:gd name="connsiteY9" fmla="*/ 5013 h 11771"/>
              <a:gd name="connsiteX10" fmla="*/ 12326 w 12959"/>
              <a:gd name="connsiteY10" fmla="*/ 6381 h 11771"/>
              <a:gd name="connsiteX11" fmla="*/ 10479 w 12959"/>
              <a:gd name="connsiteY11" fmla="*/ 7427 h 11771"/>
              <a:gd name="connsiteX12" fmla="*/ 12959 w 12959"/>
              <a:gd name="connsiteY12" fmla="*/ 10598 h 11771"/>
              <a:gd name="connsiteX13" fmla="*/ 10969 w 12959"/>
              <a:gd name="connsiteY13" fmla="*/ 10708 h 11771"/>
              <a:gd name="connsiteX14" fmla="*/ 10300 w 12959"/>
              <a:gd name="connsiteY14" fmla="*/ 11771 h 11771"/>
              <a:gd name="connsiteX15" fmla="*/ 7914 w 12959"/>
              <a:gd name="connsiteY15" fmla="*/ 9979 h 11771"/>
              <a:gd name="connsiteX16" fmla="*/ 8003 w 12959"/>
              <a:gd name="connsiteY16" fmla="*/ 6990 h 11771"/>
              <a:gd name="connsiteX17" fmla="*/ 6459 w 12959"/>
              <a:gd name="connsiteY17" fmla="*/ 6986 h 11771"/>
              <a:gd name="connsiteX18" fmla="*/ 5508 w 12959"/>
              <a:gd name="connsiteY18" fmla="*/ 7729 h 11771"/>
              <a:gd name="connsiteX19" fmla="*/ 4853 w 12959"/>
              <a:gd name="connsiteY19" fmla="*/ 6796 h 11771"/>
              <a:gd name="connsiteX20" fmla="*/ 4312 w 12959"/>
              <a:gd name="connsiteY20" fmla="*/ 7306 h 11771"/>
              <a:gd name="connsiteX21" fmla="*/ 3840 w 12959"/>
              <a:gd name="connsiteY21" fmla="*/ 7466 h 11771"/>
              <a:gd name="connsiteX22" fmla="*/ 2537 w 12959"/>
              <a:gd name="connsiteY22" fmla="*/ 7690 h 11771"/>
              <a:gd name="connsiteX23" fmla="*/ 1076 w 12959"/>
              <a:gd name="connsiteY23" fmla="*/ 7388 h 11771"/>
              <a:gd name="connsiteX24" fmla="*/ 0 w 12959"/>
              <a:gd name="connsiteY24" fmla="*/ 4574 h 11771"/>
              <a:gd name="connsiteX25" fmla="*/ 3910 w 12959"/>
              <a:gd name="connsiteY25" fmla="*/ 4751 h 1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2959" h="11771">
                <a:moveTo>
                  <a:pt x="3910" y="4751"/>
                </a:moveTo>
                <a:lnTo>
                  <a:pt x="4966" y="3760"/>
                </a:lnTo>
                <a:cubicBezTo>
                  <a:pt x="4283" y="2899"/>
                  <a:pt x="4014" y="2931"/>
                  <a:pt x="3331" y="2070"/>
                </a:cubicBezTo>
                <a:cubicBezTo>
                  <a:pt x="3395" y="1667"/>
                  <a:pt x="1993" y="403"/>
                  <a:pt x="2057" y="0"/>
                </a:cubicBezTo>
                <a:lnTo>
                  <a:pt x="7108" y="2019"/>
                </a:lnTo>
                <a:lnTo>
                  <a:pt x="11100" y="4316"/>
                </a:lnTo>
                <a:lnTo>
                  <a:pt x="9960" y="1771"/>
                </a:lnTo>
                <a:lnTo>
                  <a:pt x="10952" y="2517"/>
                </a:lnTo>
                <a:lnTo>
                  <a:pt x="12206" y="3508"/>
                </a:lnTo>
                <a:cubicBezTo>
                  <a:pt x="12312" y="4010"/>
                  <a:pt x="12417" y="4511"/>
                  <a:pt x="12523" y="5013"/>
                </a:cubicBezTo>
                <a:cubicBezTo>
                  <a:pt x="12676" y="5845"/>
                  <a:pt x="12779" y="5176"/>
                  <a:pt x="12326" y="6381"/>
                </a:cubicBezTo>
                <a:cubicBezTo>
                  <a:pt x="12427" y="7209"/>
                  <a:pt x="10379" y="6599"/>
                  <a:pt x="10479" y="7427"/>
                </a:cubicBezTo>
                <a:lnTo>
                  <a:pt x="12959" y="10598"/>
                </a:lnTo>
                <a:lnTo>
                  <a:pt x="10969" y="10708"/>
                </a:lnTo>
                <a:lnTo>
                  <a:pt x="10300" y="11771"/>
                </a:lnTo>
                <a:cubicBezTo>
                  <a:pt x="9444" y="10726"/>
                  <a:pt x="8769" y="11024"/>
                  <a:pt x="7914" y="9979"/>
                </a:cubicBezTo>
                <a:cubicBezTo>
                  <a:pt x="7944" y="8983"/>
                  <a:pt x="7973" y="7986"/>
                  <a:pt x="8003" y="6990"/>
                </a:cubicBezTo>
                <a:lnTo>
                  <a:pt x="6459" y="6986"/>
                </a:lnTo>
                <a:lnTo>
                  <a:pt x="5508" y="7729"/>
                </a:lnTo>
                <a:lnTo>
                  <a:pt x="4853" y="6796"/>
                </a:lnTo>
                <a:cubicBezTo>
                  <a:pt x="4755" y="7273"/>
                  <a:pt x="4410" y="6829"/>
                  <a:pt x="4312" y="7306"/>
                </a:cubicBezTo>
                <a:lnTo>
                  <a:pt x="3840" y="7466"/>
                </a:lnTo>
                <a:cubicBezTo>
                  <a:pt x="3373" y="7638"/>
                  <a:pt x="3004" y="7518"/>
                  <a:pt x="2537" y="7690"/>
                </a:cubicBezTo>
                <a:lnTo>
                  <a:pt x="1076" y="7388"/>
                </a:lnTo>
                <a:cubicBezTo>
                  <a:pt x="1048" y="6808"/>
                  <a:pt x="28" y="5154"/>
                  <a:pt x="0" y="4574"/>
                </a:cubicBezTo>
                <a:lnTo>
                  <a:pt x="3910" y="4751"/>
                </a:lnTo>
              </a:path>
            </a:pathLst>
          </a:custGeom>
          <a:noFill/>
          <a:ln w="3175">
            <a:solidFill>
              <a:srgbClr val="129BA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140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5" name="Прямоугольник 296"/>
          <p:cNvSpPr>
            <a:spLocks noChangeArrowheads="1"/>
          </p:cNvSpPr>
          <p:nvPr/>
        </p:nvSpPr>
        <p:spPr bwMode="auto">
          <a:xfrm>
            <a:off x="4224203" y="4692941"/>
            <a:ext cx="365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ru-RU" dirty="0"/>
              <a:t>❖</a:t>
            </a:r>
          </a:p>
        </p:txBody>
      </p:sp>
      <p:graphicFrame>
        <p:nvGraphicFramePr>
          <p:cNvPr id="336" name="Таблица 335">
            <a:extLst>
              <a:ext uri="{FF2B5EF4-FFF2-40B4-BE49-F238E27FC236}">
                <a16:creationId xmlns:a16="http://schemas.microsoft.com/office/drawing/2014/main" id="{E79AC312-9F5D-4D97-956D-B4FE15C2DF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52794"/>
              </p:ext>
            </p:extLst>
          </p:nvPr>
        </p:nvGraphicFramePr>
        <p:xfrm>
          <a:off x="5752853" y="1008607"/>
          <a:ext cx="3238500" cy="2766191"/>
        </p:xfrm>
        <a:graphic>
          <a:graphicData uri="http://schemas.openxmlformats.org/drawingml/2006/table">
            <a:tbl>
              <a:tblPr>
                <a:tableStyleId>{37CE84F3-28C3-443E-9E96-99CF82512B78}</a:tableStyleId>
              </a:tblPr>
              <a:tblGrid>
                <a:gridCol w="69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018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effectLst/>
                        </a:rPr>
                        <a:t>Год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effectLst/>
                        </a:rPr>
                        <a:t>Количество хозяйств, </a:t>
                      </a:r>
                      <a:endParaRPr lang="ru-RU" sz="1100" b="1" dirty="0">
                        <a:effectLst/>
                      </a:endParaRPr>
                    </a:p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effectLst/>
                        </a:rPr>
                        <a:t>прошедших экспертизу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810" marR="3810" marT="381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effectLst/>
                        </a:rPr>
                        <a:t>Ущерб по прямым затратам, </a:t>
                      </a:r>
                      <a:endParaRPr lang="ru-RU" sz="1100" b="1" dirty="0">
                        <a:effectLst/>
                      </a:endParaRPr>
                    </a:p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effectLst/>
                        </a:rPr>
                        <a:t>млн. руб.</a:t>
                      </a:r>
                      <a:endParaRPr lang="ru-RU" sz="11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2012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11 426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16 384,6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9167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2013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8 646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13 918,7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302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</a:rPr>
                        <a:t>2014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8 091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5 138,0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445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</a:rPr>
                        <a:t>2015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4 020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7 329,6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</a:rPr>
                        <a:t>2016</a:t>
                      </a:r>
                      <a:endParaRPr lang="ru-RU" sz="10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1 040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2 121,6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2017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1 963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3 798,7</a:t>
                      </a:r>
                      <a:endParaRPr lang="ru-RU" sz="10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7822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2018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5 902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7 328,69</a:t>
                      </a:r>
                      <a:endParaRPr lang="ru-RU" sz="1100" b="1" kern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4348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2019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11 339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>
                          <a:effectLst/>
                        </a:rPr>
                        <a:t>13 177,87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476583"/>
                  </a:ext>
                </a:extLst>
              </a:tr>
              <a:tr h="143487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2020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367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effectLst/>
                        </a:rPr>
                        <a:t> 1 027,</a:t>
                      </a:r>
                      <a:r>
                        <a:rPr lang="ru-RU" sz="1100" kern="1200" baseline="0" dirty="0">
                          <a:effectLst/>
                        </a:rPr>
                        <a:t>12</a:t>
                      </a:r>
                      <a:r>
                        <a:rPr lang="ru-RU" sz="1100" kern="1200" dirty="0">
                          <a:effectLst/>
                        </a:rPr>
                        <a:t> 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6010682"/>
                  </a:ext>
                </a:extLst>
              </a:tr>
            </a:tbl>
          </a:graphicData>
        </a:graphic>
      </p:graphicFrame>
      <p:sp>
        <p:nvSpPr>
          <p:cNvPr id="337" name="Прямоугольник 12295">
            <a:extLst>
              <a:ext uri="{FF2B5EF4-FFF2-40B4-BE49-F238E27FC236}">
                <a16:creationId xmlns:a16="http://schemas.microsoft.com/office/drawing/2014/main" id="{FAC53EDE-08EA-4839-830F-2A9AE38BD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362" y="3563164"/>
            <a:ext cx="2992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200" dirty="0"/>
              <a:t>◓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27467182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7504" y="188640"/>
            <a:ext cx="6984776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Динамика высева кондиционных по посевным качествам семян зерновых культур в Российской Федерации в 2007-2020 гг., %</a:t>
            </a:r>
          </a:p>
        </p:txBody>
      </p:sp>
      <p:pic>
        <p:nvPicPr>
          <p:cNvPr id="8" name="Picture 4" descr="Картинки по запросу se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787481"/>
            <a:ext cx="205422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hart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271" y="5787481"/>
            <a:ext cx="1738313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Картинки по запросу seeds of grai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209" y="5790656"/>
            <a:ext cx="1390650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3106C6FF-28A8-488F-88F4-CBC50E7FBA2A}"/>
              </a:ext>
            </a:extLst>
          </p:cNvPr>
          <p:cNvGraphicFramePr>
            <a:graphicFrameLocks noGrp="1"/>
          </p:cNvGraphicFramePr>
          <p:nvPr/>
        </p:nvGraphicFramePr>
        <p:xfrm>
          <a:off x="269875" y="1196752"/>
          <a:ext cx="8696808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511881" y="3140968"/>
            <a:ext cx="3491972" cy="95410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006600"/>
                </a:solidFill>
              </a:rPr>
              <a:t>Достигнута прогрессивная тенденция – за 10 лет доля кондиционных по </a:t>
            </a:r>
            <a:r>
              <a:rPr lang="ru-RU" sz="1400" b="1" dirty="0">
                <a:solidFill>
                  <a:srgbClr val="006600"/>
                </a:solidFill>
              </a:rPr>
              <a:t>посевным</a:t>
            </a:r>
            <a:r>
              <a:rPr lang="ru-RU" sz="1400" dirty="0">
                <a:solidFill>
                  <a:srgbClr val="006600"/>
                </a:solidFill>
              </a:rPr>
              <a:t> качествам яровых увеличилась на 8,3%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391AAB-5F9E-4DA4-AE28-AE58E8DD34FD}"/>
              </a:ext>
            </a:extLst>
          </p:cNvPr>
          <p:cNvSpPr txBox="1"/>
          <p:nvPr/>
        </p:nvSpPr>
        <p:spPr>
          <a:xfrm>
            <a:off x="8394196" y="5085022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73153722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Содержимое 5"/>
          <p:cNvSpPr>
            <a:spLocks noGrp="1"/>
          </p:cNvSpPr>
          <p:nvPr>
            <p:ph sz="quarter" idx="13"/>
          </p:nvPr>
        </p:nvSpPr>
        <p:spPr bwMode="auto">
          <a:xfrm>
            <a:off x="0" y="188913"/>
            <a:ext cx="7524750" cy="752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lnSpc>
                <a:spcPct val="75000"/>
              </a:lnSpc>
              <a:spcBef>
                <a:spcPct val="0"/>
              </a:spcBef>
            </a:pPr>
            <a:r>
              <a:rPr lang="ru-RU" alt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Сеть консультационных пунктов ФГБУ «Россельхозцентр»</a:t>
            </a:r>
          </a:p>
        </p:txBody>
      </p:sp>
      <p:sp>
        <p:nvSpPr>
          <p:cNvPr id="14341" name="Прямоугольник 1"/>
          <p:cNvSpPr>
            <a:spLocks noChangeArrowheads="1"/>
          </p:cNvSpPr>
          <p:nvPr/>
        </p:nvSpPr>
        <p:spPr bwMode="auto">
          <a:xfrm>
            <a:off x="3779912" y="1052513"/>
            <a:ext cx="5173588" cy="1200329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200" b="1" dirty="0"/>
              <a:t>    В целях расширения сферы предоставляемых информационно-консультационных услуг, дальнейшего развития приносящей доход деятельности ФГБУ «</a:t>
            </a:r>
            <a:r>
              <a:rPr lang="ru-RU" altLang="ru-RU" sz="1200" b="1" dirty="0" err="1"/>
              <a:t>Россельхозцентр</a:t>
            </a:r>
            <a:r>
              <a:rPr lang="ru-RU" altLang="ru-RU" sz="1200" b="1" dirty="0"/>
              <a:t>», издан приказ № 175-ОД от 8.08.18 </a:t>
            </a:r>
          </a:p>
          <a:p>
            <a:pPr algn="ctr" eaLnBrk="1" hangingPunct="1">
              <a:defRPr/>
            </a:pPr>
            <a:r>
              <a:rPr lang="ru-RU" altLang="ru-RU" sz="1200" b="1"/>
              <a:t>согласно которому </a:t>
            </a:r>
            <a:r>
              <a:rPr lang="ru-RU" altLang="ru-RU" sz="1200" b="1" dirty="0"/>
              <a:t>филиалы должны организовать консультационные пункты.</a:t>
            </a:r>
          </a:p>
        </p:txBody>
      </p:sp>
      <p:sp>
        <p:nvSpPr>
          <p:cNvPr id="14342" name="Прямоугольник 2"/>
          <p:cNvSpPr>
            <a:spLocks noChangeArrowheads="1"/>
          </p:cNvSpPr>
          <p:nvPr/>
        </p:nvSpPr>
        <p:spPr bwMode="auto">
          <a:xfrm>
            <a:off x="127742" y="3068960"/>
            <a:ext cx="8774113" cy="2308324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ctr" eaLnBrk="1" hangingPunct="1">
              <a:defRPr/>
            </a:pPr>
            <a:r>
              <a:rPr lang="ru-RU" altLang="ru-RU" sz="1600" b="1" u="sng" dirty="0"/>
              <a:t>Основные направления работы консультационных пунктов:</a:t>
            </a:r>
          </a:p>
          <a:p>
            <a:pPr eaLnBrk="1" hangingPunct="1">
              <a:buFontTx/>
              <a:buChar char="-"/>
              <a:defRPr/>
            </a:pPr>
            <a:r>
              <a:rPr lang="ru-RU" altLang="ru-RU" sz="1600" dirty="0"/>
              <a:t>предоставление консультационно-информационных услуг  в области </a:t>
            </a:r>
            <a:r>
              <a:rPr lang="ru-RU" sz="1600" dirty="0"/>
              <a:t>семеноводства, защиты растений;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/>
              <a:t>оказание консультационной помощи в подборе профилактических и защитных средств для обеспечения здорового урожая;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/>
              <a:t>распространение семян, пестицидов, агрохимикатов, рассады, саженцев, садового инвентаря;</a:t>
            </a:r>
          </a:p>
          <a:p>
            <a:pPr eaLnBrk="1" hangingPunct="1">
              <a:buFontTx/>
              <a:buChar char="-"/>
              <a:defRPr/>
            </a:pPr>
            <a:r>
              <a:rPr lang="ru-RU" sz="1600" dirty="0"/>
              <a:t>распространение справочной литературы в области семеноводства и защиты растений.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791024"/>
              </p:ext>
            </p:extLst>
          </p:nvPr>
        </p:nvGraphicFramePr>
        <p:xfrm>
          <a:off x="395536" y="1312268"/>
          <a:ext cx="2757744" cy="1510027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13681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9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0715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 консультационных пунктов и</a:t>
                      </a:r>
                      <a:r>
                        <a:rPr lang="ru-RU" sz="12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торговых площадок на 1.10.18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3" marR="9523" marT="9526" marB="0" anchor="ctr">
                    <a:solidFill>
                      <a:srgbClr val="99D8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 консультационных пунктов на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15.06.2020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3" marR="9523" marT="9526" marB="0" anchor="ctr">
                    <a:solidFill>
                      <a:srgbClr val="99D8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22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3" marR="9523" marT="9526" marB="0" anchor="ctr">
                    <a:solidFill>
                      <a:srgbClr val="99D84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</a:p>
                  </a:txBody>
                  <a:tcPr marL="9523" marR="9523" marT="9526" marB="0" anchor="ctr">
                    <a:solidFill>
                      <a:srgbClr val="99D8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77" y="5514962"/>
            <a:ext cx="1584176" cy="130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734" y="5514962"/>
            <a:ext cx="1152128" cy="1305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524689"/>
            <a:ext cx="1267885" cy="1296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302657"/>
      </p:ext>
    </p:extLst>
  </p:cSld>
  <p:clrMapOvr>
    <a:masterClrMapping/>
  </p:clrMapOvr>
  <p:transition spd="slow"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379413"/>
            <a:ext cx="8229600" cy="6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000" b="1" dirty="0"/>
              <a:t>Сотрудничество с международными организациями</a:t>
            </a:r>
          </a:p>
        </p:txBody>
      </p:sp>
      <p:sp>
        <p:nvSpPr>
          <p:cNvPr id="14339" name="Rectangle 26"/>
          <p:cNvSpPr>
            <a:spLocks noChangeArrowheads="1"/>
          </p:cNvSpPr>
          <p:nvPr/>
        </p:nvSpPr>
        <p:spPr bwMode="auto">
          <a:xfrm>
            <a:off x="6156325" y="4581525"/>
            <a:ext cx="1511300" cy="914400"/>
          </a:xfrm>
          <a:prstGeom prst="rect">
            <a:avLst/>
          </a:prstGeom>
          <a:solidFill>
            <a:srgbClr val="99FF33">
              <a:alpha val="3098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200">
                <a:solidFill>
                  <a:srgbClr val="006600"/>
                </a:solidFill>
              </a:rPr>
              <a:t>Другие национальные и международные организации</a:t>
            </a:r>
          </a:p>
        </p:txBody>
      </p:sp>
      <p:sp>
        <p:nvSpPr>
          <p:cNvPr id="14340" name="Oval 27"/>
          <p:cNvSpPr>
            <a:spLocks noChangeArrowheads="1"/>
          </p:cNvSpPr>
          <p:nvPr/>
        </p:nvSpPr>
        <p:spPr bwMode="auto">
          <a:xfrm>
            <a:off x="3635375" y="3068638"/>
            <a:ext cx="2376488" cy="914400"/>
          </a:xfrm>
          <a:prstGeom prst="ellipse">
            <a:avLst/>
          </a:prstGeom>
          <a:solidFill>
            <a:srgbClr val="00FF00">
              <a:alpha val="41176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400" b="1">
                <a:solidFill>
                  <a:srgbClr val="006600"/>
                </a:solidFill>
              </a:rPr>
              <a:t>ФГБУ «Россельхозцентр»</a:t>
            </a:r>
          </a:p>
        </p:txBody>
      </p:sp>
      <p:sp>
        <p:nvSpPr>
          <p:cNvPr id="14341" name="Rectangle 28"/>
          <p:cNvSpPr>
            <a:spLocks noChangeArrowheads="1"/>
          </p:cNvSpPr>
          <p:nvPr/>
        </p:nvSpPr>
        <p:spPr bwMode="auto">
          <a:xfrm>
            <a:off x="4067175" y="5013325"/>
            <a:ext cx="1730375" cy="989013"/>
          </a:xfrm>
          <a:prstGeom prst="rect">
            <a:avLst/>
          </a:prstGeom>
          <a:solidFill>
            <a:srgbClr val="99FF33">
              <a:alpha val="349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5000"/>
              </a:lnSpc>
            </a:pPr>
            <a:r>
              <a:rPr lang="en-US" altLang="ru-RU" sz="1200" b="1">
                <a:solidFill>
                  <a:srgbClr val="006600"/>
                </a:solidFill>
              </a:rPr>
              <a:t>ISF</a:t>
            </a:r>
            <a:r>
              <a:rPr lang="ru-RU" altLang="ru-RU" sz="1200">
                <a:solidFill>
                  <a:srgbClr val="006600"/>
                </a:solidFill>
              </a:rPr>
              <a:t> – Международная семеноводческая федерация</a:t>
            </a:r>
            <a:r>
              <a:rPr lang="ru-RU" altLang="ru-RU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14342" name="Rectangle 29"/>
          <p:cNvSpPr>
            <a:spLocks noChangeArrowheads="1"/>
          </p:cNvSpPr>
          <p:nvPr/>
        </p:nvSpPr>
        <p:spPr bwMode="auto">
          <a:xfrm>
            <a:off x="2051050" y="4508500"/>
            <a:ext cx="1728788" cy="989013"/>
          </a:xfrm>
          <a:prstGeom prst="rect">
            <a:avLst/>
          </a:prstGeom>
          <a:solidFill>
            <a:srgbClr val="99FF33">
              <a:alpha val="34117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200" b="1" dirty="0">
                <a:solidFill>
                  <a:srgbClr val="006600"/>
                </a:solidFill>
              </a:rPr>
              <a:t>OECD</a:t>
            </a:r>
            <a:r>
              <a:rPr lang="ru-RU" altLang="ru-RU" sz="1200" b="1" dirty="0">
                <a:solidFill>
                  <a:srgbClr val="006600"/>
                </a:solidFill>
              </a:rPr>
              <a:t> </a:t>
            </a:r>
            <a:r>
              <a:rPr lang="ru-RU" altLang="ru-RU" sz="1200" dirty="0">
                <a:solidFill>
                  <a:srgbClr val="006600"/>
                </a:solidFill>
              </a:rPr>
              <a:t>– </a:t>
            </a:r>
          </a:p>
          <a:p>
            <a:pPr algn="ctr" eaLnBrk="1" hangingPunct="1"/>
            <a:r>
              <a:rPr lang="ru-RU" altLang="ru-RU" sz="1200" dirty="0">
                <a:solidFill>
                  <a:srgbClr val="006600"/>
                </a:solidFill>
              </a:rPr>
              <a:t>Организация экономического сотрудничества и развития</a:t>
            </a:r>
            <a:r>
              <a:rPr lang="en-US" altLang="ru-RU" sz="1200" dirty="0">
                <a:solidFill>
                  <a:srgbClr val="006600"/>
                </a:solidFill>
              </a:rPr>
              <a:t>. </a:t>
            </a:r>
            <a:r>
              <a:rPr lang="ru-RU" altLang="ru-RU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14343" name="Rectangle 30"/>
          <p:cNvSpPr>
            <a:spLocks noChangeArrowheads="1"/>
          </p:cNvSpPr>
          <p:nvPr/>
        </p:nvSpPr>
        <p:spPr bwMode="auto">
          <a:xfrm>
            <a:off x="755650" y="1412875"/>
            <a:ext cx="2663825" cy="1584325"/>
          </a:xfrm>
          <a:prstGeom prst="rect">
            <a:avLst/>
          </a:prstGeom>
          <a:solidFill>
            <a:srgbClr val="99FF33">
              <a:alpha val="3215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200" b="1" dirty="0">
                <a:solidFill>
                  <a:srgbClr val="006600"/>
                </a:solidFill>
              </a:rPr>
              <a:t>FAO - </a:t>
            </a:r>
            <a:r>
              <a:rPr lang="ru-RU" altLang="ru-RU" sz="1200" dirty="0">
                <a:solidFill>
                  <a:srgbClr val="006600"/>
                </a:solidFill>
              </a:rPr>
              <a:t>Продовольственная и сельскохозяйственная организация Объединенных наций </a:t>
            </a:r>
            <a:endParaRPr lang="en-US" altLang="ru-RU" sz="1200" dirty="0">
              <a:solidFill>
                <a:srgbClr val="006600"/>
              </a:solidFill>
            </a:endParaRPr>
          </a:p>
          <a:p>
            <a:pPr algn="ctr" eaLnBrk="1" hangingPunct="1"/>
            <a:r>
              <a:rPr lang="ru-RU" altLang="ru-RU" sz="1200" dirty="0">
                <a:solidFill>
                  <a:srgbClr val="006600"/>
                </a:solidFill>
              </a:rPr>
              <a:t>Малько А.М. </a:t>
            </a:r>
            <a:r>
              <a:rPr lang="en-US" altLang="ru-RU" sz="1200" dirty="0">
                <a:solidFill>
                  <a:srgbClr val="006600"/>
                </a:solidFill>
              </a:rPr>
              <a:t>- </a:t>
            </a:r>
            <a:r>
              <a:rPr lang="ru-RU" altLang="ru-RU" sz="1200" dirty="0">
                <a:solidFill>
                  <a:srgbClr val="006600"/>
                </a:solidFill>
              </a:rPr>
              <a:t>национальный координатор от РФ, Говоров Д.Н., Живых А.В. - национальные консультанты по саранчовым</a:t>
            </a:r>
            <a:endParaRPr lang="ru-RU" altLang="ru-RU" dirty="0">
              <a:solidFill>
                <a:srgbClr val="006600"/>
              </a:solidFill>
            </a:endParaRPr>
          </a:p>
        </p:txBody>
      </p:sp>
      <p:sp>
        <p:nvSpPr>
          <p:cNvPr id="14344" name="Rectangle 31"/>
          <p:cNvSpPr>
            <a:spLocks noChangeArrowheads="1"/>
          </p:cNvSpPr>
          <p:nvPr/>
        </p:nvSpPr>
        <p:spPr bwMode="auto">
          <a:xfrm>
            <a:off x="6156325" y="1412875"/>
            <a:ext cx="2663825" cy="1584325"/>
          </a:xfrm>
          <a:prstGeom prst="rect">
            <a:avLst/>
          </a:prstGeom>
          <a:solidFill>
            <a:srgbClr val="99FF33">
              <a:alpha val="3607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200" b="1" dirty="0">
                <a:solidFill>
                  <a:srgbClr val="006600"/>
                </a:solidFill>
              </a:rPr>
              <a:t>ISTA – </a:t>
            </a:r>
            <a:r>
              <a:rPr lang="ru-RU" altLang="ru-RU" sz="1200" dirty="0">
                <a:solidFill>
                  <a:srgbClr val="006600"/>
                </a:solidFill>
              </a:rPr>
              <a:t>Международная ассоциация по семенному анализу</a:t>
            </a:r>
          </a:p>
          <a:p>
            <a:pPr algn="ctr" eaLnBrk="1" hangingPunct="1"/>
            <a:r>
              <a:rPr lang="ru-RU" altLang="ru-RU" sz="1200" dirty="0">
                <a:solidFill>
                  <a:srgbClr val="006600"/>
                </a:solidFill>
              </a:rPr>
              <a:t>Малько А.М. -  персональный представитель лаборатории</a:t>
            </a:r>
            <a:r>
              <a:rPr lang="en-US" altLang="ru-RU" sz="1200" dirty="0">
                <a:solidFill>
                  <a:srgbClr val="006600"/>
                </a:solidFill>
              </a:rPr>
              <a:t> RU01</a:t>
            </a:r>
            <a:r>
              <a:rPr lang="ru-RU" altLang="ru-RU" sz="1200" dirty="0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14345" name="Rectangle 32"/>
          <p:cNvSpPr>
            <a:spLocks noChangeArrowheads="1"/>
          </p:cNvSpPr>
          <p:nvPr/>
        </p:nvSpPr>
        <p:spPr bwMode="auto">
          <a:xfrm>
            <a:off x="3924300" y="1628775"/>
            <a:ext cx="1727200" cy="1008063"/>
          </a:xfrm>
          <a:prstGeom prst="rect">
            <a:avLst/>
          </a:prstGeom>
          <a:solidFill>
            <a:srgbClr val="99FF33">
              <a:alpha val="3803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200" b="1">
                <a:solidFill>
                  <a:srgbClr val="006600"/>
                </a:solidFill>
              </a:rPr>
              <a:t>IOBC EPS (</a:t>
            </a:r>
            <a:r>
              <a:rPr lang="ru-RU" altLang="ru-RU" sz="1200" b="1">
                <a:solidFill>
                  <a:srgbClr val="006600"/>
                </a:solidFill>
              </a:rPr>
              <a:t>МОББ</a:t>
            </a:r>
            <a:r>
              <a:rPr lang="en-US" altLang="ru-RU" sz="1200" b="1">
                <a:solidFill>
                  <a:srgbClr val="006600"/>
                </a:solidFill>
              </a:rPr>
              <a:t>)</a:t>
            </a:r>
            <a:r>
              <a:rPr lang="ru-RU" altLang="ru-RU" sz="1200" b="1">
                <a:solidFill>
                  <a:srgbClr val="006600"/>
                </a:solidFill>
              </a:rPr>
              <a:t> </a:t>
            </a:r>
            <a:r>
              <a:rPr lang="ru-RU" altLang="ru-RU" sz="1200">
                <a:solidFill>
                  <a:srgbClr val="006600"/>
                </a:solidFill>
              </a:rPr>
              <a:t>– международная организация по биологической борьбе </a:t>
            </a:r>
          </a:p>
        </p:txBody>
      </p:sp>
      <p:sp>
        <p:nvSpPr>
          <p:cNvPr id="14346" name="Rectangle 33"/>
          <p:cNvSpPr>
            <a:spLocks noChangeArrowheads="1"/>
          </p:cNvSpPr>
          <p:nvPr/>
        </p:nvSpPr>
        <p:spPr bwMode="auto">
          <a:xfrm>
            <a:off x="684213" y="3500438"/>
            <a:ext cx="1439862" cy="841375"/>
          </a:xfrm>
          <a:prstGeom prst="rect">
            <a:avLst/>
          </a:prstGeom>
          <a:solidFill>
            <a:srgbClr val="99FF33">
              <a:alpha val="3607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200" b="1">
                <a:solidFill>
                  <a:srgbClr val="006600"/>
                </a:solidFill>
              </a:rPr>
              <a:t>ISO</a:t>
            </a:r>
            <a:r>
              <a:rPr lang="ru-RU" altLang="ru-RU" sz="1200">
                <a:solidFill>
                  <a:srgbClr val="006600"/>
                </a:solidFill>
              </a:rPr>
              <a:t> – Международная организация по стандартизации </a:t>
            </a:r>
            <a:r>
              <a:rPr lang="ru-RU" altLang="ru-RU">
                <a:solidFill>
                  <a:srgbClr val="006600"/>
                </a:solidFill>
              </a:rPr>
              <a:t> </a:t>
            </a:r>
          </a:p>
        </p:txBody>
      </p:sp>
      <p:sp>
        <p:nvSpPr>
          <p:cNvPr id="14347" name="Line 34"/>
          <p:cNvSpPr>
            <a:spLocks noChangeShapeType="1"/>
          </p:cNvSpPr>
          <p:nvPr/>
        </p:nvSpPr>
        <p:spPr bwMode="auto">
          <a:xfrm flipV="1">
            <a:off x="4787900" y="2636838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8" name="Line 35"/>
          <p:cNvSpPr>
            <a:spLocks noChangeShapeType="1"/>
          </p:cNvSpPr>
          <p:nvPr/>
        </p:nvSpPr>
        <p:spPr bwMode="auto">
          <a:xfrm flipV="1">
            <a:off x="5651500" y="2997200"/>
            <a:ext cx="5048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49" name="Line 36"/>
          <p:cNvSpPr>
            <a:spLocks noChangeShapeType="1"/>
          </p:cNvSpPr>
          <p:nvPr/>
        </p:nvSpPr>
        <p:spPr bwMode="auto">
          <a:xfrm flipH="1" flipV="1">
            <a:off x="3348038" y="2997200"/>
            <a:ext cx="576262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50" name="Line 37"/>
          <p:cNvSpPr>
            <a:spLocks noChangeShapeType="1"/>
          </p:cNvSpPr>
          <p:nvPr/>
        </p:nvSpPr>
        <p:spPr bwMode="auto">
          <a:xfrm flipH="1">
            <a:off x="2124075" y="3500438"/>
            <a:ext cx="151130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51" name="Line 38"/>
          <p:cNvSpPr>
            <a:spLocks noChangeShapeType="1"/>
          </p:cNvSpPr>
          <p:nvPr/>
        </p:nvSpPr>
        <p:spPr bwMode="auto">
          <a:xfrm>
            <a:off x="6011863" y="3573463"/>
            <a:ext cx="1152525" cy="195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52" name="Line 39"/>
          <p:cNvSpPr>
            <a:spLocks noChangeShapeType="1"/>
          </p:cNvSpPr>
          <p:nvPr/>
        </p:nvSpPr>
        <p:spPr bwMode="auto">
          <a:xfrm flipH="1">
            <a:off x="3779838" y="3933825"/>
            <a:ext cx="576262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53" name="Line 41"/>
          <p:cNvSpPr>
            <a:spLocks noChangeShapeType="1"/>
          </p:cNvSpPr>
          <p:nvPr/>
        </p:nvSpPr>
        <p:spPr bwMode="auto">
          <a:xfrm>
            <a:off x="5292725" y="3933825"/>
            <a:ext cx="863600" cy="646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pic>
        <p:nvPicPr>
          <p:cNvPr id="14355" name="Picture 106" descr="ISTA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8" y="5156200"/>
            <a:ext cx="11906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6019800"/>
            <a:ext cx="26955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7" name="Picture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238" y="4879975"/>
            <a:ext cx="115252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8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644" y="3700885"/>
            <a:ext cx="922337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9" name="Rectangle 31"/>
          <p:cNvSpPr>
            <a:spLocks noChangeArrowheads="1"/>
          </p:cNvSpPr>
          <p:nvPr/>
        </p:nvSpPr>
        <p:spPr bwMode="auto">
          <a:xfrm>
            <a:off x="7164388" y="3213100"/>
            <a:ext cx="1728787" cy="1079500"/>
          </a:xfrm>
          <a:prstGeom prst="rect">
            <a:avLst/>
          </a:prstGeom>
          <a:solidFill>
            <a:srgbClr val="99FF33">
              <a:alpha val="36078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ru-RU" sz="1200" b="1">
                <a:solidFill>
                  <a:srgbClr val="006600"/>
                </a:solidFill>
              </a:rPr>
              <a:t>UNECE – </a:t>
            </a:r>
            <a:r>
              <a:rPr lang="ru-RU" altLang="ru-RU" sz="1200">
                <a:solidFill>
                  <a:srgbClr val="006600"/>
                </a:solidFill>
              </a:rPr>
              <a:t>Экономическая комиссия организации объединенных наций  (ЕЭК ООН)</a:t>
            </a:r>
          </a:p>
        </p:txBody>
      </p:sp>
      <p:sp>
        <p:nvSpPr>
          <p:cNvPr id="14360" name="Line 39"/>
          <p:cNvSpPr>
            <a:spLocks noChangeShapeType="1"/>
          </p:cNvSpPr>
          <p:nvPr/>
        </p:nvSpPr>
        <p:spPr bwMode="auto">
          <a:xfrm flipH="1">
            <a:off x="4859338" y="4652963"/>
            <a:ext cx="0" cy="3603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12707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3" descr="C:\Users\Елена\Documents\Мои фотографии\Фотографии 2017 года\10 - 14 июля 2017, Краснодар\IMG_1924.jpg"/>
          <p:cNvPicPr>
            <a:picLocks noGrp="1" noChangeAspect="1" noChangeArrowheads="1"/>
          </p:cNvPicPr>
          <p:nvPr>
            <p:ph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76872"/>
            <a:ext cx="2820312" cy="216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6" name="Picture 6" descr="C:\Users\Елена\Documents\Мои фотографии\Фотографии 2017 года\10 - 14 июля 2017, Краснодар\Изображение 0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57230"/>
            <a:ext cx="1872208" cy="204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7" name="Picture 7" descr="C:\Users\Елена\Documents\Мои фотографии\Фотографии 2017 года\21.04.17. Рабочая группа Евразийской Комиссии\IMG_08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30148"/>
            <a:ext cx="2424269" cy="199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9" name="Picture 9" descr="C:\Users\Елена\Documents\Отдел МС\Материалы в печать\фото встречи в OECD 31.01 - 02.02.2017\IMG_28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581129"/>
            <a:ext cx="2688297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6"/>
          </p:nvPr>
        </p:nvSpPr>
        <p:spPr>
          <a:xfrm>
            <a:off x="6228184" y="980728"/>
            <a:ext cx="2807669" cy="1368152"/>
          </a:xfrm>
        </p:spPr>
        <p:txBody>
          <a:bodyPr/>
          <a:lstStyle/>
          <a:p>
            <a:r>
              <a:rPr lang="ru-RU" sz="1000" dirty="0"/>
              <a:t>Увеличение мероприятий в 2016 году вызвано активным участием филиалов в приграничных обследованиях с целью мониторинга саранчовых вредителей  в соответствии с программой </a:t>
            </a:r>
            <a:r>
              <a:rPr lang="en-US" sz="1000" dirty="0"/>
              <a:t>FAO</a:t>
            </a:r>
            <a:r>
              <a:rPr lang="ru-RU" sz="1000" dirty="0"/>
              <a:t> по улучшению национальной и региональной борьбы с саранчой на Кавказе и в Центральной Азии.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282348"/>
              </p:ext>
            </p:extLst>
          </p:nvPr>
        </p:nvGraphicFramePr>
        <p:xfrm>
          <a:off x="0" y="908720"/>
          <a:ext cx="6192688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6718425"/>
              </p:ext>
            </p:extLst>
          </p:nvPr>
        </p:nvGraphicFramePr>
        <p:xfrm>
          <a:off x="107504" y="1052736"/>
          <a:ext cx="6048672" cy="3403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15677" y="255737"/>
            <a:ext cx="8229600" cy="633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1800" b="1" dirty="0">
                <a:solidFill>
                  <a:srgbClr val="C00000"/>
                </a:solidFill>
              </a:rPr>
              <a:t>Количество мероприятий, проведенных в рамках международного            сотрудничества за 2014-2019 гг. (шт.)</a:t>
            </a:r>
          </a:p>
        </p:txBody>
      </p:sp>
    </p:spTree>
    <p:extLst>
      <p:ext uri="{BB962C8B-B14F-4D97-AF65-F5344CB8AC3E}">
        <p14:creationId xmlns:p14="http://schemas.microsoft.com/office/powerpoint/2010/main" val="1207251277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7"/>
          </p:nvPr>
        </p:nvSpPr>
        <p:spPr>
          <a:xfrm>
            <a:off x="107504" y="1124744"/>
            <a:ext cx="8208963" cy="1080120"/>
          </a:xfrm>
        </p:spPr>
        <p:txBody>
          <a:bodyPr/>
          <a:lstStyle/>
          <a:p>
            <a:r>
              <a:rPr lang="ru-RU" dirty="0"/>
              <a:t> ФГБУ «</a:t>
            </a:r>
            <a:r>
              <a:rPr lang="ru-RU" dirty="0" err="1"/>
              <a:t>Россельхозцентр</a:t>
            </a:r>
            <a:r>
              <a:rPr lang="ru-RU" dirty="0"/>
              <a:t>» является членом  Международной ассоциации по анализу семян (ISTA), которая была создана в 1924 году. Россия, в составе СССР, входит в состав ISTA с момента создания ассоциации. С ноября 2007г. официальное представительство в ISTA от Российской Федерации осуществляет ФГБУ «</a:t>
            </a:r>
            <a:r>
              <a:rPr lang="ru-RU" dirty="0" err="1"/>
              <a:t>Россельхозцентр</a:t>
            </a:r>
            <a:r>
              <a:rPr lang="ru-RU" dirty="0"/>
              <a:t>». </a:t>
            </a:r>
          </a:p>
        </p:txBody>
      </p:sp>
      <p:pic>
        <p:nvPicPr>
          <p:cNvPr id="74754" name="Picture 2" descr="C:\Users\Елена\Desktop\ISTA\30-05-2014_16-07-25 Логогтип ISTA\image006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44" y="4941168"/>
            <a:ext cx="1439863" cy="140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Аккредитованная лаборатория </a:t>
            </a:r>
            <a:r>
              <a:rPr lang="en-US" dirty="0">
                <a:solidFill>
                  <a:srgbClr val="C00000"/>
                </a:solidFill>
              </a:rPr>
              <a:t> ISTA  RUDL0100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8"/>
          </p:nvPr>
        </p:nvSpPr>
        <p:spPr>
          <a:xfrm>
            <a:off x="107505" y="2492896"/>
            <a:ext cx="2376264" cy="2304256"/>
          </a:xfrm>
        </p:spPr>
        <p:txBody>
          <a:bodyPr/>
          <a:lstStyle/>
          <a:p>
            <a:r>
              <a:rPr lang="ru-RU" b="1" dirty="0"/>
              <a:t>Оранжевые сертификаты выдаются для вывоза российских семян  за рубеж (Алжир, Египет, Иран, ОАЭ, Сирия, Турция). В основном,  поставляются семена овощных культур: огурец – 32% выданных оранжевых сертификатов,  томат – 20%, дыня – 7%, баклажан – 3%, а также подсолнечник – 27%  (США)</a:t>
            </a: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1437821"/>
              </p:ext>
            </p:extLst>
          </p:nvPr>
        </p:nvGraphicFramePr>
        <p:xfrm>
          <a:off x="2699792" y="2132856"/>
          <a:ext cx="6278715" cy="4583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1982126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98" name="Прямая со стрелкой 24"/>
          <p:cNvCxnSpPr>
            <a:cxnSpLocks noChangeShapeType="1"/>
            <a:stCxn id="8" idx="2"/>
            <a:endCxn id="14" idx="0"/>
          </p:cNvCxnSpPr>
          <p:nvPr/>
        </p:nvCxnSpPr>
        <p:spPr bwMode="auto">
          <a:xfrm>
            <a:off x="4607719" y="2143125"/>
            <a:ext cx="1359695" cy="1987261"/>
          </a:xfrm>
          <a:prstGeom prst="straightConnector1">
            <a:avLst/>
          </a:prstGeom>
          <a:noFill/>
          <a:ln w="19050" algn="ctr">
            <a:solidFill>
              <a:srgbClr val="385D8A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699" name="Прямая со стрелкой 24"/>
          <p:cNvCxnSpPr>
            <a:cxnSpLocks noChangeShapeType="1"/>
            <a:stCxn id="8" idx="2"/>
            <a:endCxn id="13" idx="0"/>
          </p:cNvCxnSpPr>
          <p:nvPr/>
        </p:nvCxnSpPr>
        <p:spPr bwMode="auto">
          <a:xfrm flipH="1">
            <a:off x="3269457" y="2143125"/>
            <a:ext cx="1338262" cy="1987261"/>
          </a:xfrm>
          <a:prstGeom prst="straightConnector1">
            <a:avLst/>
          </a:prstGeom>
          <a:noFill/>
          <a:ln w="19050" algn="ctr">
            <a:solidFill>
              <a:srgbClr val="385D8A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16893" y="326467"/>
            <a:ext cx="7715250" cy="49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z="2000" b="1" dirty="0">
                <a:solidFill>
                  <a:srgbClr val="C00000"/>
                </a:solidFill>
              </a:rPr>
              <a:t>ВЗАИМОДЕЙСТВИЕ С </a:t>
            </a:r>
            <a:r>
              <a:rPr lang="en-US" altLang="ru-RU" sz="2000" b="1" dirty="0">
                <a:solidFill>
                  <a:srgbClr val="C00000"/>
                </a:solidFill>
              </a:rPr>
              <a:t>OECD</a:t>
            </a:r>
            <a:endParaRPr lang="ru-RU" altLang="ru-RU" sz="2000" b="1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57438" y="1143000"/>
            <a:ext cx="4500562" cy="1000125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rgbClr val="FFFF00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Россия участвует в 5 семенных схемах ОЭСР: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53703" y="2708131"/>
            <a:ext cx="2000250" cy="1143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rgbClr val="FFFF00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Крестоцветные и другие масличные или прядильные виды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571875" y="2428875"/>
            <a:ext cx="2000250" cy="1143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rgbClr val="FFFF00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Зерновые культуры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857875" y="2680008"/>
            <a:ext cx="2000250" cy="1143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rgbClr val="FFFF00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Кукуруза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269332" y="4130386"/>
            <a:ext cx="2000250" cy="1143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rgbClr val="FFFF00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Сорго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967289" y="4130386"/>
            <a:ext cx="2000250" cy="1143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50000">
                <a:srgbClr val="FFFF00"/>
              </a:gs>
              <a:gs pos="100000">
                <a:schemeClr val="accent4">
                  <a:lumMod val="40000"/>
                  <a:lumOff val="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300" b="1" dirty="0">
                <a:solidFill>
                  <a:srgbClr val="000000"/>
                </a:solidFill>
                <a:latin typeface="+mj-lt"/>
                <a:cs typeface="Arial" pitchFamily="34" charset="0"/>
              </a:rPr>
              <a:t>Овощные культуры</a:t>
            </a:r>
          </a:p>
        </p:txBody>
      </p:sp>
      <p:cxnSp>
        <p:nvCxnSpPr>
          <p:cNvPr id="29707" name="Прямая со стрелкой 24"/>
          <p:cNvCxnSpPr>
            <a:cxnSpLocks noChangeShapeType="1"/>
            <a:stCxn id="8" idx="2"/>
            <a:endCxn id="11" idx="0"/>
          </p:cNvCxnSpPr>
          <p:nvPr/>
        </p:nvCxnSpPr>
        <p:spPr bwMode="auto">
          <a:xfrm>
            <a:off x="4607719" y="2143125"/>
            <a:ext cx="2250281" cy="536883"/>
          </a:xfrm>
          <a:prstGeom prst="straightConnector1">
            <a:avLst/>
          </a:prstGeom>
          <a:noFill/>
          <a:ln w="19050" algn="ctr">
            <a:solidFill>
              <a:srgbClr val="385D8A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8" name="Прямая со стрелкой 24"/>
          <p:cNvCxnSpPr>
            <a:cxnSpLocks noChangeShapeType="1"/>
            <a:stCxn id="8" idx="2"/>
            <a:endCxn id="10" idx="0"/>
          </p:cNvCxnSpPr>
          <p:nvPr/>
        </p:nvCxnSpPr>
        <p:spPr bwMode="auto">
          <a:xfrm rot="5400000">
            <a:off x="4447382" y="2267743"/>
            <a:ext cx="285750" cy="36513"/>
          </a:xfrm>
          <a:prstGeom prst="straightConnector1">
            <a:avLst/>
          </a:prstGeom>
          <a:noFill/>
          <a:ln w="19050" algn="ctr">
            <a:solidFill>
              <a:srgbClr val="385D8A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709" name="Прямая со стрелкой 24"/>
          <p:cNvCxnSpPr>
            <a:cxnSpLocks noChangeShapeType="1"/>
            <a:stCxn id="8" idx="2"/>
            <a:endCxn id="9" idx="0"/>
          </p:cNvCxnSpPr>
          <p:nvPr/>
        </p:nvCxnSpPr>
        <p:spPr bwMode="auto">
          <a:xfrm flipH="1">
            <a:off x="2053828" y="2143125"/>
            <a:ext cx="2553891" cy="565006"/>
          </a:xfrm>
          <a:prstGeom prst="straightConnector1">
            <a:avLst/>
          </a:prstGeom>
          <a:noFill/>
          <a:ln w="19050" algn="ctr">
            <a:solidFill>
              <a:srgbClr val="385D8A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6" name="Рисунок 15" descr="IMG_19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015" y="4869160"/>
            <a:ext cx="1958336" cy="1468752"/>
          </a:xfrm>
          <a:prstGeom prst="round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17" name="Рисунок 16" descr="Изображение 018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19455" y="1062939"/>
            <a:ext cx="1895374" cy="1421531"/>
          </a:xfrm>
          <a:prstGeom prst="round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359" y="4117630"/>
            <a:ext cx="1515565" cy="218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Afbeelding 6" descr="C:\Users\Soepboer\Pictures\2017-04-07\0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3" y="460707"/>
            <a:ext cx="1563477" cy="205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Afbeelding 5" descr="C:\Users\Max\Desktop\Max\20090623_M_047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137" y="5319674"/>
            <a:ext cx="1967164" cy="1451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6863239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16893" y="318078"/>
            <a:ext cx="7715250" cy="49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ru-RU" sz="2000" b="1" dirty="0">
                <a:solidFill>
                  <a:srgbClr val="C00000"/>
                </a:solidFill>
              </a:rPr>
              <a:t>Сортовые сертификаты, выданные в соответствии со Схемами ОЭСР</a:t>
            </a:r>
            <a:br>
              <a:rPr lang="ru-RU" sz="2000" b="1" dirty="0">
                <a:solidFill>
                  <a:srgbClr val="C00000"/>
                </a:solidFill>
              </a:rPr>
            </a:br>
            <a:endParaRPr lang="ru-RU" altLang="ru-RU" sz="20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BD366B-AA89-4790-8C34-906D4AD35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7" y="1014276"/>
            <a:ext cx="3393233" cy="20911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7D796C0-0E5A-47F5-BB53-DB5D98B4E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93" y="3071837"/>
            <a:ext cx="2482319" cy="361027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AC7C891-338F-4EC2-BBE4-AE8D859B86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1" y="1026325"/>
            <a:ext cx="1914310" cy="269070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7A06835-AC38-44EA-BFBC-58D619F031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900" y="3935214"/>
            <a:ext cx="1752119" cy="260470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2493DBA-357A-43F2-8F2A-CC11835AD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191" y="1026325"/>
            <a:ext cx="1973131" cy="269070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71EBE2B-980A-41B1-8A43-50A8D864B0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3234" y="1026325"/>
            <a:ext cx="1752119" cy="269070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039A874-9EE8-44A0-8521-CCC588820D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5752" y="3935213"/>
            <a:ext cx="1752119" cy="2604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9544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16893" y="326467"/>
            <a:ext cx="7715250" cy="49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sz="2000" b="1" dirty="0">
                <a:solidFill>
                  <a:srgbClr val="C00000"/>
                </a:solidFill>
              </a:rPr>
              <a:t>Сертификаты качества семян, выданные в соответствии с Правилами </a:t>
            </a:r>
            <a:r>
              <a:rPr lang="en-US" sz="2000" b="1" dirty="0">
                <a:solidFill>
                  <a:srgbClr val="C00000"/>
                </a:solidFill>
              </a:rPr>
              <a:t>ISTA , </a:t>
            </a:r>
            <a:r>
              <a:rPr lang="ru-RU" altLang="ru-RU" sz="2000" b="1" dirty="0">
                <a:solidFill>
                  <a:srgbClr val="C00000"/>
                </a:solidFill>
              </a:rPr>
              <a:t>2011-2020</a:t>
            </a:r>
            <a:br>
              <a:rPr lang="ru-RU" altLang="ru-RU" sz="2000" dirty="0">
                <a:solidFill>
                  <a:srgbClr val="FF0000"/>
                </a:solidFill>
                <a:cs typeface="Arial" charset="0"/>
              </a:rPr>
            </a:br>
            <a:endParaRPr lang="ru-RU" alt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0DF8574-0A31-4160-804C-A675FD5117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035168"/>
              </p:ext>
            </p:extLst>
          </p:nvPr>
        </p:nvGraphicFramePr>
        <p:xfrm>
          <a:off x="186430" y="1038687"/>
          <a:ext cx="5825728" cy="5666005"/>
        </p:xfrm>
        <a:graphic>
          <a:graphicData uri="http://schemas.openxmlformats.org/drawingml/2006/table">
            <a:tbl>
              <a:tblPr/>
              <a:tblGrid>
                <a:gridCol w="2495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8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027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КУЛЬТУРА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2011 - 10.08.2020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0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Количество сертификатов, шт.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Вес партий, кг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Fagopyrum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</a:t>
                      </a:r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esculentum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Гречиха)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3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218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Solanum </a:t>
                      </a:r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lycopersicum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Томат)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46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306,9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Cucumis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</a:t>
                      </a:r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melo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Дыня)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16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4992,5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Cucumis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</a:t>
                      </a:r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sativus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Огурец)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74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1767,5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Lactuca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sativa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Салат)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1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5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Brassica sp.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Капуста)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2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3,5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9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Heliantus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</a:t>
                      </a:r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annuus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Подсолнечник)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64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61054,71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Glycine max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Соя)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3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2008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Solanum </a:t>
                      </a:r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melongena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Баклажан)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7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27,5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Capsicum </a:t>
                      </a:r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annuum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Перец)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1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1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2782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Sinapis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alba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Горчица белая)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6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54060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Anethum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</a:t>
                      </a:r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graveolens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Укроп)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4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3500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Daucus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</a:t>
                      </a:r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carota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Морковь)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1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29,8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Zea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mays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Кукуруза)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1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100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40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Triticum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</a:t>
                      </a:r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aestivum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Пшеница мягкая)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6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60008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Hordeum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vulgare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Ячмень)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1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8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Phaseolus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vulgaris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Фасоль)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1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8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29329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Pisum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</a:t>
                      </a:r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sativum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Горох)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1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8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Lens </a:t>
                      </a:r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esculenta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Чечевица)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1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8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Sorghum bicolor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Сорго)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3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36176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Allium </a:t>
                      </a:r>
                      <a:r>
                        <a:rPr lang="en-US" sz="1050" b="1" i="0" u="none" strike="noStrike" dirty="0" err="1">
                          <a:effectLst/>
                          <a:latin typeface="Arial Cyr"/>
                        </a:rPr>
                        <a:t>cepa</a:t>
                      </a:r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Лук)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2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2,481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effectLst/>
                          <a:latin typeface="Arial Cyr"/>
                        </a:rPr>
                        <a:t>Cannabis sativa (</a:t>
                      </a:r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Конопля)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>
                          <a:effectLst/>
                          <a:latin typeface="Arial Cyr"/>
                        </a:rPr>
                        <a:t>6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33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4250">
                <a:tc>
                  <a:txBody>
                    <a:bodyPr/>
                    <a:lstStyle/>
                    <a:p>
                      <a:pPr algn="l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ИТОГО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250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050" b="1" i="0" u="none" strike="noStrike" dirty="0">
                          <a:effectLst/>
                          <a:latin typeface="Arial Cyr"/>
                        </a:rPr>
                        <a:t>224325,9</a:t>
                      </a:r>
                    </a:p>
                  </a:txBody>
                  <a:tcPr marL="7968" marR="7968" marT="796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D2691A2-7499-4969-8020-A97A4C542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215" y="1038687"/>
            <a:ext cx="2792210" cy="20850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7FC50B-D5AE-46BF-8CF6-CCAC11629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4505" y="3119675"/>
            <a:ext cx="2773920" cy="19143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E9A2BC-DB68-41EC-A2E5-340A393E9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670" y="5033985"/>
            <a:ext cx="1513589" cy="16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49657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8426" y="379427"/>
            <a:ext cx="6951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География посещений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сайта ФГБУ «Россельхозцентр»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455510"/>
              </p:ext>
            </p:extLst>
          </p:nvPr>
        </p:nvGraphicFramePr>
        <p:xfrm>
          <a:off x="5364088" y="1052736"/>
          <a:ext cx="3370853" cy="23972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39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1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715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mbria" pitchFamily="18" charset="0"/>
                        </a:rPr>
                        <a:t>Страна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mbria" pitchFamily="18" charset="0"/>
                        </a:rPr>
                        <a:t>Визиты</a:t>
                      </a:r>
                      <a:r>
                        <a:rPr lang="ru-RU" sz="1400" baseline="0" dirty="0">
                          <a:latin typeface="Cambria" pitchFamily="18" charset="0"/>
                        </a:rPr>
                        <a:t> за 2020 год</a:t>
                      </a:r>
                      <a:endParaRPr lang="ru-RU" sz="1400" dirty="0">
                        <a:latin typeface="Cambr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82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mbria" pitchFamily="18" charset="0"/>
                        </a:rPr>
                        <a:t>Беларусь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Cambria" pitchFamily="18" charset="0"/>
                        </a:rPr>
                        <a:t>5037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82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mbria" pitchFamily="18" charset="0"/>
                        </a:rPr>
                        <a:t>Казахстан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effectLst/>
                          <a:latin typeface="Cambria" pitchFamily="18" charset="0"/>
                        </a:rPr>
                        <a:t>4798</a:t>
                      </a:r>
                      <a:endParaRPr lang="ru-RU" sz="1400" dirty="0">
                        <a:latin typeface="Cambr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82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mbria" pitchFamily="18" charset="0"/>
                        </a:rPr>
                        <a:t>Украина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>
                          <a:effectLst/>
                          <a:latin typeface="Cambria" pitchFamily="18" charset="0"/>
                        </a:rPr>
                        <a:t>4207</a:t>
                      </a:r>
                      <a:endParaRPr lang="ru-RU" sz="1400" dirty="0">
                        <a:latin typeface="Cambr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82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mbria" pitchFamily="18" charset="0"/>
                        </a:rPr>
                        <a:t>США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>
                          <a:effectLst/>
                          <a:latin typeface="Cambria" pitchFamily="18" charset="0"/>
                        </a:rPr>
                        <a:t>1189</a:t>
                      </a:r>
                      <a:endParaRPr lang="ru-RU" sz="1400" dirty="0">
                        <a:latin typeface="Cambr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822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Cambria" pitchFamily="18" charset="0"/>
                        </a:rPr>
                        <a:t>Германия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>
                          <a:effectLst/>
                          <a:latin typeface="Cambria" pitchFamily="18" charset="0"/>
                        </a:rPr>
                        <a:t>891</a:t>
                      </a:r>
                      <a:endParaRPr lang="ru-RU" sz="1400" dirty="0">
                        <a:latin typeface="Cambria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01008"/>
            <a:ext cx="8123381" cy="3356992"/>
          </a:xfrm>
          <a:prstGeom prst="rect">
            <a:avLst/>
          </a:prstGeom>
        </p:spPr>
      </p:pic>
      <p:sp>
        <p:nvSpPr>
          <p:cNvPr id="9" name="五边形 13"/>
          <p:cNvSpPr/>
          <p:nvPr/>
        </p:nvSpPr>
        <p:spPr>
          <a:xfrm>
            <a:off x="72188" y="1000505"/>
            <a:ext cx="755396" cy="772310"/>
          </a:xfrm>
          <a:prstGeom prst="homePlate">
            <a:avLst>
              <a:gd name="adj" fmla="val 40525"/>
            </a:avLst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itchFamily="18" charset="0"/>
                <a:ea typeface="微软雅黑" panose="020B0503020204020204" pitchFamily="34" charset="-122"/>
                <a:cs typeface="Arial"/>
              </a:rPr>
              <a:t>01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itchFamily="18" charset="0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11" name="燕尾形 1"/>
          <p:cNvSpPr/>
          <p:nvPr/>
        </p:nvSpPr>
        <p:spPr>
          <a:xfrm>
            <a:off x="764122" y="997168"/>
            <a:ext cx="4281793" cy="775647"/>
          </a:xfrm>
          <a:custGeom>
            <a:avLst/>
            <a:gdLst>
              <a:gd name="connsiteX0" fmla="*/ 0 w 4071578"/>
              <a:gd name="connsiteY0" fmla="*/ 0 h 535306"/>
              <a:gd name="connsiteX1" fmla="*/ 4071578 w 4071578"/>
              <a:gd name="connsiteY1" fmla="*/ 0 h 535306"/>
              <a:gd name="connsiteX2" fmla="*/ 4071578 w 4071578"/>
              <a:gd name="connsiteY2" fmla="*/ 535306 h 535306"/>
              <a:gd name="connsiteX3" fmla="*/ 0 w 4071578"/>
              <a:gd name="connsiteY3" fmla="*/ 535306 h 535306"/>
              <a:gd name="connsiteX4" fmla="*/ 267653 w 4071578"/>
              <a:gd name="connsiteY4" fmla="*/ 267653 h 535306"/>
              <a:gd name="connsiteX5" fmla="*/ 0 w 4071578"/>
              <a:gd name="connsiteY5" fmla="*/ 0 h 535306"/>
              <a:gd name="connsiteX6" fmla="*/ 0 w 4339231"/>
              <a:gd name="connsiteY6" fmla="*/ 0 h 53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1578" h="535306">
                <a:moveTo>
                  <a:pt x="0" y="0"/>
                </a:moveTo>
                <a:lnTo>
                  <a:pt x="4071578" y="0"/>
                </a:lnTo>
                <a:lnTo>
                  <a:pt x="4071578" y="535306"/>
                </a:lnTo>
                <a:lnTo>
                  <a:pt x="0" y="535306"/>
                </a:lnTo>
                <a:lnTo>
                  <a:pt x="267653" y="267653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indent="0" algn="ctr">
              <a:buNone/>
            </a:pPr>
            <a:r>
              <a:rPr lang="ru-RU" sz="1400" dirty="0">
                <a:latin typeface="Cambria" pitchFamily="18" charset="0"/>
              </a:rPr>
              <a:t>Сайт учреждения</a:t>
            </a:r>
            <a:r>
              <a:rPr lang="ru-RU" sz="1400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Cambria" pitchFamily="18" charset="0"/>
              </a:rPr>
              <a:t>rosselhoscenter.com</a:t>
            </a:r>
            <a:r>
              <a:rPr lang="ru-RU" sz="1400" dirty="0">
                <a:solidFill>
                  <a:srgbClr val="FF0000"/>
                </a:solidFill>
                <a:latin typeface="Cambria" pitchFamily="18" charset="0"/>
              </a:rPr>
              <a:t> </a:t>
            </a:r>
            <a:r>
              <a:rPr lang="ru-RU" sz="1400" dirty="0">
                <a:latin typeface="Cambria" pitchFamily="18" charset="0"/>
              </a:rPr>
              <a:t>является популярным информационным ресурсом среди профессиональных пользователей. </a:t>
            </a:r>
          </a:p>
        </p:txBody>
      </p:sp>
      <p:sp>
        <p:nvSpPr>
          <p:cNvPr id="13" name="五边形 13"/>
          <p:cNvSpPr/>
          <p:nvPr/>
        </p:nvSpPr>
        <p:spPr>
          <a:xfrm>
            <a:off x="90866" y="1856675"/>
            <a:ext cx="755396" cy="775670"/>
          </a:xfrm>
          <a:prstGeom prst="homePlate">
            <a:avLst>
              <a:gd name="adj" fmla="val 40525"/>
            </a:avLst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itchFamily="18" charset="0"/>
                <a:ea typeface="微软雅黑" panose="020B0503020204020204" pitchFamily="34" charset="-122"/>
                <a:cs typeface="Arial"/>
              </a:rPr>
              <a:t>0</a:t>
            </a:r>
            <a:r>
              <a:rPr kumimoji="0" lang="ru-RU" altLang="zh-CN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itchFamily="18" charset="0"/>
                <a:ea typeface="微软雅黑" panose="020B0503020204020204" pitchFamily="34" charset="-122"/>
                <a:cs typeface="Arial"/>
              </a:rPr>
              <a:t>2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itchFamily="18" charset="0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14" name="五边形 13"/>
          <p:cNvSpPr/>
          <p:nvPr/>
        </p:nvSpPr>
        <p:spPr>
          <a:xfrm>
            <a:off x="90866" y="2704871"/>
            <a:ext cx="755396" cy="796137"/>
          </a:xfrm>
          <a:prstGeom prst="homePlate">
            <a:avLst>
              <a:gd name="adj" fmla="val 40525"/>
            </a:avLst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itchFamily="18" charset="0"/>
                <a:ea typeface="微软雅黑" panose="020B0503020204020204" pitchFamily="34" charset="-122"/>
                <a:cs typeface="Arial"/>
              </a:rPr>
              <a:t>0</a:t>
            </a:r>
            <a:r>
              <a:rPr kumimoji="0" lang="ru-RU" altLang="zh-CN" sz="2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mbria" pitchFamily="18" charset="0"/>
                <a:ea typeface="微软雅黑" panose="020B0503020204020204" pitchFamily="34" charset="-122"/>
                <a:cs typeface="Arial"/>
              </a:rPr>
              <a:t>3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 pitchFamily="18" charset="0"/>
              <a:ea typeface="微软雅黑" panose="020B0503020204020204" pitchFamily="34" charset="-122"/>
              <a:cs typeface="Arial"/>
            </a:endParaRPr>
          </a:p>
        </p:txBody>
      </p:sp>
      <p:sp>
        <p:nvSpPr>
          <p:cNvPr id="15" name="燕尾形 1"/>
          <p:cNvSpPr/>
          <p:nvPr/>
        </p:nvSpPr>
        <p:spPr>
          <a:xfrm>
            <a:off x="787609" y="1840257"/>
            <a:ext cx="4258306" cy="775670"/>
          </a:xfrm>
          <a:custGeom>
            <a:avLst/>
            <a:gdLst>
              <a:gd name="connsiteX0" fmla="*/ 0 w 4071578"/>
              <a:gd name="connsiteY0" fmla="*/ 0 h 535306"/>
              <a:gd name="connsiteX1" fmla="*/ 4071578 w 4071578"/>
              <a:gd name="connsiteY1" fmla="*/ 0 h 535306"/>
              <a:gd name="connsiteX2" fmla="*/ 4071578 w 4071578"/>
              <a:gd name="connsiteY2" fmla="*/ 535306 h 535306"/>
              <a:gd name="connsiteX3" fmla="*/ 0 w 4071578"/>
              <a:gd name="connsiteY3" fmla="*/ 535306 h 535306"/>
              <a:gd name="connsiteX4" fmla="*/ 267653 w 4071578"/>
              <a:gd name="connsiteY4" fmla="*/ 267653 h 535306"/>
              <a:gd name="connsiteX5" fmla="*/ 0 w 4071578"/>
              <a:gd name="connsiteY5" fmla="*/ 0 h 535306"/>
              <a:gd name="connsiteX6" fmla="*/ 0 w 4339231"/>
              <a:gd name="connsiteY6" fmla="*/ 0 h 53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1578" h="535306">
                <a:moveTo>
                  <a:pt x="0" y="0"/>
                </a:moveTo>
                <a:lnTo>
                  <a:pt x="4071578" y="0"/>
                </a:lnTo>
                <a:lnTo>
                  <a:pt x="4071578" y="535306"/>
                </a:lnTo>
                <a:lnTo>
                  <a:pt x="0" y="535306"/>
                </a:lnTo>
                <a:lnTo>
                  <a:pt x="267653" y="267653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ru-RU" sz="1400" dirty="0">
              <a:latin typeface="Cambria" pitchFamily="18" charset="0"/>
            </a:endParaRPr>
          </a:p>
          <a:p>
            <a:pPr algn="ctr"/>
            <a:r>
              <a:rPr lang="ru-RU" sz="1400" dirty="0">
                <a:latin typeface="Cambria" pitchFamily="18" charset="0"/>
              </a:rPr>
              <a:t>В 2020 году зафиксировано</a:t>
            </a:r>
            <a:r>
              <a:rPr lang="ru-RU" sz="1400" b="1" dirty="0">
                <a:latin typeface="Cambria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Cambria" pitchFamily="18" charset="0"/>
              </a:rPr>
              <a:t>более</a:t>
            </a:r>
            <a:r>
              <a:rPr lang="ru-RU" sz="1400" b="1" dirty="0">
                <a:latin typeface="Cambria" pitchFamily="18" charset="0"/>
              </a:rPr>
              <a:t> </a:t>
            </a:r>
            <a:r>
              <a:rPr lang="ru-RU" sz="1400" b="1" dirty="0">
                <a:solidFill>
                  <a:srgbClr val="FF0000"/>
                </a:solidFill>
                <a:latin typeface="Cambria" pitchFamily="18" charset="0"/>
              </a:rPr>
              <a:t>1,5 млн. просмотров </a:t>
            </a:r>
            <a:r>
              <a:rPr lang="ru-RU" sz="1400" dirty="0">
                <a:latin typeface="Cambria" pitchFamily="18" charset="0"/>
              </a:rPr>
              <a:t>страниц портала.</a:t>
            </a:r>
            <a:endParaRPr lang="ru-RU" sz="1400" u="sng" dirty="0">
              <a:latin typeface="Cambria" pitchFamily="18" charset="0"/>
            </a:endParaRPr>
          </a:p>
          <a:p>
            <a:pPr marL="0" indent="0" algn="ctr">
              <a:buNone/>
            </a:pPr>
            <a:endParaRPr lang="ru-RU" sz="1400" dirty="0">
              <a:latin typeface="Cambria" pitchFamily="18" charset="0"/>
            </a:endParaRPr>
          </a:p>
        </p:txBody>
      </p:sp>
      <p:sp>
        <p:nvSpPr>
          <p:cNvPr id="16" name="燕尾形 1"/>
          <p:cNvSpPr/>
          <p:nvPr/>
        </p:nvSpPr>
        <p:spPr>
          <a:xfrm>
            <a:off x="792524" y="2704871"/>
            <a:ext cx="4281793" cy="796137"/>
          </a:xfrm>
          <a:custGeom>
            <a:avLst/>
            <a:gdLst>
              <a:gd name="connsiteX0" fmla="*/ 0 w 4071578"/>
              <a:gd name="connsiteY0" fmla="*/ 0 h 535306"/>
              <a:gd name="connsiteX1" fmla="*/ 4071578 w 4071578"/>
              <a:gd name="connsiteY1" fmla="*/ 0 h 535306"/>
              <a:gd name="connsiteX2" fmla="*/ 4071578 w 4071578"/>
              <a:gd name="connsiteY2" fmla="*/ 535306 h 535306"/>
              <a:gd name="connsiteX3" fmla="*/ 0 w 4071578"/>
              <a:gd name="connsiteY3" fmla="*/ 535306 h 535306"/>
              <a:gd name="connsiteX4" fmla="*/ 267653 w 4071578"/>
              <a:gd name="connsiteY4" fmla="*/ 267653 h 535306"/>
              <a:gd name="connsiteX5" fmla="*/ 0 w 4071578"/>
              <a:gd name="connsiteY5" fmla="*/ 0 h 535306"/>
              <a:gd name="connsiteX6" fmla="*/ 0 w 4339231"/>
              <a:gd name="connsiteY6" fmla="*/ 0 h 53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1578" h="535306">
                <a:moveTo>
                  <a:pt x="0" y="0"/>
                </a:moveTo>
                <a:lnTo>
                  <a:pt x="4071578" y="0"/>
                </a:lnTo>
                <a:lnTo>
                  <a:pt x="4071578" y="535306"/>
                </a:lnTo>
                <a:lnTo>
                  <a:pt x="0" y="535306"/>
                </a:lnTo>
                <a:lnTo>
                  <a:pt x="267653" y="267653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indent="0" algn="ctr">
              <a:buNone/>
            </a:pPr>
            <a:r>
              <a:rPr lang="ru-RU" sz="1400" dirty="0">
                <a:latin typeface="Cambria" pitchFamily="18" charset="0"/>
              </a:rPr>
              <a:t>По данным сервиса «</a:t>
            </a:r>
            <a:r>
              <a:rPr lang="ru-RU" sz="1400" dirty="0" err="1">
                <a:latin typeface="Cambria" pitchFamily="18" charset="0"/>
              </a:rPr>
              <a:t>Яндекс.метрика</a:t>
            </a:r>
            <a:r>
              <a:rPr lang="ru-RU" sz="1400" dirty="0">
                <a:latin typeface="Cambria" pitchFamily="18" charset="0"/>
              </a:rPr>
              <a:t>», кроме регионов России, портал посещали пользователи из </a:t>
            </a:r>
            <a:r>
              <a:rPr lang="ru-RU" sz="1400" b="1" dirty="0">
                <a:solidFill>
                  <a:srgbClr val="FF0000"/>
                </a:solidFill>
                <a:latin typeface="Cambria" pitchFamily="18" charset="0"/>
              </a:rPr>
              <a:t>56 стран</a:t>
            </a:r>
            <a:r>
              <a:rPr lang="ru-RU" sz="1400" dirty="0">
                <a:solidFill>
                  <a:srgbClr val="FF0000"/>
                </a:solidFill>
                <a:latin typeface="Cambria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9404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Объект 4"/>
          <p:cNvSpPr>
            <a:spLocks noGrp="1"/>
          </p:cNvSpPr>
          <p:nvPr>
            <p:ph sz="quarter" idx="13"/>
          </p:nvPr>
        </p:nvSpPr>
        <p:spPr bwMode="auto">
          <a:xfrm>
            <a:off x="228600" y="-76200"/>
            <a:ext cx="7075488" cy="1268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r>
              <a:rPr lang="ru-RU" alt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Итоги информационной активности</a:t>
            </a:r>
          </a:p>
          <a:p>
            <a:pPr algn="ctr">
              <a:spcBef>
                <a:spcPct val="0"/>
              </a:spcBef>
            </a:pPr>
            <a:r>
              <a:rPr lang="ru-RU" alt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филиалов ФГБУ «Россельхозцентр»</a:t>
            </a:r>
          </a:p>
        </p:txBody>
      </p:sp>
      <p:pic>
        <p:nvPicPr>
          <p:cNvPr id="819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015" y="1072098"/>
            <a:ext cx="1814922" cy="398102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196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841" y="1072098"/>
            <a:ext cx="1115879" cy="40364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075" y="6384045"/>
            <a:ext cx="1387750" cy="36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37" y="6359063"/>
            <a:ext cx="843959" cy="40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271" y="6371971"/>
            <a:ext cx="1444103" cy="371987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Рисунок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6387303"/>
            <a:ext cx="1656184" cy="348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691" y="1093069"/>
            <a:ext cx="997397" cy="38802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70" y="1054351"/>
            <a:ext cx="1220081" cy="438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73299" y="1047993"/>
            <a:ext cx="1433723" cy="424965"/>
          </a:xfrm>
          <a:prstGeom prst="rect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</p:pic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D886138B-AF13-4C50-8072-3522505B4D70}"/>
              </a:ext>
            </a:extLst>
          </p:cNvPr>
          <p:cNvSpPr txBox="1">
            <a:spLocks/>
          </p:cNvSpPr>
          <p:nvPr/>
        </p:nvSpPr>
        <p:spPr>
          <a:xfrm>
            <a:off x="2627785" y="2938746"/>
            <a:ext cx="1944216" cy="560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0000"/>
                </a:solidFill>
                <a:latin typeface="Cambria" pitchFamily="18" charset="0"/>
                <a:ea typeface="Lato" panose="020F0502020204030203" pitchFamily="34" charset="0"/>
                <a:cs typeface="Lato" panose="020F0502020204030203" pitchFamily="34" charset="0"/>
              </a:rPr>
              <a:t>1300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Cambria" pitchFamily="18" charset="0"/>
                <a:ea typeface="Lato" panose="020F0502020204030203" pitchFamily="34" charset="0"/>
                <a:cs typeface="Lato" panose="020F0502020204030203" pitchFamily="34" charset="0"/>
              </a:rPr>
              <a:t>статей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>
              <a:latin typeface="Cambria" pitchFamily="18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3F0CEAE6-2422-439E-9A25-0D4D91A9BB5E}"/>
              </a:ext>
            </a:extLst>
          </p:cNvPr>
          <p:cNvSpPr txBox="1">
            <a:spLocks/>
          </p:cNvSpPr>
          <p:nvPr/>
        </p:nvSpPr>
        <p:spPr>
          <a:xfrm>
            <a:off x="155575" y="2941918"/>
            <a:ext cx="2523719" cy="7948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0000"/>
                </a:solidFill>
                <a:latin typeface="Cambria" pitchFamily="18" charset="0"/>
                <a:ea typeface="Lato" panose="020F0502020204030203" pitchFamily="34" charset="0"/>
                <a:cs typeface="Lato" panose="020F0502020204030203" pitchFamily="34" charset="0"/>
              </a:rPr>
              <a:t>3400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Cambria" pitchFamily="18" charset="0"/>
                <a:ea typeface="Lato" panose="020F0502020204030203" pitchFamily="34" charset="0"/>
                <a:cs typeface="Lato" panose="020F0502020204030203" pitchFamily="34" charset="0"/>
              </a:rPr>
              <a:t>цитирований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>
              <a:latin typeface="Cambria" pitchFamily="18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769D6B3-4068-491B-A77D-E6D4D7117224}"/>
              </a:ext>
            </a:extLst>
          </p:cNvPr>
          <p:cNvSpPr txBox="1">
            <a:spLocks/>
          </p:cNvSpPr>
          <p:nvPr/>
        </p:nvSpPr>
        <p:spPr>
          <a:xfrm>
            <a:off x="4358593" y="2940365"/>
            <a:ext cx="3001757" cy="560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0000"/>
                </a:solidFill>
                <a:latin typeface="Cambria" pitchFamily="18" charset="0"/>
                <a:ea typeface="Lato" panose="020F0502020204030203" pitchFamily="34" charset="0"/>
                <a:cs typeface="Lato" panose="020F0502020204030203" pitchFamily="34" charset="0"/>
              </a:rPr>
              <a:t>300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Cambria" pitchFamily="18" charset="0"/>
                <a:ea typeface="Lato" panose="020F0502020204030203" pitchFamily="34" charset="0"/>
                <a:cs typeface="Lato" panose="020F0502020204030203" pitchFamily="34" charset="0"/>
              </a:rPr>
              <a:t>   выступлений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>
              <a:latin typeface="Cambria" pitchFamily="18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9" name="Picture 2" descr="https://www.aurm.org/uploads/media/56372422b6c1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426" y="1982089"/>
            <a:ext cx="982001" cy="97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4769D6B3-4068-491B-A77D-E6D4D7117224}"/>
              </a:ext>
            </a:extLst>
          </p:cNvPr>
          <p:cNvSpPr txBox="1">
            <a:spLocks/>
          </p:cNvSpPr>
          <p:nvPr/>
        </p:nvSpPr>
        <p:spPr>
          <a:xfrm>
            <a:off x="6835655" y="2924944"/>
            <a:ext cx="2109013" cy="5606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solidFill>
                  <a:srgbClr val="FF0000"/>
                </a:solidFill>
                <a:latin typeface="Cambria" pitchFamily="18" charset="0"/>
                <a:ea typeface="Lato" panose="020F0502020204030203" pitchFamily="34" charset="0"/>
                <a:cs typeface="Lato" panose="020F0502020204030203" pitchFamily="34" charset="0"/>
              </a:rPr>
              <a:t>230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>
                <a:latin typeface="Cambria" pitchFamily="18" charset="0"/>
                <a:ea typeface="Lato" panose="020F0502020204030203" pitchFamily="34" charset="0"/>
                <a:cs typeface="Lato" panose="020F0502020204030203" pitchFamily="34" charset="0"/>
              </a:rPr>
              <a:t>сюжетов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2400" b="1" dirty="0">
              <a:latin typeface="Cambria" pitchFamily="18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809" y="1514925"/>
            <a:ext cx="4006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solidFill>
                  <a:srgbClr val="FF0000"/>
                </a:solidFill>
                <a:latin typeface="Cambria" pitchFamily="18" charset="0"/>
                <a:cs typeface="Arial" panose="020B0604020202020204" pitchFamily="34" charset="0"/>
              </a:rPr>
              <a:t>С начала 2020 года более:</a:t>
            </a:r>
            <a:endParaRPr lang="ru-RU" sz="2400" dirty="0">
              <a:solidFill>
                <a:srgbClr val="FF0000"/>
              </a:solidFill>
              <a:latin typeface="Cambria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539750" y="3642639"/>
            <a:ext cx="8228552" cy="408170"/>
            <a:chOff x="517731" y="3356980"/>
            <a:chExt cx="8228552" cy="4081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73A5B71-AA0A-4FF4-8993-F357CB0801AD}"/>
                </a:ext>
              </a:extLst>
            </p:cNvPr>
            <p:cNvSpPr txBox="1"/>
            <p:nvPr/>
          </p:nvSpPr>
          <p:spPr>
            <a:xfrm>
              <a:off x="2278948" y="3356980"/>
              <a:ext cx="27093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i="1" dirty="0">
                  <a:latin typeface="Cambria" pitchFamily="18" charset="0"/>
                  <a:ea typeface="Roboto" pitchFamily="2" charset="0"/>
                </a:rPr>
                <a:t>в газетах и журналах</a:t>
              </a:r>
              <a:endParaRPr lang="en-US" i="1" dirty="0">
                <a:latin typeface="Cambria" pitchFamily="18" charset="0"/>
                <a:ea typeface="Roboto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EF7F72-84FD-4D2B-8792-B74F27963CFA}"/>
                </a:ext>
              </a:extLst>
            </p:cNvPr>
            <p:cNvSpPr txBox="1"/>
            <p:nvPr/>
          </p:nvSpPr>
          <p:spPr>
            <a:xfrm>
              <a:off x="517731" y="3395818"/>
              <a:ext cx="17612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i="1" dirty="0">
                  <a:latin typeface="Cambria" pitchFamily="18" charset="0"/>
                  <a:ea typeface="Roboto" pitchFamily="2" charset="0"/>
                </a:rPr>
                <a:t>в Интернете</a:t>
              </a:r>
              <a:endParaRPr lang="en-US" i="1" dirty="0">
                <a:latin typeface="Cambria" pitchFamily="18" charset="0"/>
                <a:ea typeface="Roboto" pitchFamily="2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BEF7F72-84FD-4D2B-8792-B74F27963CFA}"/>
                </a:ext>
              </a:extLst>
            </p:cNvPr>
            <p:cNvSpPr txBox="1"/>
            <p:nvPr/>
          </p:nvSpPr>
          <p:spPr>
            <a:xfrm>
              <a:off x="4756549" y="3372401"/>
              <a:ext cx="21618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i="1" dirty="0">
                  <a:latin typeface="Cambria" pitchFamily="18" charset="0"/>
                  <a:ea typeface="Roboto" pitchFamily="2" charset="0"/>
                </a:rPr>
                <a:t>на радио</a:t>
              </a:r>
              <a:endParaRPr lang="en-US" i="1" dirty="0">
                <a:latin typeface="Cambria" pitchFamily="18" charset="0"/>
                <a:ea typeface="Roboto" pitchFamily="2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EF7F72-84FD-4D2B-8792-B74F27963CFA}"/>
                </a:ext>
              </a:extLst>
            </p:cNvPr>
            <p:cNvSpPr txBox="1"/>
            <p:nvPr/>
          </p:nvSpPr>
          <p:spPr>
            <a:xfrm>
              <a:off x="6828702" y="3374238"/>
              <a:ext cx="19175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i="1" dirty="0">
                  <a:latin typeface="Cambria" pitchFamily="18" charset="0"/>
                  <a:ea typeface="Roboto" pitchFamily="2" charset="0"/>
                </a:rPr>
                <a:t>на телевидении</a:t>
              </a:r>
              <a:endParaRPr lang="en-US" i="1" dirty="0">
                <a:latin typeface="Cambria" pitchFamily="18" charset="0"/>
                <a:ea typeface="Roboto" pitchFamily="2" charset="0"/>
              </a:endParaRPr>
            </a:p>
          </p:txBody>
        </p:sp>
      </p:grpSp>
      <p:sp>
        <p:nvSpPr>
          <p:cNvPr id="5" name="AutoShape 2" descr="https://www.clipartmax.com/png/full/218-2180871_open-radio-icon-png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04" name="Picture 4" descr="https://assets.laut.fm/10d48c2e1929366cf83e9d13fb35cbf0?t=_640x64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996" y="1944621"/>
            <a:ext cx="1026095" cy="1026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6" name="Picture 6" descr="https://img-android.lisisoft.com/imgmic/2/9/2092-i-com.highmedia.canlitv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0351" y="1979307"/>
            <a:ext cx="991406" cy="99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08" name="Picture 8" descr="https://3exggn92n2of0r1b3yma3xva-wpengine.netdna-ssl.com/wp-content/uploads/2015/12/PR-News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858" y="2007316"/>
            <a:ext cx="935387" cy="9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6" name="Диаграмма 3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2726611"/>
              </p:ext>
            </p:extLst>
          </p:nvPr>
        </p:nvGraphicFramePr>
        <p:xfrm>
          <a:off x="1099148" y="4223282"/>
          <a:ext cx="6727686" cy="2144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7741631" y="5007659"/>
            <a:ext cx="1072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i="1" dirty="0">
                <a:latin typeface="Cambria" pitchFamily="18" charset="0"/>
                <a:cs typeface="Arial" panose="020B0604020202020204" pitchFamily="34" charset="0"/>
              </a:rPr>
              <a:t>(6 месяцев) </a:t>
            </a:r>
            <a:endParaRPr lang="ru-RU" sz="1200" i="1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7741203" y="5295691"/>
            <a:ext cx="10727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i="1" dirty="0">
                <a:latin typeface="Cambria" pitchFamily="18" charset="0"/>
                <a:cs typeface="Arial" panose="020B0604020202020204" pitchFamily="34" charset="0"/>
              </a:rPr>
              <a:t>(6 месяцев) </a:t>
            </a:r>
            <a:endParaRPr lang="ru-RU" sz="1200" i="1" dirty="0"/>
          </a:p>
        </p:txBody>
      </p:sp>
    </p:spTree>
    <p:extLst>
      <p:ext uri="{BB962C8B-B14F-4D97-AF65-F5344CB8AC3E}">
        <p14:creationId xmlns:p14="http://schemas.microsoft.com/office/powerpoint/2010/main" val="39436216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07504" y="260648"/>
            <a:ext cx="7272808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высева некондиционных по посевным качествам яровых зерновых и зернобобовых культур в РФ в 2008-20</a:t>
            </a:r>
            <a:r>
              <a:rPr lang="en-US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20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гг., %</a:t>
            </a:r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D588E88A-603C-4473-A98A-1747DEFCC7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5199772"/>
              </p:ext>
            </p:extLst>
          </p:nvPr>
        </p:nvGraphicFramePr>
        <p:xfrm>
          <a:off x="251520" y="967086"/>
          <a:ext cx="8640960" cy="53029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572000" y="1655958"/>
            <a:ext cx="4218032" cy="54694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477" dirty="0">
                <a:solidFill>
                  <a:schemeClr val="tx1"/>
                </a:solidFill>
              </a:rPr>
              <a:t>Доля высева некондиционных семян по </a:t>
            </a:r>
            <a:r>
              <a:rPr lang="ru-RU" sz="1477" b="1" dirty="0">
                <a:solidFill>
                  <a:schemeClr val="tx1"/>
                </a:solidFill>
              </a:rPr>
              <a:t>засоренности </a:t>
            </a:r>
            <a:r>
              <a:rPr lang="ru-RU" sz="1477" dirty="0">
                <a:solidFill>
                  <a:schemeClr val="tx1"/>
                </a:solidFill>
              </a:rPr>
              <a:t>за 10 лет уменьшилась на 7 %</a:t>
            </a:r>
          </a:p>
        </p:txBody>
      </p:sp>
    </p:spTree>
    <p:extLst>
      <p:ext uri="{BB962C8B-B14F-4D97-AF65-F5344CB8AC3E}">
        <p14:creationId xmlns:p14="http://schemas.microsoft.com/office/powerpoint/2010/main" val="309931749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/>
        </p:nvGraphicFramePr>
        <p:xfrm>
          <a:off x="179512" y="1023937"/>
          <a:ext cx="8640959" cy="5548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4943" y="188640"/>
            <a:ext cx="7153738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Динамика высева некондиционных по посевным качествам озимых культур в РФ в 2008-2019 гг., %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16016" y="2996952"/>
            <a:ext cx="4218032" cy="54694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477" dirty="0">
                <a:solidFill>
                  <a:schemeClr val="tx1"/>
                </a:solidFill>
              </a:rPr>
              <a:t>Доля высева некондиционных семян по </a:t>
            </a:r>
            <a:r>
              <a:rPr lang="ru-RU" sz="1477" b="1" dirty="0">
                <a:solidFill>
                  <a:schemeClr val="tx1"/>
                </a:solidFill>
              </a:rPr>
              <a:t>засоренности </a:t>
            </a:r>
            <a:r>
              <a:rPr lang="ru-RU" sz="1477" dirty="0">
                <a:solidFill>
                  <a:schemeClr val="tx1"/>
                </a:solidFill>
              </a:rPr>
              <a:t>за 10 лет уменьшилась на 2 %</a:t>
            </a:r>
          </a:p>
        </p:txBody>
      </p:sp>
    </p:spTree>
    <p:extLst>
      <p:ext uri="{BB962C8B-B14F-4D97-AF65-F5344CB8AC3E}">
        <p14:creationId xmlns:p14="http://schemas.microsoft.com/office/powerpoint/2010/main" val="294117784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461183" y="336631"/>
            <a:ext cx="8229600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400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Информация о </a:t>
            </a:r>
            <a:r>
              <a:rPr lang="ru-RU" altLang="ru-RU" b="1" dirty="0" err="1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кондиционности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высеянных семян яровых зерновых </a:t>
            </a:r>
          </a:p>
          <a:p>
            <a:pPr>
              <a:defRPr/>
            </a:pP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 зернобобовых культур в 2008-2020 г., %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340768"/>
            <a:ext cx="4311619" cy="2356071"/>
          </a:xfrm>
          <a:prstGeom prst="rect">
            <a:avLst/>
          </a:prstGeom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1985154" y="4077072"/>
            <a:ext cx="2276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dirty="0" err="1"/>
              <a:t>Кондиционность</a:t>
            </a:r>
            <a:r>
              <a:rPr lang="ru-RU" altLang="ru-RU" sz="1200" dirty="0"/>
              <a:t>, % </a:t>
            </a:r>
          </a:p>
        </p:txBody>
      </p:sp>
      <p:sp>
        <p:nvSpPr>
          <p:cNvPr id="9" name="Прямоугольник 31"/>
          <p:cNvSpPr>
            <a:spLocks noChangeArrowheads="1"/>
          </p:cNvSpPr>
          <p:nvPr/>
        </p:nvSpPr>
        <p:spPr bwMode="auto">
          <a:xfrm>
            <a:off x="256367" y="4590442"/>
            <a:ext cx="180975" cy="152400"/>
          </a:xfrm>
          <a:prstGeom prst="rect">
            <a:avLst/>
          </a:prstGeom>
          <a:solidFill>
            <a:srgbClr val="EFE4B0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10" name="Прямоугольник 33"/>
          <p:cNvSpPr>
            <a:spLocks noChangeArrowheads="1"/>
          </p:cNvSpPr>
          <p:nvPr/>
        </p:nvSpPr>
        <p:spPr bwMode="auto">
          <a:xfrm>
            <a:off x="1267605" y="4590442"/>
            <a:ext cx="180975" cy="152400"/>
          </a:xfrm>
          <a:prstGeom prst="rect">
            <a:avLst/>
          </a:prstGeom>
          <a:solidFill>
            <a:srgbClr val="FFF200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11" name="Прямоугольник 35"/>
          <p:cNvSpPr>
            <a:spLocks noChangeArrowheads="1"/>
          </p:cNvSpPr>
          <p:nvPr/>
        </p:nvSpPr>
        <p:spPr bwMode="auto">
          <a:xfrm>
            <a:off x="2404255" y="4606317"/>
            <a:ext cx="180975" cy="152400"/>
          </a:xfrm>
          <a:prstGeom prst="rect">
            <a:avLst/>
          </a:prstGeom>
          <a:solidFill>
            <a:srgbClr val="FFC90E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12" name="Прямоугольник 37"/>
          <p:cNvSpPr>
            <a:spLocks noChangeArrowheads="1"/>
          </p:cNvSpPr>
          <p:nvPr/>
        </p:nvSpPr>
        <p:spPr bwMode="auto">
          <a:xfrm>
            <a:off x="3563130" y="4614255"/>
            <a:ext cx="180975" cy="152400"/>
          </a:xfrm>
          <a:prstGeom prst="rect">
            <a:avLst/>
          </a:prstGeom>
          <a:solidFill>
            <a:srgbClr val="ED1C24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13" name="Прямоугольник 39"/>
          <p:cNvSpPr>
            <a:spLocks noChangeArrowheads="1"/>
          </p:cNvSpPr>
          <p:nvPr/>
        </p:nvSpPr>
        <p:spPr bwMode="auto">
          <a:xfrm>
            <a:off x="4880755" y="4606317"/>
            <a:ext cx="180975" cy="152400"/>
          </a:xfrm>
          <a:prstGeom prst="rect">
            <a:avLst/>
          </a:prstGeom>
          <a:solidFill>
            <a:srgbClr val="880015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14" name="Надпись 32"/>
          <p:cNvSpPr txBox="1">
            <a:spLocks noChangeArrowheads="1"/>
          </p:cNvSpPr>
          <p:nvPr/>
        </p:nvSpPr>
        <p:spPr bwMode="auto">
          <a:xfrm>
            <a:off x="521480" y="4560280"/>
            <a:ext cx="7048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0-39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15" name="Надпись 34"/>
          <p:cNvSpPr txBox="1">
            <a:spLocks noChangeArrowheads="1"/>
          </p:cNvSpPr>
          <p:nvPr/>
        </p:nvSpPr>
        <p:spPr bwMode="auto">
          <a:xfrm>
            <a:off x="1600980" y="4568217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40-70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16" name="Надпись 36"/>
          <p:cNvSpPr txBox="1">
            <a:spLocks noChangeArrowheads="1"/>
          </p:cNvSpPr>
          <p:nvPr/>
        </p:nvSpPr>
        <p:spPr bwMode="auto">
          <a:xfrm>
            <a:off x="2780492" y="4568217"/>
            <a:ext cx="685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 dirty="0">
                <a:latin typeface="Calibri" pitchFamily="34" charset="0"/>
              </a:rPr>
              <a:t>71-90</a:t>
            </a:r>
            <a:endParaRPr lang="ru-RU" altLang="ru-RU" dirty="0">
              <a:latin typeface="Calibri" pitchFamily="34" charset="0"/>
            </a:endParaRPr>
          </a:p>
        </p:txBody>
      </p:sp>
      <p:sp>
        <p:nvSpPr>
          <p:cNvPr id="17" name="Надпись 38"/>
          <p:cNvSpPr txBox="1">
            <a:spLocks noChangeArrowheads="1"/>
          </p:cNvSpPr>
          <p:nvPr/>
        </p:nvSpPr>
        <p:spPr bwMode="auto">
          <a:xfrm>
            <a:off x="4007630" y="4568217"/>
            <a:ext cx="6096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91-99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18" name="Надпись 40"/>
          <p:cNvSpPr txBox="1">
            <a:spLocks noChangeArrowheads="1"/>
          </p:cNvSpPr>
          <p:nvPr/>
        </p:nvSpPr>
        <p:spPr bwMode="auto">
          <a:xfrm>
            <a:off x="5239530" y="4568217"/>
            <a:ext cx="495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100</a:t>
            </a:r>
            <a:endParaRPr lang="ru-RU" altLang="ru-RU">
              <a:latin typeface="Calibri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6084168" y="4215184"/>
          <a:ext cx="2562932" cy="211645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684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9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1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Субъект РФ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Кондиционность %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602">
                <a:tc v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2008 г.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2020 г.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РОССИЯ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85,2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ЦФО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95,4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СЗФО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77,3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ЮФО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94,7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СКФО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86,9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ПФО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УФО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81,5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СФО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76,1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ДВФО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66,4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77,6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52" y="1273994"/>
            <a:ext cx="4608512" cy="248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229513-0E51-4004-9B92-8C89D75583E7}"/>
              </a:ext>
            </a:extLst>
          </p:cNvPr>
          <p:cNvSpPr txBox="1"/>
          <p:nvPr/>
        </p:nvSpPr>
        <p:spPr>
          <a:xfrm>
            <a:off x="2174677" y="1269413"/>
            <a:ext cx="73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2008 г.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FF828A-92B3-4995-8BC0-8B3F94A363F8}"/>
              </a:ext>
            </a:extLst>
          </p:cNvPr>
          <p:cNvSpPr txBox="1"/>
          <p:nvPr/>
        </p:nvSpPr>
        <p:spPr>
          <a:xfrm>
            <a:off x="6486296" y="1269413"/>
            <a:ext cx="73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2020 г.</a:t>
            </a:r>
          </a:p>
        </p:txBody>
      </p:sp>
    </p:spTree>
    <p:extLst>
      <p:ext uri="{BB962C8B-B14F-4D97-AF65-F5344CB8AC3E}">
        <p14:creationId xmlns:p14="http://schemas.microsoft.com/office/powerpoint/2010/main" val="337386112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01\Desktop\Мое\Аналитика 2020 моя\Карты\Кондиционность2020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9" y="942516"/>
            <a:ext cx="9064367" cy="511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483755" y="246979"/>
            <a:ext cx="8229600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Информация о </a:t>
            </a:r>
            <a:r>
              <a:rPr lang="ru-RU" altLang="ru-RU" sz="1800" b="1" dirty="0" err="1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кондиционности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высеянных семян яровых зерновых</a:t>
            </a:r>
          </a:p>
          <a:p>
            <a:pPr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и зернобобовых культур в 2020 г., %</a:t>
            </a: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1354570" y="5575145"/>
            <a:ext cx="2276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dirty="0" err="1"/>
              <a:t>Кондиционность</a:t>
            </a:r>
            <a:r>
              <a:rPr lang="ru-RU" altLang="ru-RU" sz="1200" dirty="0"/>
              <a:t>, % </a:t>
            </a:r>
          </a:p>
        </p:txBody>
      </p:sp>
      <p:sp>
        <p:nvSpPr>
          <p:cNvPr id="8" name="Прямоугольник 31"/>
          <p:cNvSpPr>
            <a:spLocks noChangeArrowheads="1"/>
          </p:cNvSpPr>
          <p:nvPr/>
        </p:nvSpPr>
        <p:spPr bwMode="auto">
          <a:xfrm>
            <a:off x="635000" y="6083300"/>
            <a:ext cx="180975" cy="152400"/>
          </a:xfrm>
          <a:prstGeom prst="rect">
            <a:avLst/>
          </a:prstGeom>
          <a:solidFill>
            <a:srgbClr val="EFE4B0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9" name="Прямоугольник 33"/>
          <p:cNvSpPr>
            <a:spLocks noChangeArrowheads="1"/>
          </p:cNvSpPr>
          <p:nvPr/>
        </p:nvSpPr>
        <p:spPr bwMode="auto">
          <a:xfrm>
            <a:off x="1646238" y="6083300"/>
            <a:ext cx="180975" cy="152400"/>
          </a:xfrm>
          <a:prstGeom prst="rect">
            <a:avLst/>
          </a:prstGeom>
          <a:solidFill>
            <a:srgbClr val="FFF200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10" name="Прямоугольник 35"/>
          <p:cNvSpPr>
            <a:spLocks noChangeArrowheads="1"/>
          </p:cNvSpPr>
          <p:nvPr/>
        </p:nvSpPr>
        <p:spPr bwMode="auto">
          <a:xfrm>
            <a:off x="2782888" y="6099175"/>
            <a:ext cx="180975" cy="152400"/>
          </a:xfrm>
          <a:prstGeom prst="rect">
            <a:avLst/>
          </a:prstGeom>
          <a:solidFill>
            <a:srgbClr val="FFC90E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11" name="Прямоугольник 37"/>
          <p:cNvSpPr>
            <a:spLocks noChangeArrowheads="1"/>
          </p:cNvSpPr>
          <p:nvPr/>
        </p:nvSpPr>
        <p:spPr bwMode="auto">
          <a:xfrm>
            <a:off x="3941763" y="6107113"/>
            <a:ext cx="180975" cy="152400"/>
          </a:xfrm>
          <a:prstGeom prst="rect">
            <a:avLst/>
          </a:prstGeom>
          <a:solidFill>
            <a:srgbClr val="ED1C24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12" name="Прямоугольник 39"/>
          <p:cNvSpPr>
            <a:spLocks noChangeArrowheads="1"/>
          </p:cNvSpPr>
          <p:nvPr/>
        </p:nvSpPr>
        <p:spPr bwMode="auto">
          <a:xfrm>
            <a:off x="5259388" y="6099175"/>
            <a:ext cx="180975" cy="152400"/>
          </a:xfrm>
          <a:prstGeom prst="rect">
            <a:avLst/>
          </a:prstGeom>
          <a:solidFill>
            <a:srgbClr val="880015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13" name="Надпись 32"/>
          <p:cNvSpPr txBox="1">
            <a:spLocks noChangeArrowheads="1"/>
          </p:cNvSpPr>
          <p:nvPr/>
        </p:nvSpPr>
        <p:spPr bwMode="auto">
          <a:xfrm>
            <a:off x="900113" y="6053138"/>
            <a:ext cx="7048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0-39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14" name="Надпись 34"/>
          <p:cNvSpPr txBox="1">
            <a:spLocks noChangeArrowheads="1"/>
          </p:cNvSpPr>
          <p:nvPr/>
        </p:nvSpPr>
        <p:spPr bwMode="auto">
          <a:xfrm>
            <a:off x="1979613" y="6061075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40-70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15" name="Надпись 36"/>
          <p:cNvSpPr txBox="1">
            <a:spLocks noChangeArrowheads="1"/>
          </p:cNvSpPr>
          <p:nvPr/>
        </p:nvSpPr>
        <p:spPr bwMode="auto">
          <a:xfrm>
            <a:off x="3159125" y="6061075"/>
            <a:ext cx="685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71-90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16" name="Надпись 38"/>
          <p:cNvSpPr txBox="1">
            <a:spLocks noChangeArrowheads="1"/>
          </p:cNvSpPr>
          <p:nvPr/>
        </p:nvSpPr>
        <p:spPr bwMode="auto">
          <a:xfrm>
            <a:off x="4386263" y="6061075"/>
            <a:ext cx="6096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91-99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17" name="Надпись 40"/>
          <p:cNvSpPr txBox="1">
            <a:spLocks noChangeArrowheads="1"/>
          </p:cNvSpPr>
          <p:nvPr/>
        </p:nvSpPr>
        <p:spPr bwMode="auto">
          <a:xfrm>
            <a:off x="5618163" y="6061075"/>
            <a:ext cx="495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100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18" name="Блок-схема: узел 17"/>
          <p:cNvSpPr/>
          <p:nvPr/>
        </p:nvSpPr>
        <p:spPr>
          <a:xfrm flipV="1">
            <a:off x="1500930" y="3244836"/>
            <a:ext cx="45719" cy="45719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TextBox 11"/>
          <p:cNvSpPr txBox="1">
            <a:spLocks noChangeArrowheads="1"/>
          </p:cNvSpPr>
          <p:nvPr/>
        </p:nvSpPr>
        <p:spPr bwMode="auto">
          <a:xfrm>
            <a:off x="995363" y="3239929"/>
            <a:ext cx="13017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Санкт-Петербург</a:t>
            </a:r>
            <a:endParaRPr lang="ru-RU" altLang="ru-RU" sz="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1455738" y="3956050"/>
            <a:ext cx="44450" cy="4603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TextBox 5"/>
          <p:cNvSpPr txBox="1">
            <a:spLocks noChangeArrowheads="1"/>
          </p:cNvSpPr>
          <p:nvPr/>
        </p:nvSpPr>
        <p:spPr bwMode="auto">
          <a:xfrm>
            <a:off x="1327150" y="3938588"/>
            <a:ext cx="9429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1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МОСКВА</a:t>
            </a:r>
            <a:endParaRPr lang="ru-RU" altLang="ru-RU" sz="6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Блок-схема: узел 21"/>
          <p:cNvSpPr/>
          <p:nvPr/>
        </p:nvSpPr>
        <p:spPr>
          <a:xfrm>
            <a:off x="1831888" y="4177506"/>
            <a:ext cx="46037" cy="4603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1477429" y="4196729"/>
            <a:ext cx="1331912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05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Нижний</a:t>
            </a:r>
            <a:r>
              <a:rPr lang="ru-RU" sz="8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</a:t>
            </a:r>
            <a:endParaRPr lang="ru-RU" sz="1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Блок-схема: узел 23"/>
          <p:cNvSpPr/>
          <p:nvPr/>
        </p:nvSpPr>
        <p:spPr>
          <a:xfrm>
            <a:off x="879475" y="4773613"/>
            <a:ext cx="46038" cy="4603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TextBox 18"/>
          <p:cNvSpPr txBox="1">
            <a:spLocks noChangeArrowheads="1"/>
          </p:cNvSpPr>
          <p:nvPr/>
        </p:nvSpPr>
        <p:spPr bwMode="auto">
          <a:xfrm>
            <a:off x="479425" y="4751388"/>
            <a:ext cx="118745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1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Ростов-на-Дону</a:t>
            </a:r>
            <a:endParaRPr lang="ru-RU" altLang="ru-RU" sz="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Блок-схема: узел 25"/>
          <p:cNvSpPr/>
          <p:nvPr/>
        </p:nvSpPr>
        <p:spPr>
          <a:xfrm>
            <a:off x="879475" y="5130800"/>
            <a:ext cx="46038" cy="4603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7" name="TextBox 20"/>
          <p:cNvSpPr txBox="1">
            <a:spLocks noChangeArrowheads="1"/>
          </p:cNvSpPr>
          <p:nvPr/>
        </p:nvSpPr>
        <p:spPr bwMode="auto">
          <a:xfrm>
            <a:off x="695325" y="5129213"/>
            <a:ext cx="8794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1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Пятигорск</a:t>
            </a:r>
            <a:endParaRPr lang="ru-RU" altLang="ru-RU" sz="9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Блок-схема: узел 27"/>
          <p:cNvSpPr/>
          <p:nvPr/>
        </p:nvSpPr>
        <p:spPr>
          <a:xfrm>
            <a:off x="2767056" y="4705351"/>
            <a:ext cx="46037" cy="4603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9" name="TextBox 15"/>
          <p:cNvSpPr txBox="1">
            <a:spLocks noChangeArrowheads="1"/>
          </p:cNvSpPr>
          <p:nvPr/>
        </p:nvSpPr>
        <p:spPr bwMode="auto">
          <a:xfrm>
            <a:off x="2443163" y="4673600"/>
            <a:ext cx="104298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10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Екатеринбург</a:t>
            </a:r>
            <a:endParaRPr lang="ru-RU" altLang="ru-RU" sz="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Блок-схема: узел 29"/>
          <p:cNvSpPr/>
          <p:nvPr/>
        </p:nvSpPr>
        <p:spPr>
          <a:xfrm>
            <a:off x="3949701" y="5179652"/>
            <a:ext cx="44450" cy="4603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1" name="TextBox 13"/>
          <p:cNvSpPr txBox="1">
            <a:spLocks noChangeArrowheads="1"/>
          </p:cNvSpPr>
          <p:nvPr/>
        </p:nvSpPr>
        <p:spPr bwMode="auto">
          <a:xfrm>
            <a:off x="3548236" y="5221173"/>
            <a:ext cx="10302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Новосибирск</a:t>
            </a:r>
            <a:endParaRPr lang="ru-RU" altLang="ru-RU" sz="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Блок-схема: узел 31"/>
          <p:cNvSpPr/>
          <p:nvPr/>
        </p:nvSpPr>
        <p:spPr>
          <a:xfrm flipH="1" flipV="1">
            <a:off x="7981950" y="5516563"/>
            <a:ext cx="46038" cy="4603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7920438" y="5451320"/>
            <a:ext cx="1012825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Владивосток</a:t>
            </a:r>
            <a:endParaRPr lang="ru-RU" sz="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/>
        </p:nvGraphicFramePr>
        <p:xfrm>
          <a:off x="5076056" y="1001826"/>
          <a:ext cx="2326041" cy="2276113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620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2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2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049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Субъект РФ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Кондиционность %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499">
                <a:tc v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2008 г.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2020 г.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0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u="none" strike="noStrike" dirty="0">
                          <a:effectLst/>
                          <a:latin typeface="+mn-lt"/>
                        </a:rPr>
                        <a:t>РОССИЯ</a:t>
                      </a:r>
                      <a:endParaRPr lang="ru-RU" sz="11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85,2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97,3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ЦФО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95,4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99,1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СЗФО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77,3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97,9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ЮФО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94,7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100,0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СКФО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86,9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99,7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ПФО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0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УФО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81,5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95,3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0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СФО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76,1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96,9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04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  <a:latin typeface="+mn-lt"/>
                        </a:rPr>
                        <a:t>ДВФО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66,4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+mn-lt"/>
                        </a:rPr>
                        <a:t>77,6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796435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08520" y="256111"/>
            <a:ext cx="8229600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Информация о </a:t>
            </a:r>
            <a:r>
              <a:rPr lang="ru-RU" altLang="ru-RU" sz="1800" b="1" dirty="0" err="1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кондиционности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высеянных семян</a:t>
            </a:r>
            <a:b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озимых культур в 2008-2019 г., %</a:t>
            </a:r>
          </a:p>
        </p:txBody>
      </p:sp>
      <p:pic>
        <p:nvPicPr>
          <p:cNvPr id="5" name="Рисунок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9521"/>
            <a:ext cx="4499992" cy="246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054453" y="3838272"/>
          <a:ext cx="2562932" cy="211645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6777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58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6816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Субъект РФ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Кондиционность %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602">
                <a:tc v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2008 г.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2019 г.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РОССИЯ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95,8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99,5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ЦФО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98,6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99,8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СЗФО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75,0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99,7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ЮФО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97,2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100,0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СКФО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93,6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99,9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ПФО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94,2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99,3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УФО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56,9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90,8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СФО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62,5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88,6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36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ДВФО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42,5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100,0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093919" y="4264674"/>
            <a:ext cx="2276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dirty="0" err="1"/>
              <a:t>Кондиционность</a:t>
            </a:r>
            <a:r>
              <a:rPr lang="ru-RU" altLang="ru-RU" sz="1200" dirty="0"/>
              <a:t>, % </a:t>
            </a:r>
          </a:p>
        </p:txBody>
      </p:sp>
      <p:sp>
        <p:nvSpPr>
          <p:cNvPr id="9" name="Прямоугольник 31"/>
          <p:cNvSpPr>
            <a:spLocks noChangeArrowheads="1"/>
          </p:cNvSpPr>
          <p:nvPr/>
        </p:nvSpPr>
        <p:spPr bwMode="auto">
          <a:xfrm>
            <a:off x="409999" y="4792619"/>
            <a:ext cx="180975" cy="152400"/>
          </a:xfrm>
          <a:prstGeom prst="rect">
            <a:avLst/>
          </a:prstGeom>
          <a:solidFill>
            <a:srgbClr val="99D9EA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10" name="Надпись 32"/>
          <p:cNvSpPr txBox="1">
            <a:spLocks noChangeArrowheads="1"/>
          </p:cNvSpPr>
          <p:nvPr/>
        </p:nvSpPr>
        <p:spPr bwMode="auto">
          <a:xfrm>
            <a:off x="675112" y="4756106"/>
            <a:ext cx="7048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0-50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11" name="Прямоугольник 33"/>
          <p:cNvSpPr>
            <a:spLocks noChangeArrowheads="1"/>
          </p:cNvSpPr>
          <p:nvPr/>
        </p:nvSpPr>
        <p:spPr bwMode="auto">
          <a:xfrm>
            <a:off x="1421237" y="4792619"/>
            <a:ext cx="180975" cy="152400"/>
          </a:xfrm>
          <a:prstGeom prst="rect">
            <a:avLst/>
          </a:prstGeom>
          <a:solidFill>
            <a:srgbClr val="87A2FC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12" name="Надпись 34"/>
          <p:cNvSpPr txBox="1">
            <a:spLocks noChangeArrowheads="1"/>
          </p:cNvSpPr>
          <p:nvPr/>
        </p:nvSpPr>
        <p:spPr bwMode="auto">
          <a:xfrm>
            <a:off x="1754612" y="4756106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51-80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13" name="Прямоугольник 35"/>
          <p:cNvSpPr>
            <a:spLocks noChangeArrowheads="1"/>
          </p:cNvSpPr>
          <p:nvPr/>
        </p:nvSpPr>
        <p:spPr bwMode="auto">
          <a:xfrm>
            <a:off x="2557887" y="4792619"/>
            <a:ext cx="180975" cy="152400"/>
          </a:xfrm>
          <a:prstGeom prst="rect">
            <a:avLst/>
          </a:prstGeom>
          <a:solidFill>
            <a:srgbClr val="378E9B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14" name="Надпись 36"/>
          <p:cNvSpPr txBox="1">
            <a:spLocks noChangeArrowheads="1"/>
          </p:cNvSpPr>
          <p:nvPr/>
        </p:nvSpPr>
        <p:spPr bwMode="auto">
          <a:xfrm>
            <a:off x="2934124" y="4756106"/>
            <a:ext cx="685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81-96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15" name="Прямоугольник 37"/>
          <p:cNvSpPr>
            <a:spLocks noChangeArrowheads="1"/>
          </p:cNvSpPr>
          <p:nvPr/>
        </p:nvSpPr>
        <p:spPr bwMode="auto">
          <a:xfrm>
            <a:off x="3716762" y="4792619"/>
            <a:ext cx="180975" cy="152400"/>
          </a:xfrm>
          <a:prstGeom prst="rect">
            <a:avLst/>
          </a:prstGeom>
          <a:solidFill>
            <a:srgbClr val="9E4BA3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16" name="Надпись 38"/>
          <p:cNvSpPr txBox="1">
            <a:spLocks noChangeArrowheads="1"/>
          </p:cNvSpPr>
          <p:nvPr/>
        </p:nvSpPr>
        <p:spPr bwMode="auto">
          <a:xfrm>
            <a:off x="4161262" y="4746581"/>
            <a:ext cx="6096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97-99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17" name="Прямоугольник 39"/>
          <p:cNvSpPr>
            <a:spLocks noChangeArrowheads="1"/>
          </p:cNvSpPr>
          <p:nvPr/>
        </p:nvSpPr>
        <p:spPr bwMode="auto">
          <a:xfrm>
            <a:off x="5034387" y="4792619"/>
            <a:ext cx="180975" cy="152400"/>
          </a:xfrm>
          <a:prstGeom prst="rect">
            <a:avLst/>
          </a:prstGeom>
          <a:solidFill>
            <a:srgbClr val="660066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18" name="Надпись 40"/>
          <p:cNvSpPr txBox="1">
            <a:spLocks noChangeArrowheads="1"/>
          </p:cNvSpPr>
          <p:nvPr/>
        </p:nvSpPr>
        <p:spPr bwMode="auto">
          <a:xfrm>
            <a:off x="5393162" y="4756106"/>
            <a:ext cx="495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100</a:t>
            </a:r>
            <a:endParaRPr lang="ru-RU" altLang="ru-RU">
              <a:latin typeface="Calibri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481" y="977800"/>
            <a:ext cx="4752528" cy="26452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977007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08520" y="256111"/>
            <a:ext cx="8229600" cy="70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Информация о </a:t>
            </a:r>
            <a:r>
              <a:rPr lang="ru-RU" altLang="ru-RU" sz="1800" b="1" dirty="0" err="1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кондиционности</a:t>
            </a: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высеянных семян</a:t>
            </a:r>
            <a:b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altLang="ru-RU" sz="1800" b="1" dirty="0">
                <a:solidFill>
                  <a:srgbClr val="C0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озимых культур в 2019 г., %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37" y="863330"/>
            <a:ext cx="8784976" cy="4962221"/>
          </a:xfrm>
          <a:prstGeom prst="rect">
            <a:avLst/>
          </a:prstGeom>
        </p:spPr>
      </p:pic>
      <p:sp>
        <p:nvSpPr>
          <p:cNvPr id="6" name="TextBox 18"/>
          <p:cNvSpPr txBox="1">
            <a:spLocks noChangeArrowheads="1"/>
          </p:cNvSpPr>
          <p:nvPr/>
        </p:nvSpPr>
        <p:spPr bwMode="auto">
          <a:xfrm>
            <a:off x="382588" y="4552951"/>
            <a:ext cx="118586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Ростов-на-Дону</a:t>
            </a:r>
            <a:endParaRPr lang="ru-RU" altLang="ru-RU" sz="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20"/>
          <p:cNvSpPr txBox="1">
            <a:spLocks noChangeArrowheads="1"/>
          </p:cNvSpPr>
          <p:nvPr/>
        </p:nvSpPr>
        <p:spPr bwMode="auto">
          <a:xfrm>
            <a:off x="597772" y="4868339"/>
            <a:ext cx="8794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1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Пятигорск</a:t>
            </a:r>
            <a:endParaRPr lang="ru-RU" altLang="ru-RU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узел 8"/>
          <p:cNvSpPr/>
          <p:nvPr/>
        </p:nvSpPr>
        <p:spPr>
          <a:xfrm>
            <a:off x="1431925" y="3141663"/>
            <a:ext cx="46038" cy="4445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981075" y="3167063"/>
            <a:ext cx="12477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altLang="ru-RU" sz="105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Санкт-Петербург</a:t>
            </a:r>
            <a:endParaRPr lang="ru-RU" altLang="ru-RU" sz="7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Блок-схема: узел 10"/>
          <p:cNvSpPr/>
          <p:nvPr/>
        </p:nvSpPr>
        <p:spPr>
          <a:xfrm>
            <a:off x="1409700" y="3749675"/>
            <a:ext cx="46038" cy="4603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1216025" y="3732213"/>
            <a:ext cx="9429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1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МОСКВА</a:t>
            </a:r>
            <a:endParaRPr lang="ru-RU" altLang="ru-RU" sz="5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узел 12"/>
          <p:cNvSpPr/>
          <p:nvPr/>
        </p:nvSpPr>
        <p:spPr>
          <a:xfrm>
            <a:off x="1722438" y="3937000"/>
            <a:ext cx="46037" cy="44450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495425" y="3898900"/>
            <a:ext cx="1371600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Нижний </a:t>
            </a:r>
            <a:r>
              <a:rPr lang="ru-RU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</a:t>
            </a:r>
          </a:p>
        </p:txBody>
      </p:sp>
      <p:sp>
        <p:nvSpPr>
          <p:cNvPr id="15" name="Блок-схема: узел 14"/>
          <p:cNvSpPr/>
          <p:nvPr/>
        </p:nvSpPr>
        <p:spPr>
          <a:xfrm>
            <a:off x="765175" y="4557713"/>
            <a:ext cx="46038" cy="4603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Блок-схема: узел 15"/>
          <p:cNvSpPr/>
          <p:nvPr/>
        </p:nvSpPr>
        <p:spPr>
          <a:xfrm>
            <a:off x="769938" y="4918075"/>
            <a:ext cx="46037" cy="4603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Блок-схема: узел 16"/>
          <p:cNvSpPr/>
          <p:nvPr/>
        </p:nvSpPr>
        <p:spPr>
          <a:xfrm>
            <a:off x="2684463" y="4391025"/>
            <a:ext cx="44450" cy="46038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2530475" y="4376738"/>
            <a:ext cx="10890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1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Екатеринбург</a:t>
            </a:r>
            <a:endParaRPr lang="ru-RU" altLang="ru-RU" sz="9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Блок-схема: узел 18"/>
          <p:cNvSpPr/>
          <p:nvPr/>
        </p:nvSpPr>
        <p:spPr>
          <a:xfrm>
            <a:off x="4122738" y="4964113"/>
            <a:ext cx="46037" cy="4603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TextBox 13"/>
          <p:cNvSpPr txBox="1">
            <a:spLocks noChangeArrowheads="1"/>
          </p:cNvSpPr>
          <p:nvPr/>
        </p:nvSpPr>
        <p:spPr bwMode="auto">
          <a:xfrm>
            <a:off x="3639717" y="4981854"/>
            <a:ext cx="10318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11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Новосибирск</a:t>
            </a:r>
            <a:endParaRPr lang="ru-RU" altLang="ru-RU" sz="8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8172450" y="5300663"/>
            <a:ext cx="46038" cy="4603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8066088" y="5284788"/>
            <a:ext cx="1012825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Владивосток</a:t>
            </a:r>
            <a:endParaRPr lang="ru-RU" sz="7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/>
        </p:nvGraphicFramePr>
        <p:xfrm>
          <a:off x="5440363" y="1035048"/>
          <a:ext cx="2562932" cy="225901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6842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93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3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53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Субъект РФ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Кондиционность %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5365">
                <a:tc vMerge="1">
                  <a:txBody>
                    <a:bodyPr/>
                    <a:lstStyle/>
                    <a:p>
                      <a:pPr algn="l" fontAlgn="ctr"/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2008 г.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>
                          <a:effectLst/>
                        </a:rPr>
                        <a:t>2019 г.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5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РОССИЯ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95,8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99,5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5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ЦФО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98,6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99,8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5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СЗФО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75,0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99,7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5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ЮФО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97,2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100,0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5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СКФО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93,6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99,9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5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ПФО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94,2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99,3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5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УФО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56,9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90,8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5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СФО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62,5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88,6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53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ДВФО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42,5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100,0</a:t>
                      </a:r>
                      <a:endParaRPr lang="ru-RU" sz="12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4" name="TextBox 2"/>
          <p:cNvSpPr txBox="1">
            <a:spLocks noChangeArrowheads="1"/>
          </p:cNvSpPr>
          <p:nvPr/>
        </p:nvSpPr>
        <p:spPr bwMode="auto">
          <a:xfrm>
            <a:off x="2228850" y="5595957"/>
            <a:ext cx="2276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200" dirty="0" err="1"/>
              <a:t>Кондиционность</a:t>
            </a:r>
            <a:r>
              <a:rPr lang="ru-RU" altLang="ru-RU" sz="1200" dirty="0"/>
              <a:t>, % </a:t>
            </a:r>
          </a:p>
        </p:txBody>
      </p:sp>
      <p:sp>
        <p:nvSpPr>
          <p:cNvPr id="25" name="Прямоугольник 31"/>
          <p:cNvSpPr>
            <a:spLocks noChangeArrowheads="1"/>
          </p:cNvSpPr>
          <p:nvPr/>
        </p:nvSpPr>
        <p:spPr bwMode="auto">
          <a:xfrm>
            <a:off x="544930" y="6123902"/>
            <a:ext cx="180975" cy="152400"/>
          </a:xfrm>
          <a:prstGeom prst="rect">
            <a:avLst/>
          </a:prstGeom>
          <a:solidFill>
            <a:srgbClr val="99D9EA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26" name="Надпись 32"/>
          <p:cNvSpPr txBox="1">
            <a:spLocks noChangeArrowheads="1"/>
          </p:cNvSpPr>
          <p:nvPr/>
        </p:nvSpPr>
        <p:spPr bwMode="auto">
          <a:xfrm>
            <a:off x="810043" y="6087389"/>
            <a:ext cx="7048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0-50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27" name="Прямоугольник 33"/>
          <p:cNvSpPr>
            <a:spLocks noChangeArrowheads="1"/>
          </p:cNvSpPr>
          <p:nvPr/>
        </p:nvSpPr>
        <p:spPr bwMode="auto">
          <a:xfrm>
            <a:off x="1556168" y="6123902"/>
            <a:ext cx="180975" cy="152400"/>
          </a:xfrm>
          <a:prstGeom prst="rect">
            <a:avLst/>
          </a:prstGeom>
          <a:solidFill>
            <a:srgbClr val="87A2FC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28" name="Надпись 34"/>
          <p:cNvSpPr txBox="1">
            <a:spLocks noChangeArrowheads="1"/>
          </p:cNvSpPr>
          <p:nvPr/>
        </p:nvSpPr>
        <p:spPr bwMode="auto">
          <a:xfrm>
            <a:off x="1889543" y="6087389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51-80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29" name="Прямоугольник 35"/>
          <p:cNvSpPr>
            <a:spLocks noChangeArrowheads="1"/>
          </p:cNvSpPr>
          <p:nvPr/>
        </p:nvSpPr>
        <p:spPr bwMode="auto">
          <a:xfrm>
            <a:off x="2692818" y="6123902"/>
            <a:ext cx="180975" cy="152400"/>
          </a:xfrm>
          <a:prstGeom prst="rect">
            <a:avLst/>
          </a:prstGeom>
          <a:solidFill>
            <a:srgbClr val="378E9B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30" name="Надпись 36"/>
          <p:cNvSpPr txBox="1">
            <a:spLocks noChangeArrowheads="1"/>
          </p:cNvSpPr>
          <p:nvPr/>
        </p:nvSpPr>
        <p:spPr bwMode="auto">
          <a:xfrm>
            <a:off x="3069055" y="6087389"/>
            <a:ext cx="685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81-96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31" name="Прямоугольник 37"/>
          <p:cNvSpPr>
            <a:spLocks noChangeArrowheads="1"/>
          </p:cNvSpPr>
          <p:nvPr/>
        </p:nvSpPr>
        <p:spPr bwMode="auto">
          <a:xfrm>
            <a:off x="3851693" y="6123902"/>
            <a:ext cx="180975" cy="152400"/>
          </a:xfrm>
          <a:prstGeom prst="rect">
            <a:avLst/>
          </a:prstGeom>
          <a:solidFill>
            <a:srgbClr val="9E4BA3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32" name="Надпись 38"/>
          <p:cNvSpPr txBox="1">
            <a:spLocks noChangeArrowheads="1"/>
          </p:cNvSpPr>
          <p:nvPr/>
        </p:nvSpPr>
        <p:spPr bwMode="auto">
          <a:xfrm>
            <a:off x="4296193" y="6077864"/>
            <a:ext cx="6096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97-99</a:t>
            </a:r>
            <a:endParaRPr lang="ru-RU" altLang="ru-RU">
              <a:latin typeface="Calibri" pitchFamily="34" charset="0"/>
            </a:endParaRPr>
          </a:p>
        </p:txBody>
      </p:sp>
      <p:sp>
        <p:nvSpPr>
          <p:cNvPr id="33" name="Прямоугольник 39"/>
          <p:cNvSpPr>
            <a:spLocks noChangeArrowheads="1"/>
          </p:cNvSpPr>
          <p:nvPr/>
        </p:nvSpPr>
        <p:spPr bwMode="auto">
          <a:xfrm>
            <a:off x="5169318" y="6123902"/>
            <a:ext cx="180975" cy="152400"/>
          </a:xfrm>
          <a:prstGeom prst="rect">
            <a:avLst/>
          </a:prstGeom>
          <a:solidFill>
            <a:srgbClr val="660066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b"/>
          <a:lstStyle/>
          <a:p>
            <a:pPr eaLnBrk="1" hangingPunct="1"/>
            <a:endParaRPr lang="ru-RU" altLang="ru-RU"/>
          </a:p>
        </p:txBody>
      </p:sp>
      <p:sp>
        <p:nvSpPr>
          <p:cNvPr id="34" name="Надпись 40"/>
          <p:cNvSpPr txBox="1">
            <a:spLocks noChangeArrowheads="1"/>
          </p:cNvSpPr>
          <p:nvPr/>
        </p:nvSpPr>
        <p:spPr bwMode="auto">
          <a:xfrm>
            <a:off x="5528093" y="6087389"/>
            <a:ext cx="495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800"/>
              </a:spcAft>
            </a:pPr>
            <a:r>
              <a:rPr lang="ru-RU" altLang="ru-RU" sz="1100">
                <a:latin typeface="Calibri" pitchFamily="34" charset="0"/>
              </a:rPr>
              <a:t>100</a:t>
            </a:r>
            <a:endParaRPr lang="ru-RU" altLang="ru-RU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30474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Основной маке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Классическая 2">
    <a:maj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17511</TotalTime>
  <Words>3256</Words>
  <Application>Microsoft Office PowerPoint</Application>
  <PresentationFormat>Экран (4:3)</PresentationFormat>
  <Paragraphs>809</Paragraphs>
  <Slides>38</Slides>
  <Notes>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38</vt:i4>
      </vt:variant>
    </vt:vector>
  </HeadingPairs>
  <TitlesOfParts>
    <vt:vector size="48" baseType="lpstr">
      <vt:lpstr>Meiryo</vt:lpstr>
      <vt:lpstr>Arial</vt:lpstr>
      <vt:lpstr>Arial Cyr</vt:lpstr>
      <vt:lpstr>Calibri</vt:lpstr>
      <vt:lpstr>Cambria</vt:lpstr>
      <vt:lpstr>Clarendon Extended</vt:lpstr>
      <vt:lpstr>Times New Roman</vt:lpstr>
      <vt:lpstr>Основной макет</vt:lpstr>
      <vt:lpstr>Диаграмма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Сертификация семян в Системе добровольной  сертификации «Россельхозцентр» за 1 полугодие 2020 г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Объемы производства биологических средств защиты и энтомофагов в филиалах ФГБУ «Россельхозцентр», 2009-2020(1-полугодие) гг. </vt:lpstr>
      <vt:lpstr>Презентация PowerPoint</vt:lpstr>
      <vt:lpstr>Презентация PowerPoint</vt:lpstr>
      <vt:lpstr>Презентация PowerPoint</vt:lpstr>
      <vt:lpstr>Презентация PowerPoint</vt:lpstr>
      <vt:lpstr>Сотрудничество с международными организациями</vt:lpstr>
      <vt:lpstr>Презентация PowerPoint</vt:lpstr>
      <vt:lpstr>Презентация PowerPoint</vt:lpstr>
      <vt:lpstr>ВЗАИМОДЕЙСТВИЕ С OECD</vt:lpstr>
      <vt:lpstr>Сортовые сертификаты, выданные в соответствии со Схемами ОЭСР </vt:lpstr>
      <vt:lpstr>Сертификаты качества семян, выданные в соответствии с Правилами ISTA , 2011-2020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Polina</dc:creator>
  <cp:lastModifiedBy>Валентина</cp:lastModifiedBy>
  <cp:revision>2379</cp:revision>
  <cp:lastPrinted>2020-09-24T13:14:30Z</cp:lastPrinted>
  <dcterms:created xsi:type="dcterms:W3CDTF">2010-09-29T12:52:55Z</dcterms:created>
  <dcterms:modified xsi:type="dcterms:W3CDTF">2020-09-29T13:55:44Z</dcterms:modified>
</cp:coreProperties>
</file>